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6" r:id="rId5"/>
    <p:sldId id="267" r:id="rId6"/>
    <p:sldId id="269" r:id="rId7"/>
    <p:sldId id="274" r:id="rId8"/>
    <p:sldId id="275" r:id="rId9"/>
    <p:sldId id="270" r:id="rId10"/>
    <p:sldId id="276" r:id="rId11"/>
    <p:sldId id="277" r:id="rId12"/>
    <p:sldId id="278" r:id="rId13"/>
    <p:sldId id="271" r:id="rId14"/>
    <p:sldId id="272" r:id="rId15"/>
    <p:sldId id="279" r:id="rId16"/>
    <p:sldId id="273" r:id="rId17"/>
    <p:sldId id="282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99B6"/>
    <a:srgbClr val="CC3300"/>
    <a:srgbClr val="C9E4E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202660" y="2039815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226874" y="3939680"/>
            <a:ext cx="75252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600" b="1" dirty="0">
                <a:solidFill>
                  <a:prstClr val="white"/>
                </a:solidFill>
              </a:rPr>
              <a:t> </a:t>
            </a:r>
            <a:r>
              <a:rPr lang="en-US" altLang="ko-KR" sz="6600" b="1" dirty="0">
                <a:solidFill>
                  <a:srgbClr val="FEFDA3"/>
                </a:solidFill>
              </a:rPr>
              <a:t>Data Analysis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61645" y="1485326"/>
            <a:ext cx="4472477" cy="82671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kern="0" dirty="0">
                <a:ln w="3175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Ai 10 Project1 </a:t>
            </a:r>
            <a:r>
              <a:rPr lang="ko-KR" altLang="en-US" sz="2800" b="1" kern="0" dirty="0" err="1">
                <a:ln w="3175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김연식</a:t>
            </a:r>
            <a:endParaRPr lang="en-US" altLang="ko-KR" sz="2800" b="1" kern="0" dirty="0">
              <a:ln w="3175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E44C19-B822-4A11-BBDB-E31FF200C443}"/>
              </a:ext>
            </a:extLst>
          </p:cNvPr>
          <p:cNvSpPr/>
          <p:nvPr/>
        </p:nvSpPr>
        <p:spPr>
          <a:xfrm>
            <a:off x="1034367" y="2766554"/>
            <a:ext cx="54007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600" b="1" dirty="0">
                <a:solidFill>
                  <a:prstClr val="white"/>
                </a:solidFill>
              </a:rPr>
              <a:t>Video Game</a:t>
            </a:r>
            <a:endParaRPr lang="en-US" altLang="ko-KR" sz="6600" b="1" dirty="0">
              <a:solidFill>
                <a:srgbClr val="FEFDA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0970B-A194-4476-BBA4-692934A55158}"/>
              </a:ext>
            </a:extLst>
          </p:cNvPr>
          <p:cNvSpPr/>
          <p:nvPr/>
        </p:nvSpPr>
        <p:spPr>
          <a:xfrm>
            <a:off x="7462684" y="588751"/>
            <a:ext cx="4100163" cy="3446585"/>
          </a:xfrm>
          <a:prstGeom prst="rect">
            <a:avLst/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White Controller Icon Png - Xbox One Controller Logo Clipart (764x511), Png Download">
            <a:extLst>
              <a:ext uri="{FF2B5EF4-FFF2-40B4-BE49-F238E27FC236}">
                <a16:creationId xmlns:a16="http://schemas.microsoft.com/office/drawing/2014/main" id="{82211716-30DB-4E94-9946-6924F870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2" y="2150193"/>
            <a:ext cx="2413375" cy="16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28085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과거의 데이터 </a:t>
            </a:r>
            <a:r>
              <a:rPr lang="en-US" altLang="ko-KR" dirty="0"/>
              <a:t>(</a:t>
            </a:r>
            <a:r>
              <a:rPr lang="ko-KR" altLang="en-US" dirty="0"/>
              <a:t>하나의 히트작이 기록적인 판매고를 기록하거나</a:t>
            </a:r>
            <a:r>
              <a:rPr lang="en-US" altLang="ko-KR" dirty="0"/>
              <a:t>, </a:t>
            </a:r>
            <a:r>
              <a:rPr lang="ko-KR" altLang="en-US" dirty="0"/>
              <a:t>플랫폼이 다양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현재의 게임과 양상이 다름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49" y="1012677"/>
            <a:ext cx="5721351" cy="613313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게이머들이 가장 많이 산 게임 장르</a:t>
            </a:r>
            <a:r>
              <a:rPr lang="en-US" altLang="ko-KR" sz="2400" b="1" dirty="0">
                <a:solidFill>
                  <a:schemeClr val="bg1"/>
                </a:solidFill>
                <a:latin typeface="Roboto" panose="020B0604020202020204" pitchFamily="2" charset="0"/>
              </a:rPr>
              <a:t>(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누적합</a:t>
            </a:r>
            <a:r>
              <a:rPr lang="en-US" altLang="ko-KR" sz="2400" b="1" dirty="0">
                <a:solidFill>
                  <a:schemeClr val="bg1"/>
                </a:solidFill>
                <a:latin typeface="Roboto" panose="020B0604020202020204" pitchFamily="2" charset="0"/>
              </a:rPr>
              <a:t>)</a:t>
            </a:r>
            <a:endParaRPr lang="ko-KR" altLang="en-US" sz="24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Video Game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Data Analysis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CF985115-BB22-4BD5-AC2B-40D5E0D82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912938"/>
            <a:ext cx="9419272" cy="475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318FD4-3FF0-4168-939B-2714D63A36C0}"/>
              </a:ext>
            </a:extLst>
          </p:cNvPr>
          <p:cNvSpPr txBox="1"/>
          <p:nvPr/>
        </p:nvSpPr>
        <p:spPr>
          <a:xfrm>
            <a:off x="2093278" y="24671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212121"/>
                </a:solidFill>
                <a:effectLst/>
                <a:latin typeface="+mn-ea"/>
              </a:rPr>
              <a:t>전세계 </a:t>
            </a:r>
            <a:r>
              <a:rPr lang="en-US" altLang="ko-KR" sz="2400" b="1" i="0" dirty="0">
                <a:solidFill>
                  <a:srgbClr val="212121"/>
                </a:solidFill>
                <a:effectLst/>
                <a:latin typeface="+mn-ea"/>
              </a:rPr>
              <a:t>: </a:t>
            </a:r>
            <a:r>
              <a:rPr lang="en-US" altLang="ko-KR" sz="2400" b="1" dirty="0">
                <a:solidFill>
                  <a:srgbClr val="212121"/>
                </a:solidFill>
                <a:latin typeface="+mn-ea"/>
              </a:rPr>
              <a:t>Action</a:t>
            </a:r>
            <a:endParaRPr lang="en-US" altLang="ko-KR" sz="2400" b="1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00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28085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과거의 데이터 </a:t>
            </a:r>
            <a:r>
              <a:rPr lang="en-US" altLang="ko-KR" dirty="0"/>
              <a:t>(</a:t>
            </a:r>
            <a:r>
              <a:rPr lang="ko-KR" altLang="en-US" dirty="0"/>
              <a:t>하나의 히트작이 기록적인 판매고를 기록하거나</a:t>
            </a:r>
            <a:r>
              <a:rPr lang="en-US" altLang="ko-KR" dirty="0"/>
              <a:t>, </a:t>
            </a:r>
            <a:r>
              <a:rPr lang="ko-KR" altLang="en-US" dirty="0"/>
              <a:t>플랫폼이 다양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현재의 게임과 양상이 다름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49" y="1012677"/>
            <a:ext cx="5500371" cy="613313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dirty="0">
                <a:solidFill>
                  <a:schemeClr val="bg1"/>
                </a:solidFill>
                <a:latin typeface="Roboto" panose="020B0604020202020204" pitchFamily="2" charset="0"/>
              </a:rPr>
              <a:t>가장 중요한 시장 </a:t>
            </a:r>
            <a:r>
              <a:rPr lang="en-US" altLang="ko-KR" sz="2400" b="1" dirty="0">
                <a:solidFill>
                  <a:schemeClr val="bg1"/>
                </a:solidFill>
                <a:latin typeface="Roboto" panose="020B0604020202020204" pitchFamily="2" charset="0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Roboto" panose="020B0604020202020204" pitchFamily="2" charset="0"/>
              </a:rPr>
              <a:t>게임 판매량 </a:t>
            </a:r>
            <a:r>
              <a:rPr lang="ko-KR" altLang="en-US" sz="2400" b="1" dirty="0" err="1">
                <a:solidFill>
                  <a:schemeClr val="bg1"/>
                </a:solidFill>
                <a:latin typeface="Roboto" panose="020B0604020202020204" pitchFamily="2" charset="0"/>
              </a:rPr>
              <a:t>누적합</a:t>
            </a:r>
            <a:r>
              <a:rPr lang="en-US" altLang="ko-KR" sz="2400" b="1" dirty="0">
                <a:solidFill>
                  <a:schemeClr val="bg1"/>
                </a:solidFill>
                <a:latin typeface="Roboto" panose="020B0604020202020204" pitchFamily="2" charset="0"/>
              </a:rPr>
              <a:t>)</a:t>
            </a:r>
            <a:endParaRPr lang="ko-KR" altLang="en-US" sz="24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Video Game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Data Analysis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121D8B6-EA27-4E30-B182-96E860D0F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788124"/>
            <a:ext cx="9700351" cy="487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318FD4-3FF0-4168-939B-2714D63A36C0}"/>
              </a:ext>
            </a:extLst>
          </p:cNvPr>
          <p:cNvSpPr txBox="1"/>
          <p:nvPr/>
        </p:nvSpPr>
        <p:spPr>
          <a:xfrm>
            <a:off x="5789646" y="335411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1" dirty="0">
                <a:solidFill>
                  <a:srgbClr val="212121"/>
                </a:solidFill>
                <a:latin typeface="+mn-ea"/>
              </a:rPr>
              <a:t>북미 시장이 가장 중요</a:t>
            </a:r>
            <a:r>
              <a:rPr lang="en-US" altLang="ko-KR" sz="2400" b="1" dirty="0">
                <a:solidFill>
                  <a:srgbClr val="212121"/>
                </a:solidFill>
                <a:latin typeface="+mn-ea"/>
              </a:rPr>
              <a:t>+</a:t>
            </a:r>
            <a:endParaRPr lang="en-US" altLang="ko-KR" sz="2400" b="1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743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28085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과거의 데이터 </a:t>
            </a:r>
            <a:r>
              <a:rPr lang="en-US" altLang="ko-KR" dirty="0"/>
              <a:t>(</a:t>
            </a:r>
            <a:r>
              <a:rPr lang="ko-KR" altLang="en-US" dirty="0"/>
              <a:t>하나의 히트작이 기록적인 판매고를 기록하거나</a:t>
            </a:r>
            <a:r>
              <a:rPr lang="en-US" altLang="ko-KR" dirty="0"/>
              <a:t>, </a:t>
            </a:r>
            <a:r>
              <a:rPr lang="ko-KR" altLang="en-US" dirty="0"/>
              <a:t>플랫폼이 다양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현재의 게임과 양상이 다름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49" y="1012677"/>
            <a:ext cx="3976367" cy="613313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연도 별 </a:t>
            </a:r>
            <a:r>
              <a:rPr lang="ko-KR" altLang="en-US" sz="2400" b="1" i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게임의 </a:t>
            </a:r>
            <a:r>
              <a:rPr lang="ko-KR" altLang="en-US" sz="2400" b="1">
                <a:solidFill>
                  <a:schemeClr val="bg1"/>
                </a:solidFill>
                <a:latin typeface="Roboto" panose="020B0604020202020204" pitchFamily="2" charset="0"/>
              </a:rPr>
              <a:t>장르</a:t>
            </a:r>
            <a:r>
              <a:rPr lang="ko-KR" altLang="en-US" sz="2400" b="1" i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 트렌드</a:t>
            </a:r>
            <a:endParaRPr lang="ko-KR" altLang="en-US" sz="24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Video Game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Data Analysis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3BCF512-5BEF-4F72-852B-A0AB45C0F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2" y="1878724"/>
            <a:ext cx="10513878" cy="481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318FD4-3FF0-4168-939B-2714D63A36C0}"/>
              </a:ext>
            </a:extLst>
          </p:cNvPr>
          <p:cNvSpPr txBox="1"/>
          <p:nvPr/>
        </p:nvSpPr>
        <p:spPr>
          <a:xfrm>
            <a:off x="5417185" y="2217738"/>
            <a:ext cx="1558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212121"/>
                </a:solidFill>
                <a:effectLst/>
                <a:latin typeface="+mn-ea"/>
              </a:rPr>
              <a:t>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2EE251-2D5A-4445-AE54-0AC4CE5A69D9}"/>
              </a:ext>
            </a:extLst>
          </p:cNvPr>
          <p:cNvSpPr txBox="1"/>
          <p:nvPr/>
        </p:nvSpPr>
        <p:spPr>
          <a:xfrm>
            <a:off x="3397885" y="4245481"/>
            <a:ext cx="1558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dirty="0">
                <a:solidFill>
                  <a:srgbClr val="212121"/>
                </a:solidFill>
                <a:latin typeface="+mn-ea"/>
              </a:rPr>
              <a:t>Shooter</a:t>
            </a:r>
            <a:endParaRPr lang="en-US" altLang="ko-KR" sz="2400" b="1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443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28085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과거의 데이터 </a:t>
            </a:r>
            <a:r>
              <a:rPr lang="en-US" altLang="ko-KR" dirty="0"/>
              <a:t>(</a:t>
            </a:r>
            <a:r>
              <a:rPr lang="ko-KR" altLang="en-US" dirty="0"/>
              <a:t>하나의 히트작이 기록적인 판매고를 기록하거나</a:t>
            </a:r>
            <a:r>
              <a:rPr lang="en-US" altLang="ko-KR" dirty="0"/>
              <a:t>, </a:t>
            </a:r>
            <a:r>
              <a:rPr lang="ko-KR" altLang="en-US" dirty="0"/>
              <a:t>플랫폼이 다양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현재의 게임과 양상이 다름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49" y="1012677"/>
            <a:ext cx="3976367" cy="613313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연도 별 </a:t>
            </a:r>
            <a:r>
              <a:rPr lang="ko-KR" altLang="en-US" sz="2400" b="1" i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게임의 </a:t>
            </a:r>
            <a:r>
              <a:rPr lang="ko-KR" altLang="en-US" sz="2400" b="1">
                <a:solidFill>
                  <a:schemeClr val="bg1"/>
                </a:solidFill>
                <a:latin typeface="Roboto" panose="020B0604020202020204" pitchFamily="2" charset="0"/>
              </a:rPr>
              <a:t>장르</a:t>
            </a:r>
            <a:r>
              <a:rPr lang="ko-KR" altLang="en-US" sz="2400" b="1" i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 트렌드</a:t>
            </a:r>
            <a:endParaRPr lang="ko-KR" altLang="en-US" sz="24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Video Game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Data Analysis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3BCF512-5BEF-4F72-852B-A0AB45C0F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2" y="1878724"/>
            <a:ext cx="10513878" cy="481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318FD4-3FF0-4168-939B-2714D63A36C0}"/>
              </a:ext>
            </a:extLst>
          </p:cNvPr>
          <p:cNvSpPr txBox="1"/>
          <p:nvPr/>
        </p:nvSpPr>
        <p:spPr>
          <a:xfrm>
            <a:off x="5417185" y="2217738"/>
            <a:ext cx="1558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212121"/>
                </a:solidFill>
                <a:effectLst/>
                <a:latin typeface="+mn-ea"/>
              </a:rPr>
              <a:t>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2EE251-2D5A-4445-AE54-0AC4CE5A69D9}"/>
              </a:ext>
            </a:extLst>
          </p:cNvPr>
          <p:cNvSpPr txBox="1"/>
          <p:nvPr/>
        </p:nvSpPr>
        <p:spPr>
          <a:xfrm>
            <a:off x="3397885" y="4245481"/>
            <a:ext cx="1558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dirty="0">
                <a:solidFill>
                  <a:srgbClr val="212121"/>
                </a:solidFill>
                <a:latin typeface="+mn-ea"/>
              </a:rPr>
              <a:t>Shooter</a:t>
            </a:r>
            <a:endParaRPr lang="en-US" altLang="ko-KR" sz="2400" b="1" i="0" dirty="0">
              <a:solidFill>
                <a:srgbClr val="212121"/>
              </a:solidFill>
              <a:effectLst/>
              <a:latin typeface="+mn-ea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064E9511-D658-4620-9EC4-E5099313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38" y="1707648"/>
            <a:ext cx="5353412" cy="515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65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28085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과거의 데이터 </a:t>
            </a:r>
            <a:r>
              <a:rPr lang="en-US" altLang="ko-KR" dirty="0"/>
              <a:t>(</a:t>
            </a:r>
            <a:r>
              <a:rPr lang="ko-KR" altLang="en-US" dirty="0"/>
              <a:t>하나의 히트작이 기록적인 판매고를 기록하거나</a:t>
            </a:r>
            <a:r>
              <a:rPr lang="en-US" altLang="ko-KR" dirty="0"/>
              <a:t>, </a:t>
            </a:r>
            <a:r>
              <a:rPr lang="ko-KR" altLang="en-US" dirty="0"/>
              <a:t>플랫폼이 다양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현재의 게임과 양상이 다름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49" y="1012677"/>
            <a:ext cx="4265616" cy="613313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연도 별 게임의 플랫폼 트렌드</a:t>
            </a:r>
            <a:endParaRPr lang="ko-KR" altLang="en-US" sz="24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Video Game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Data Analysis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BB1C5F58-F523-4E5B-96AD-7CFD480D3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882529"/>
            <a:ext cx="10273030" cy="45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318FD4-3FF0-4168-939B-2714D63A36C0}"/>
              </a:ext>
            </a:extLst>
          </p:cNvPr>
          <p:cNvSpPr txBox="1"/>
          <p:nvPr/>
        </p:nvSpPr>
        <p:spPr>
          <a:xfrm>
            <a:off x="5662507" y="2954032"/>
            <a:ext cx="3135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solidFill>
                  <a:srgbClr val="212121"/>
                </a:solidFill>
                <a:effectLst/>
                <a:latin typeface="+mn-ea"/>
              </a:rPr>
              <a:t>PS4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82897-658F-46B3-98F3-376197A5ADC2}"/>
              </a:ext>
            </a:extLst>
          </p:cNvPr>
          <p:cNvSpPr txBox="1"/>
          <p:nvPr/>
        </p:nvSpPr>
        <p:spPr>
          <a:xfrm>
            <a:off x="5662507" y="4703650"/>
            <a:ext cx="3135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 err="1">
                <a:solidFill>
                  <a:srgbClr val="212121"/>
                </a:solidFill>
                <a:effectLst/>
                <a:latin typeface="+mn-ea"/>
              </a:rPr>
              <a:t>XOne</a:t>
            </a:r>
            <a:endParaRPr lang="en-US" altLang="ko-KR" sz="2400" b="1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779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28085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과거의 데이터 </a:t>
            </a:r>
            <a:r>
              <a:rPr lang="en-US" altLang="ko-KR" dirty="0"/>
              <a:t>(</a:t>
            </a:r>
            <a:r>
              <a:rPr lang="ko-KR" altLang="en-US" dirty="0"/>
              <a:t>하나의 히트작이 기록적인 판매고를 기록하거나</a:t>
            </a:r>
            <a:r>
              <a:rPr lang="en-US" altLang="ko-KR" dirty="0"/>
              <a:t>, </a:t>
            </a:r>
            <a:r>
              <a:rPr lang="ko-KR" altLang="en-US" dirty="0"/>
              <a:t>플랫폼이 다양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현재의 게임과 양상이 다름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49" y="1012677"/>
            <a:ext cx="4265616" cy="613313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연도 별 게임의 플랫폼 트렌드</a:t>
            </a:r>
            <a:endParaRPr lang="ko-KR" altLang="en-US" sz="24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Video Game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Data Analysis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BB1C5F58-F523-4E5B-96AD-7CFD480D3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882529"/>
            <a:ext cx="10273030" cy="45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318FD4-3FF0-4168-939B-2714D63A36C0}"/>
              </a:ext>
            </a:extLst>
          </p:cNvPr>
          <p:cNvSpPr txBox="1"/>
          <p:nvPr/>
        </p:nvSpPr>
        <p:spPr>
          <a:xfrm>
            <a:off x="5662507" y="2954032"/>
            <a:ext cx="3135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solidFill>
                  <a:srgbClr val="212121"/>
                </a:solidFill>
                <a:effectLst/>
                <a:latin typeface="+mn-ea"/>
              </a:rPr>
              <a:t>PS4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82897-658F-46B3-98F3-376197A5ADC2}"/>
              </a:ext>
            </a:extLst>
          </p:cNvPr>
          <p:cNvSpPr txBox="1"/>
          <p:nvPr/>
        </p:nvSpPr>
        <p:spPr>
          <a:xfrm>
            <a:off x="5662507" y="4703650"/>
            <a:ext cx="3135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 err="1">
                <a:solidFill>
                  <a:srgbClr val="212121"/>
                </a:solidFill>
                <a:effectLst/>
                <a:latin typeface="+mn-ea"/>
              </a:rPr>
              <a:t>XOne</a:t>
            </a:r>
            <a:endParaRPr lang="en-US" altLang="ko-KR" sz="2400" b="1" i="0" dirty="0">
              <a:solidFill>
                <a:srgbClr val="212121"/>
              </a:solidFill>
              <a:effectLst/>
              <a:latin typeface="+mn-ea"/>
            </a:endParaRP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505E778C-A73D-427D-93A0-0C7B5A240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828085"/>
            <a:ext cx="4953000" cy="49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83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28085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과거의 데이터 </a:t>
            </a:r>
            <a:r>
              <a:rPr lang="en-US" altLang="ko-KR" dirty="0"/>
              <a:t>(</a:t>
            </a:r>
            <a:r>
              <a:rPr lang="ko-KR" altLang="en-US" dirty="0"/>
              <a:t>하나의 히트작이 기록적인 판매고를 기록하거나</a:t>
            </a:r>
            <a:r>
              <a:rPr lang="en-US" altLang="ko-KR" dirty="0"/>
              <a:t>, </a:t>
            </a:r>
            <a:r>
              <a:rPr lang="ko-KR" altLang="en-US" dirty="0"/>
              <a:t>플랫폼이 다양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현재의 게임과 양상이 다름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49" y="1012677"/>
            <a:ext cx="1019811" cy="613313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>
                <a:solidFill>
                  <a:schemeClr val="bg1"/>
                </a:solidFill>
                <a:latin typeface="Roboto" panose="020B0604020202020204" pitchFamily="2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Roboto" panose="020B0604020202020204" pitchFamily="2" charset="0"/>
              </a:rPr>
              <a:t>결론</a:t>
            </a:r>
            <a:endParaRPr lang="ko-KR" altLang="en-US" sz="24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Video Game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Data Analysis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776CD97-4B63-48FD-A998-2B914B811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2065338"/>
            <a:ext cx="10448290" cy="545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>
                <a:latin typeface="+mn-ea"/>
              </a:rPr>
              <a:t>가장 중요한 시장 </a:t>
            </a:r>
            <a:r>
              <a:rPr lang="en-US" altLang="ko-KR" sz="2400" dirty="0">
                <a:latin typeface="+mn-ea"/>
              </a:rPr>
              <a:t>: </a:t>
            </a:r>
            <a:r>
              <a:rPr lang="en-US" altLang="ko-KR" sz="2400" b="1" dirty="0">
                <a:latin typeface="+mn-ea"/>
              </a:rPr>
              <a:t>North America -&gt; </a:t>
            </a:r>
            <a:r>
              <a:rPr lang="ko-KR" altLang="en-US" sz="2400" b="1" dirty="0">
                <a:latin typeface="+mn-ea"/>
              </a:rPr>
              <a:t>영어 기본 탑재</a:t>
            </a:r>
            <a:endParaRPr lang="en-US" altLang="ko-KR" sz="2400" b="1" dirty="0">
              <a:latin typeface="+mn-ea"/>
            </a:endParaRP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그 외 언어는 </a:t>
            </a:r>
            <a:r>
              <a:rPr lang="ko-KR" altLang="en-US" sz="2400" b="1" dirty="0">
                <a:latin typeface="+mn-ea"/>
              </a:rPr>
              <a:t>유럽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프랑스어 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독일어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스페인어 등</a:t>
            </a:r>
            <a:r>
              <a:rPr lang="en-US" altLang="ko-KR" sz="2400" b="1" dirty="0">
                <a:latin typeface="+mn-ea"/>
              </a:rPr>
              <a:t>)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RPG </a:t>
            </a:r>
            <a:r>
              <a:rPr lang="ko-KR" altLang="en-US" sz="2400" b="1" dirty="0">
                <a:latin typeface="+mn-ea"/>
              </a:rPr>
              <a:t>장르는 일본어 탑재가 중요</a:t>
            </a:r>
            <a:endParaRPr lang="en-US" altLang="ko-KR" sz="2400" b="1" dirty="0"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>
                <a:latin typeface="+mn-ea"/>
              </a:rPr>
              <a:t>사람들이 가장 선호하는 장르 </a:t>
            </a:r>
            <a:r>
              <a:rPr lang="en-US" altLang="ko-KR" sz="2400" b="1" dirty="0">
                <a:latin typeface="+mn-ea"/>
              </a:rPr>
              <a:t>(Action, Shooter) / </a:t>
            </a:r>
            <a:r>
              <a:rPr lang="ko-KR" altLang="en-US" sz="2400" b="1" dirty="0">
                <a:latin typeface="+mn-ea"/>
              </a:rPr>
              <a:t>일본만 </a:t>
            </a:r>
            <a:r>
              <a:rPr lang="en-US" altLang="ko-KR" sz="2400" b="1" dirty="0">
                <a:latin typeface="+mn-ea"/>
              </a:rPr>
              <a:t>RPG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>
                <a:latin typeface="+mn-ea"/>
              </a:rPr>
              <a:t>플랫폼은 </a:t>
            </a:r>
            <a:r>
              <a:rPr lang="en-US" altLang="ko-KR" sz="2400" dirty="0" err="1">
                <a:latin typeface="+mn-ea"/>
              </a:rPr>
              <a:t>Playstiaton</a:t>
            </a:r>
            <a:r>
              <a:rPr lang="ko-KR" altLang="en-US" sz="2400" dirty="0">
                <a:latin typeface="+mn-ea"/>
              </a:rPr>
              <a:t> 근소 우위</a:t>
            </a:r>
            <a:r>
              <a:rPr lang="en-US" altLang="ko-KR" sz="2400" dirty="0">
                <a:latin typeface="+mn-ea"/>
              </a:rPr>
              <a:t>,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But, </a:t>
            </a:r>
            <a:r>
              <a:rPr lang="ko-KR" altLang="en-US" sz="2400" dirty="0">
                <a:latin typeface="+mn-ea"/>
              </a:rPr>
              <a:t>플랫폼 독점 출시가 아니라면 </a:t>
            </a:r>
            <a:r>
              <a:rPr lang="ko-KR" altLang="en-US" sz="2400" b="1" dirty="0">
                <a:latin typeface="+mn-ea"/>
              </a:rPr>
              <a:t>멀티 플랫폼</a:t>
            </a:r>
            <a:r>
              <a:rPr lang="en-US" altLang="ko-KR" sz="2400" b="1" dirty="0">
                <a:latin typeface="+mn-ea"/>
              </a:rPr>
              <a:t>(PS, </a:t>
            </a:r>
            <a:r>
              <a:rPr lang="en-US" altLang="ko-KR" sz="2400" b="1" dirty="0" err="1">
                <a:latin typeface="+mn-ea"/>
              </a:rPr>
              <a:t>xbox</a:t>
            </a:r>
            <a:r>
              <a:rPr lang="en-US" altLang="ko-KR" sz="2400" b="1" dirty="0">
                <a:latin typeface="+mn-ea"/>
              </a:rPr>
              <a:t>, PC) </a:t>
            </a:r>
            <a:r>
              <a:rPr lang="ko-KR" altLang="en-US" sz="2400" b="1" dirty="0">
                <a:latin typeface="+mn-ea"/>
              </a:rPr>
              <a:t>지향</a:t>
            </a:r>
            <a:endParaRPr lang="en-US" altLang="ko-KR" sz="2400" b="1" dirty="0"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b="1" dirty="0">
                <a:latin typeface="+mn-ea"/>
              </a:rPr>
              <a:t>모바일</a:t>
            </a:r>
            <a:endParaRPr lang="en-US" altLang="ko-KR" sz="2400" b="1" dirty="0"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38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28085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과거의 데이터 </a:t>
            </a:r>
            <a:r>
              <a:rPr lang="en-US" altLang="ko-KR" dirty="0"/>
              <a:t>(</a:t>
            </a:r>
            <a:r>
              <a:rPr lang="ko-KR" altLang="en-US" dirty="0"/>
              <a:t>하나의 히트작이 기록적인 판매고를 기록하거나</a:t>
            </a:r>
            <a:r>
              <a:rPr lang="en-US" altLang="ko-KR" dirty="0"/>
              <a:t>, </a:t>
            </a:r>
            <a:r>
              <a:rPr lang="ko-KR" altLang="en-US" dirty="0"/>
              <a:t>플랫폼이 다양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현재의 게임과 양상이 다름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49" y="1012677"/>
            <a:ext cx="1019811" cy="613313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Roboto" panose="020B0604020202020204" pitchFamily="2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Roboto" panose="020B0604020202020204" pitchFamily="2" charset="0"/>
              </a:rPr>
              <a:t>현황</a:t>
            </a:r>
            <a:endParaRPr lang="ko-KR" altLang="en-US" sz="24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Video Game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Data Analysis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776CD97-4B63-48FD-A998-2B914B811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2019171"/>
            <a:ext cx="10448290" cy="338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400" dirty="0">
                <a:latin typeface="+mn-ea"/>
              </a:rPr>
              <a:t>출시 기대 한국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비디오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게임</a:t>
            </a:r>
            <a:endParaRPr lang="en-US" altLang="ko-KR" sz="2400" dirty="0"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400" dirty="0">
                <a:latin typeface="+mn-ea"/>
              </a:rPr>
              <a:t>Action RPG </a:t>
            </a:r>
            <a:r>
              <a:rPr lang="ko-KR" altLang="en-US" sz="2400" dirty="0">
                <a:latin typeface="+mn-ea"/>
              </a:rPr>
              <a:t>게임 </a:t>
            </a:r>
            <a:r>
              <a:rPr lang="en-US" altLang="ko-KR" sz="2400" dirty="0">
                <a:latin typeface="+mn-ea"/>
              </a:rPr>
              <a:t>(Open World Action Adventure) : </a:t>
            </a:r>
            <a:r>
              <a:rPr lang="ko-KR" altLang="en-US" sz="2400" dirty="0">
                <a:latin typeface="+mn-ea"/>
              </a:rPr>
              <a:t>붉은 사막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Dokev</a:t>
            </a:r>
            <a:r>
              <a:rPr lang="en-US" altLang="ko-KR" sz="2400" dirty="0">
                <a:latin typeface="+mn-ea"/>
              </a:rPr>
              <a:t> , </a:t>
            </a:r>
            <a:r>
              <a:rPr lang="ko-KR" altLang="en-US" sz="2400" dirty="0">
                <a:latin typeface="+mn-ea"/>
              </a:rPr>
              <a:t>프로젝트 </a:t>
            </a:r>
            <a:r>
              <a:rPr lang="en-US" altLang="ko-KR" sz="2400" dirty="0">
                <a:latin typeface="+mn-ea"/>
              </a:rPr>
              <a:t>BBQ </a:t>
            </a:r>
            <a:r>
              <a:rPr lang="ko-KR" altLang="en-US" sz="2400" dirty="0">
                <a:latin typeface="+mn-ea"/>
              </a:rPr>
              <a:t>등</a:t>
            </a:r>
            <a:endParaRPr lang="en-US" altLang="ko-KR" sz="2400" dirty="0"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lang="en-US" altLang="ko-KR" sz="2400" dirty="0">
              <a:latin typeface="+mn-ea"/>
            </a:endParaRPr>
          </a:p>
          <a:p>
            <a:pPr marL="285750" indent="-28575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Shooter </a:t>
            </a:r>
            <a:r>
              <a:rPr lang="ko-KR" altLang="en-US" sz="2400" dirty="0">
                <a:latin typeface="+mn-ea"/>
              </a:rPr>
              <a:t>게임 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루트 </a:t>
            </a:r>
            <a:r>
              <a:rPr lang="ko-KR" altLang="en-US" sz="2400" dirty="0" err="1">
                <a:latin typeface="+mn-ea"/>
              </a:rPr>
              <a:t>슈터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플랜 </a:t>
            </a:r>
            <a:r>
              <a:rPr lang="en-US" altLang="ko-KR" sz="2400" dirty="0">
                <a:latin typeface="+mn-ea"/>
              </a:rPr>
              <a:t>8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</p:txBody>
      </p:sp>
      <p:pic>
        <p:nvPicPr>
          <p:cNvPr id="16388" name="Picture 4" descr="DokeV — An Open World Action-Adventure | Pearl Abyss">
            <a:extLst>
              <a:ext uri="{FF2B5EF4-FFF2-40B4-BE49-F238E27FC236}">
                <a16:creationId xmlns:a16="http://schemas.microsoft.com/office/drawing/2014/main" id="{6984F1E5-8B7B-4427-BD45-D38A55C1C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986" y="3418506"/>
            <a:ext cx="5839564" cy="305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PlayerUnknown&amp;#39;s Battlegrounds (for PC) Review | PCMag">
            <a:extLst>
              <a:ext uri="{FF2B5EF4-FFF2-40B4-BE49-F238E27FC236}">
                <a16:creationId xmlns:a16="http://schemas.microsoft.com/office/drawing/2014/main" id="{E9490462-9A3B-4302-91E1-A6E3D3E9B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5034365"/>
            <a:ext cx="2560320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35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202660" y="2039815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226874" y="3939680"/>
            <a:ext cx="75252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600" b="1" dirty="0">
                <a:solidFill>
                  <a:prstClr val="white"/>
                </a:solidFill>
              </a:rPr>
              <a:t> </a:t>
            </a:r>
            <a:r>
              <a:rPr lang="en-US" altLang="ko-KR" sz="6600" b="1" dirty="0">
                <a:solidFill>
                  <a:srgbClr val="FEFDA3"/>
                </a:solidFill>
              </a:rPr>
              <a:t>Thank you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E44C19-B822-4A11-BBDB-E31FF200C443}"/>
              </a:ext>
            </a:extLst>
          </p:cNvPr>
          <p:cNvSpPr/>
          <p:nvPr/>
        </p:nvSpPr>
        <p:spPr>
          <a:xfrm>
            <a:off x="1034367" y="2766554"/>
            <a:ext cx="54007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600" b="1" dirty="0">
                <a:solidFill>
                  <a:prstClr val="white"/>
                </a:solidFill>
              </a:rPr>
              <a:t>감사합니다</a:t>
            </a:r>
            <a:endParaRPr lang="en-US" altLang="ko-KR" sz="6600" b="1" dirty="0">
              <a:solidFill>
                <a:srgbClr val="FEFDA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0970B-A194-4476-BBA4-692934A55158}"/>
              </a:ext>
            </a:extLst>
          </p:cNvPr>
          <p:cNvSpPr/>
          <p:nvPr/>
        </p:nvSpPr>
        <p:spPr>
          <a:xfrm>
            <a:off x="6510330" y="588751"/>
            <a:ext cx="5052517" cy="3446585"/>
          </a:xfrm>
          <a:prstGeom prst="rect">
            <a:avLst/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White Controller Icon Png - Xbox One Controller Logo Clipart (764x511), Png Download">
            <a:extLst>
              <a:ext uri="{FF2B5EF4-FFF2-40B4-BE49-F238E27FC236}">
                <a16:creationId xmlns:a16="http://schemas.microsoft.com/office/drawing/2014/main" id="{82211716-30DB-4E94-9946-6924F870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2" y="2150193"/>
            <a:ext cx="2413375" cy="16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45">
            <a:extLst>
              <a:ext uri="{FF2B5EF4-FFF2-40B4-BE49-F238E27FC236}">
                <a16:creationId xmlns:a16="http://schemas.microsoft.com/office/drawing/2014/main" id="{85624459-051E-4B84-8C59-1E4B8F37B5BF}"/>
              </a:ext>
            </a:extLst>
          </p:cNvPr>
          <p:cNvSpPr/>
          <p:nvPr/>
        </p:nvSpPr>
        <p:spPr>
          <a:xfrm>
            <a:off x="861645" y="1485326"/>
            <a:ext cx="4472477" cy="82671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kern="0" dirty="0">
                <a:ln w="3175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Ai 10 Project1 </a:t>
            </a:r>
            <a:r>
              <a:rPr lang="ko-KR" altLang="en-US" sz="2800" b="1" kern="0" dirty="0" err="1">
                <a:ln w="3175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김연식</a:t>
            </a:r>
            <a:endParaRPr lang="en-US" altLang="ko-KR" sz="2800" b="1" kern="0" dirty="0">
              <a:ln w="3175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42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9975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012677"/>
            <a:ext cx="2500630" cy="613313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데이터의 한계점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Video Game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Data Analysis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92" y="1969157"/>
            <a:ext cx="10448290" cy="4662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'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게임'이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아닌 '비디오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게임'에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대한 출고량 데이터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판매를 한 장 단위로 출고량으로 계산하는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'비디오 게임' 데이터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최근에는 부분 유료화 또는 랜덤 뽑기, 추가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확장팩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등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다양한 비즈니스 모델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 많아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짐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또한 한 장의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게임의 가격은 천차만별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'몇 백만장이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팔렸다'는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마케팅 문구 외에는 크게 쓰이지 않음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→ 매출액 단위의 데이터가 분석에 더 유리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2) 현재 게임의 트렌드는 모바일 게임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모바일 게임에 대한 통계가 없음 </a:t>
            </a: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3) 현재 가장 성장하는 게임 시장은 중국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중국 시장에 대한 통계를 기타 국가로 집계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4)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게임의 장르 구분이 갈수록 희미 해짐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장르가 명확하지 않은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게임의 등장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게임과 메타버스(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로블록스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 마인 크래프트 등)의 경계가 무의미 해지는 시점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마인 크래프트 안에도 (FPS, RPG, 카드 게임 등 ) 다양한 서버가 존재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  </a:t>
            </a: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1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9975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과거의 데이터 </a:t>
            </a:r>
            <a:r>
              <a:rPr lang="en-US" altLang="ko-KR"/>
              <a:t>(</a:t>
            </a:r>
            <a:r>
              <a:rPr lang="ko-KR" altLang="en-US"/>
              <a:t>하나의 히트작이 기록적인 판매고를 기록하거나</a:t>
            </a:r>
            <a:r>
              <a:rPr lang="en-US" altLang="ko-KR"/>
              <a:t>, </a:t>
            </a:r>
            <a:r>
              <a:rPr lang="ko-KR" altLang="en-US"/>
              <a:t>플랫폼이 다양</a:t>
            </a:r>
            <a:r>
              <a:rPr lang="en-US" altLang="ko-KR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현재의 게임과 양상이 다름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012677"/>
            <a:ext cx="2500630" cy="613313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분석 목적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Video Game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Data Analysis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92" y="1887409"/>
            <a:ext cx="10448290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b="1" dirty="0">
                <a:latin typeface="+mn-ea"/>
              </a:rPr>
              <a:t>다음 분기에는 어떤 게임을 설계 해야 할까</a:t>
            </a:r>
            <a:r>
              <a:rPr lang="en-US" altLang="ko-KR" b="1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랜덤 </a:t>
            </a:r>
            <a:r>
              <a:rPr lang="ko-KR" altLang="en-US" dirty="0" err="1">
                <a:latin typeface="+mn-ea"/>
              </a:rPr>
              <a:t>과금요소로</a:t>
            </a:r>
            <a:r>
              <a:rPr lang="ko-KR" altLang="en-US" dirty="0">
                <a:latin typeface="+mn-ea"/>
              </a:rPr>
              <a:t> 캐릭터가 성장하며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유저들 간의 경쟁이 중심이 되는 </a:t>
            </a:r>
            <a:r>
              <a:rPr lang="en-US" altLang="ko-KR" dirty="0">
                <a:latin typeface="+mn-ea"/>
              </a:rPr>
              <a:t>RPG </a:t>
            </a:r>
            <a:r>
              <a:rPr lang="ko-KR" altLang="en-US" dirty="0">
                <a:latin typeface="+mn-ea"/>
              </a:rPr>
              <a:t>모바일 게임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게임 내 재화에 </a:t>
            </a:r>
            <a:r>
              <a:rPr lang="en-US" altLang="ko-KR" dirty="0">
                <a:latin typeface="+mn-ea"/>
              </a:rPr>
              <a:t>NFT </a:t>
            </a:r>
            <a:r>
              <a:rPr lang="ko-KR" altLang="en-US" dirty="0">
                <a:latin typeface="+mn-ea"/>
              </a:rPr>
              <a:t>기술을 활용하여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게임하는 것만으로 코인을 채굴해서 돈을 벌 수 있는 게임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 데이터를 활용하기 위한 전제 조건 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플레이 스테이션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xbox</a:t>
            </a:r>
            <a:r>
              <a:rPr lang="en-US" altLang="ko-KR" dirty="0">
                <a:latin typeface="+mn-ea"/>
              </a:rPr>
              <a:t>, PC </a:t>
            </a:r>
            <a:r>
              <a:rPr lang="ko-KR" altLang="en-US" dirty="0">
                <a:latin typeface="+mn-ea"/>
              </a:rPr>
              <a:t>등 다양한 플랫폼에 진출할 수 있는 개발력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모바일 게임보다 리스크가 높은 비디오 게임 시장에 진출하려 하는 기획팀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결국은 </a:t>
            </a:r>
            <a:r>
              <a:rPr lang="en-US" altLang="ko-KR" dirty="0">
                <a:latin typeface="+mn-ea"/>
              </a:rPr>
              <a:t>Money ! / </a:t>
            </a:r>
            <a:r>
              <a:rPr lang="ko-KR" altLang="en-US" dirty="0">
                <a:latin typeface="+mn-ea"/>
              </a:rPr>
              <a:t>대기업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과거의 데이터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하나의 히트작이 기록적인 판매고를 기록하거나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플랫폼이 다양</a:t>
            </a:r>
            <a:r>
              <a:rPr lang="en-US" altLang="ko-KR" dirty="0">
                <a:latin typeface="+mn-ea"/>
              </a:rPr>
              <a:t>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현재의 게임과 양상이 다름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9975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과거의 데이터 </a:t>
            </a:r>
            <a:r>
              <a:rPr lang="en-US" altLang="ko-KR" dirty="0"/>
              <a:t>(</a:t>
            </a:r>
            <a:r>
              <a:rPr lang="ko-KR" altLang="en-US" dirty="0"/>
              <a:t>하나의 히트작이 기록적인 판매고를 기록하거나</a:t>
            </a:r>
            <a:r>
              <a:rPr lang="en-US" altLang="ko-KR" dirty="0"/>
              <a:t>, </a:t>
            </a:r>
            <a:r>
              <a:rPr lang="ko-KR" altLang="en-US" dirty="0"/>
              <a:t>플랫폼이 다양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현재의 게임과 양상이 다름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012677"/>
            <a:ext cx="2500630" cy="613313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데이터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Video Game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Data Analysis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11" y="2485780"/>
            <a:ext cx="10545655" cy="329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4800" b="1" dirty="0"/>
              <a:t>10</a:t>
            </a:r>
            <a:r>
              <a:rPr lang="ko-KR" altLang="en-US" sz="4800" b="1" dirty="0"/>
              <a:t>년 이내</a:t>
            </a:r>
            <a:r>
              <a:rPr lang="en-US" altLang="ko-KR" sz="4800" b="1" dirty="0"/>
              <a:t>(2010 ~),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4800" b="1" dirty="0"/>
              <a:t>최소 출고량 </a:t>
            </a:r>
            <a:r>
              <a:rPr lang="en-US" altLang="ko-KR" sz="4800" b="1" dirty="0"/>
              <a:t>10</a:t>
            </a:r>
            <a:r>
              <a:rPr lang="ko-KR" altLang="en-US" sz="4800" b="1" dirty="0"/>
              <a:t>만장 이상으로 한정</a:t>
            </a:r>
            <a:endParaRPr lang="en-US" altLang="ko-KR" sz="4800" b="1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4800" b="1" dirty="0"/>
              <a:t>약 </a:t>
            </a:r>
            <a:r>
              <a:rPr lang="en-US" altLang="ko-KR" sz="4800" b="1" dirty="0"/>
              <a:t>3000</a:t>
            </a:r>
            <a:r>
              <a:rPr lang="ko-KR" altLang="en-US" sz="4800" b="1" dirty="0"/>
              <a:t>개 게임</a:t>
            </a:r>
            <a:endParaRPr lang="en-US" altLang="ko-KR" sz="4800" b="1" dirty="0"/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9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9975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과거의 데이터 </a:t>
            </a:r>
            <a:r>
              <a:rPr lang="en-US" altLang="ko-KR" dirty="0"/>
              <a:t>(</a:t>
            </a:r>
            <a:r>
              <a:rPr lang="ko-KR" altLang="en-US" dirty="0"/>
              <a:t>하나의 히트작이 기록적인 판매고를 기록하거나</a:t>
            </a:r>
            <a:r>
              <a:rPr lang="en-US" altLang="ko-KR" dirty="0"/>
              <a:t>, </a:t>
            </a:r>
            <a:r>
              <a:rPr lang="ko-KR" altLang="en-US" dirty="0"/>
              <a:t>플랫폼이 다양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현재의 게임과 양상이 다름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49" y="1012677"/>
            <a:ext cx="3985097" cy="613313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지역 별 선호하는 게임 장르</a:t>
            </a:r>
            <a:endParaRPr lang="ko-KR" altLang="en-US" sz="24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Video Game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Data Analysis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2302582"/>
            <a:ext cx="10545655" cy="96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b="1" dirty="0" err="1">
                <a:latin typeface="+mn-ea"/>
              </a:rPr>
              <a:t>귀무가설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장르에 따른 판매량의 차이가 없다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b="1" dirty="0">
                <a:latin typeface="+mn-ea"/>
              </a:rPr>
              <a:t>대립가설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장르에 따른 판매량의 차이가 있다</a:t>
            </a:r>
            <a:r>
              <a:rPr lang="en-US" altLang="ko-KR" sz="2000" b="1" dirty="0">
                <a:latin typeface="+mn-ea"/>
              </a:rPr>
              <a:t>. (p &lt; 0.05 )</a:t>
            </a: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2E70ED-DDAB-48AB-86B2-1D73EB0A7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" b="83657"/>
          <a:stretch/>
        </p:blipFill>
        <p:spPr>
          <a:xfrm>
            <a:off x="742431" y="5212919"/>
            <a:ext cx="4633206" cy="11052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E80946A-DA26-47B7-8D51-F8772FE51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" t="26015" r="-161" b="57642"/>
          <a:stretch/>
        </p:blipFill>
        <p:spPr>
          <a:xfrm>
            <a:off x="813252" y="3689621"/>
            <a:ext cx="4633206" cy="110524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DC1F02-684F-4F01-85C1-2FEFAA80F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" t="83109" r="88" b="548"/>
          <a:stretch/>
        </p:blipFill>
        <p:spPr>
          <a:xfrm>
            <a:off x="6096000" y="5127937"/>
            <a:ext cx="4633206" cy="11052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0EC6C8D-3C0B-497C-830A-B9A1E03C7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" t="59304" r="315" b="24353"/>
          <a:stretch/>
        </p:blipFill>
        <p:spPr>
          <a:xfrm>
            <a:off x="6096000" y="3663454"/>
            <a:ext cx="4633206" cy="11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9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9975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과거의 데이터 </a:t>
            </a:r>
            <a:r>
              <a:rPr lang="en-US" altLang="ko-KR" dirty="0"/>
              <a:t>(</a:t>
            </a:r>
            <a:r>
              <a:rPr lang="ko-KR" altLang="en-US" dirty="0"/>
              <a:t>하나의 히트작이 기록적인 판매고를 기록하거나</a:t>
            </a:r>
            <a:r>
              <a:rPr lang="en-US" altLang="ko-KR" dirty="0"/>
              <a:t>, </a:t>
            </a:r>
            <a:r>
              <a:rPr lang="ko-KR" altLang="en-US" dirty="0"/>
              <a:t>플랫폼이 다양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현재의 게임과 양상이 다름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49" y="1012677"/>
            <a:ext cx="4893799" cy="613313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지역 별 선호하는 게임 장르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Roboto" panose="020B0604020202020204" pitchFamily="2" charset="0"/>
              </a:rPr>
              <a:t>평균</a:t>
            </a:r>
            <a:r>
              <a:rPr lang="en-US" altLang="ko-KR" sz="2400" b="1" dirty="0">
                <a:solidFill>
                  <a:schemeClr val="bg1"/>
                </a:solidFill>
                <a:latin typeface="Roboto" panose="020B0604020202020204" pitchFamily="2" charset="0"/>
              </a:rPr>
              <a:t>)</a:t>
            </a:r>
            <a:endParaRPr lang="ko-KR" altLang="en-US" sz="24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Video Game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Data Analysis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2149D19-C2C3-4C0E-BF40-4BACA2A2D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08" y="1986059"/>
            <a:ext cx="4680000" cy="22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3AF6E0B-AA73-4CF8-BC9B-2CAEC8A56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36" y="1986059"/>
            <a:ext cx="4680000" cy="22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6636CC7-C659-4A3A-BCBB-0B0948A76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08" y="4245483"/>
            <a:ext cx="4680000" cy="22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3DB2BC3-A837-4D62-BEE0-D8FBF1188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36" y="4245482"/>
            <a:ext cx="4680000" cy="22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575085-2AA4-4A21-BFD1-8D7A2CD0E599}"/>
              </a:ext>
            </a:extLst>
          </p:cNvPr>
          <p:cNvSpPr txBox="1"/>
          <p:nvPr/>
        </p:nvSpPr>
        <p:spPr>
          <a:xfrm>
            <a:off x="3835989" y="256177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+mn-ea"/>
              </a:rPr>
              <a:t>북미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+mn-ea"/>
              </a:rPr>
              <a:t>: Shooter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826ADD-30A5-4BB2-9523-DDD7DDC264C6}"/>
              </a:ext>
            </a:extLst>
          </p:cNvPr>
          <p:cNvSpPr txBox="1"/>
          <p:nvPr/>
        </p:nvSpPr>
        <p:spPr>
          <a:xfrm>
            <a:off x="3509417" y="488550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+mn-ea"/>
              </a:rPr>
              <a:t>일본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+mn-ea"/>
              </a:rPr>
              <a:t>: Role-Playing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3B190A-9A89-4A28-A50D-AC26A4EE8BB0}"/>
              </a:ext>
            </a:extLst>
          </p:cNvPr>
          <p:cNvSpPr txBox="1"/>
          <p:nvPr/>
        </p:nvSpPr>
        <p:spPr>
          <a:xfrm>
            <a:off x="9395391" y="480253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+mn-ea"/>
              </a:rPr>
              <a:t>기타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+mn-ea"/>
              </a:rPr>
              <a:t>: Shooter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C05FBA-CEF4-4921-B031-4A9235AB7E90}"/>
              </a:ext>
            </a:extLst>
          </p:cNvPr>
          <p:cNvSpPr txBox="1"/>
          <p:nvPr/>
        </p:nvSpPr>
        <p:spPr>
          <a:xfrm>
            <a:off x="9395391" y="2539717"/>
            <a:ext cx="7618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+mn-ea"/>
              </a:rPr>
              <a:t>유럽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+mn-ea"/>
              </a:rPr>
              <a:t>: Shooter</a:t>
            </a:r>
          </a:p>
        </p:txBody>
      </p:sp>
    </p:spTree>
    <p:extLst>
      <p:ext uri="{BB962C8B-B14F-4D97-AF65-F5344CB8AC3E}">
        <p14:creationId xmlns:p14="http://schemas.microsoft.com/office/powerpoint/2010/main" val="255103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79975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과거의 데이터 </a:t>
            </a:r>
            <a:r>
              <a:rPr lang="en-US" altLang="ko-KR" dirty="0"/>
              <a:t>(</a:t>
            </a:r>
            <a:r>
              <a:rPr lang="ko-KR" altLang="en-US" dirty="0"/>
              <a:t>하나의 히트작이 기록적인 판매고를 기록하거나</a:t>
            </a:r>
            <a:r>
              <a:rPr lang="en-US" altLang="ko-KR" dirty="0"/>
              <a:t>, </a:t>
            </a:r>
            <a:r>
              <a:rPr lang="ko-KR" altLang="en-US" dirty="0"/>
              <a:t>플랫폼이 다양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현재의 게임과 양상이 다름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49" y="1012677"/>
            <a:ext cx="5214621" cy="613313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지역 별 선호하는 게임 </a:t>
            </a:r>
            <a:r>
              <a:rPr lang="ko-KR" altLang="en-US" sz="2400" b="1" i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장르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(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누적합</a:t>
            </a:r>
            <a:r>
              <a:rPr lang="en-US" altLang="ko-KR" sz="2400" b="1" dirty="0">
                <a:solidFill>
                  <a:schemeClr val="bg1"/>
                </a:solidFill>
                <a:latin typeface="Roboto" panose="020B0604020202020204" pitchFamily="2" charset="0"/>
              </a:rPr>
              <a:t>)</a:t>
            </a:r>
            <a:endParaRPr lang="ko-KR" altLang="en-US" sz="24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Video Game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Data Analysis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6D8F660-AEFF-4257-8877-6D0D34F0F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2" y="1972498"/>
            <a:ext cx="41052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19019CB-23BA-4CB1-927D-1C708657A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85" y="1879975"/>
            <a:ext cx="41052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BC05FBA-CEF4-4921-B031-4A9235AB7E90}"/>
              </a:ext>
            </a:extLst>
          </p:cNvPr>
          <p:cNvSpPr txBox="1"/>
          <p:nvPr/>
        </p:nvSpPr>
        <p:spPr>
          <a:xfrm>
            <a:off x="8626090" y="2732539"/>
            <a:ext cx="7618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+mn-ea"/>
              </a:rPr>
              <a:t>유럽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+mn-ea"/>
              </a:rPr>
              <a:t>: </a:t>
            </a:r>
            <a:r>
              <a:rPr lang="en-US" altLang="ko-KR" b="1" dirty="0">
                <a:solidFill>
                  <a:srgbClr val="212121"/>
                </a:solidFill>
                <a:latin typeface="+mn-ea"/>
              </a:rPr>
              <a:t>Action</a:t>
            </a:r>
            <a:endParaRPr lang="en-US" altLang="ko-KR" b="1" i="0" dirty="0">
              <a:solidFill>
                <a:srgbClr val="212121"/>
              </a:solidFill>
              <a:effectLst/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75085-2AA4-4A21-BFD1-8D7A2CD0E599}"/>
              </a:ext>
            </a:extLst>
          </p:cNvPr>
          <p:cNvSpPr txBox="1"/>
          <p:nvPr/>
        </p:nvSpPr>
        <p:spPr>
          <a:xfrm>
            <a:off x="3261376" y="276318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+mn-ea"/>
              </a:rPr>
              <a:t>북미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+mn-ea"/>
              </a:rPr>
              <a:t>: Action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1880F6DE-DFE1-40D7-B028-5C5B2C07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20" y="4302216"/>
            <a:ext cx="41052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7826ADD-30A5-4BB2-9523-DDD7DDC264C6}"/>
              </a:ext>
            </a:extLst>
          </p:cNvPr>
          <p:cNvSpPr txBox="1"/>
          <p:nvPr/>
        </p:nvSpPr>
        <p:spPr>
          <a:xfrm>
            <a:off x="2564244" y="5597372"/>
            <a:ext cx="232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+mn-ea"/>
              </a:rPr>
              <a:t>일본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+mn-ea"/>
              </a:rPr>
              <a:t>: Role-Playing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C4AEC65A-6A42-498E-831C-DE55F0F6D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710" y="4209693"/>
            <a:ext cx="41433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43B190A-9A89-4A28-A50D-AC26A4EE8BB0}"/>
              </a:ext>
            </a:extLst>
          </p:cNvPr>
          <p:cNvSpPr txBox="1"/>
          <p:nvPr/>
        </p:nvSpPr>
        <p:spPr>
          <a:xfrm>
            <a:off x="8399309" y="4944512"/>
            <a:ext cx="1784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+mn-ea"/>
              </a:rPr>
              <a:t>기타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+mn-ea"/>
              </a:rPr>
              <a:t>: </a:t>
            </a:r>
            <a:r>
              <a:rPr lang="en-US" altLang="ko-KR" b="1" dirty="0">
                <a:solidFill>
                  <a:srgbClr val="212121"/>
                </a:solidFill>
                <a:latin typeface="+mn-ea"/>
              </a:rPr>
              <a:t>Action</a:t>
            </a:r>
            <a:endParaRPr lang="en-US" altLang="ko-KR" b="1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806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31800" y="1882529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과거의 데이터 </a:t>
            </a:r>
            <a:r>
              <a:rPr lang="en-US" altLang="ko-KR" dirty="0"/>
              <a:t>(</a:t>
            </a:r>
            <a:r>
              <a:rPr lang="ko-KR" altLang="en-US" dirty="0"/>
              <a:t>하나의 히트작이 기록적인 판매고를 기록하거나</a:t>
            </a:r>
            <a:r>
              <a:rPr lang="en-US" altLang="ko-KR" dirty="0"/>
              <a:t>, </a:t>
            </a:r>
            <a:r>
              <a:rPr lang="ko-KR" altLang="en-US" dirty="0"/>
              <a:t>플랫폼이 다양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현재의 게임과 양상이 다름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49" y="1012677"/>
            <a:ext cx="5134611" cy="613313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평균은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Shooter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가 높은 이유</a:t>
            </a:r>
            <a:endParaRPr lang="ko-KR" altLang="en-US" sz="24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Video Game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Data Analysis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575085-2AA4-4A21-BFD1-8D7A2CD0E599}"/>
              </a:ext>
            </a:extLst>
          </p:cNvPr>
          <p:cNvSpPr txBox="1"/>
          <p:nvPr/>
        </p:nvSpPr>
        <p:spPr>
          <a:xfrm>
            <a:off x="3261376" y="276318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+mn-ea"/>
              </a:rPr>
              <a:t>북미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+mn-ea"/>
              </a:rPr>
              <a:t>: 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826ADD-30A5-4BB2-9523-DDD7DDC264C6}"/>
              </a:ext>
            </a:extLst>
          </p:cNvPr>
          <p:cNvSpPr txBox="1"/>
          <p:nvPr/>
        </p:nvSpPr>
        <p:spPr>
          <a:xfrm>
            <a:off x="2564244" y="5597372"/>
            <a:ext cx="232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+mn-ea"/>
              </a:rPr>
              <a:t>일본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+mn-ea"/>
              </a:rPr>
              <a:t>: Role-Playing</a:t>
            </a:r>
          </a:p>
        </p:txBody>
      </p:sp>
      <p:pic>
        <p:nvPicPr>
          <p:cNvPr id="10244" name="Picture 4" descr="Grand Theft Auto V: Premium Edition | Download and Buy Today - Epic Games  Store">
            <a:extLst>
              <a:ext uri="{FF2B5EF4-FFF2-40B4-BE49-F238E27FC236}">
                <a16:creationId xmlns:a16="http://schemas.microsoft.com/office/drawing/2014/main" id="{10AAC189-6AAD-44C7-92EA-57EE982F8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08" y="2387853"/>
            <a:ext cx="6744942" cy="37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01CEE14-83AF-4FEE-B3BC-AA69C16443AE}"/>
              </a:ext>
            </a:extLst>
          </p:cNvPr>
          <p:cNvSpPr txBox="1"/>
          <p:nvPr/>
        </p:nvSpPr>
        <p:spPr>
          <a:xfrm>
            <a:off x="8008144" y="2723510"/>
            <a:ext cx="3043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+mn-ea"/>
              </a:rPr>
              <a:t>집계 기간 약 </a:t>
            </a:r>
            <a:r>
              <a:rPr lang="en-US" altLang="ko-KR" b="1" dirty="0">
                <a:solidFill>
                  <a:srgbClr val="212121"/>
                </a:solidFill>
                <a:latin typeface="+mn-ea"/>
              </a:rPr>
              <a:t>40M(</a:t>
            </a:r>
            <a:r>
              <a:rPr lang="ko-KR" altLang="en-US" b="1" dirty="0">
                <a:solidFill>
                  <a:srgbClr val="212121"/>
                </a:solidFill>
                <a:latin typeface="+mn-ea"/>
              </a:rPr>
              <a:t>사천만</a:t>
            </a:r>
            <a:r>
              <a:rPr lang="en-US" altLang="ko-KR" b="1" dirty="0">
                <a:solidFill>
                  <a:srgbClr val="212121"/>
                </a:solidFill>
                <a:latin typeface="+mn-ea"/>
              </a:rPr>
              <a:t>)</a:t>
            </a:r>
          </a:p>
          <a:p>
            <a:pPr algn="l"/>
            <a:r>
              <a:rPr lang="ko-KR" altLang="en-US" b="1" dirty="0">
                <a:solidFill>
                  <a:srgbClr val="212121"/>
                </a:solidFill>
                <a:latin typeface="+mn-ea"/>
              </a:rPr>
              <a:t>현재 </a:t>
            </a:r>
            <a:r>
              <a:rPr lang="en-US" altLang="ko-KR" b="1" dirty="0">
                <a:solidFill>
                  <a:srgbClr val="212121"/>
                </a:solidFill>
                <a:latin typeface="+mn-ea"/>
              </a:rPr>
              <a:t>PC </a:t>
            </a:r>
            <a:r>
              <a:rPr lang="ko-KR" altLang="en-US" b="1" dirty="0">
                <a:solidFill>
                  <a:srgbClr val="212121"/>
                </a:solidFill>
                <a:latin typeface="+mn-ea"/>
              </a:rPr>
              <a:t>포함</a:t>
            </a:r>
            <a:r>
              <a:rPr lang="en-US" altLang="ko-KR" b="1" dirty="0">
                <a:solidFill>
                  <a:srgbClr val="212121"/>
                </a:solidFill>
                <a:latin typeface="+mn-ea"/>
              </a:rPr>
              <a:t>150M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5B5879-BFBF-430D-8614-06A0813354B4}"/>
              </a:ext>
            </a:extLst>
          </p:cNvPr>
          <p:cNvSpPr txBox="1"/>
          <p:nvPr/>
        </p:nvSpPr>
        <p:spPr>
          <a:xfrm>
            <a:off x="8008144" y="3837410"/>
            <a:ext cx="30439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212121"/>
                </a:solidFill>
                <a:latin typeface="+mn-ea"/>
              </a:rPr>
              <a:t>대체로 인기 </a:t>
            </a:r>
            <a:r>
              <a:rPr lang="en-US" altLang="ko-KR" b="1" dirty="0">
                <a:solidFill>
                  <a:srgbClr val="212121"/>
                </a:solidFill>
                <a:latin typeface="+mn-ea"/>
              </a:rPr>
              <a:t>: Shooter</a:t>
            </a:r>
          </a:p>
          <a:p>
            <a:pPr algn="l"/>
            <a:endParaRPr lang="en-US" altLang="ko-KR" b="1" dirty="0">
              <a:solidFill>
                <a:srgbClr val="212121"/>
              </a:solidFill>
              <a:latin typeface="+mn-ea"/>
            </a:endParaRPr>
          </a:p>
          <a:p>
            <a:pPr algn="l"/>
            <a:r>
              <a:rPr lang="en-US" altLang="ko-KR" b="1" dirty="0">
                <a:solidFill>
                  <a:srgbClr val="212121"/>
                </a:solidFill>
                <a:latin typeface="+mn-ea"/>
              </a:rPr>
              <a:t>But, </a:t>
            </a:r>
            <a:r>
              <a:rPr lang="ko-KR" altLang="en-US" b="1" dirty="0">
                <a:solidFill>
                  <a:srgbClr val="212121"/>
                </a:solidFill>
                <a:latin typeface="+mn-ea"/>
              </a:rPr>
              <a:t>판매량은 </a:t>
            </a:r>
            <a:r>
              <a:rPr lang="en-US" altLang="ko-KR" b="1" dirty="0">
                <a:solidFill>
                  <a:srgbClr val="212121"/>
                </a:solidFill>
                <a:latin typeface="+mn-ea"/>
              </a:rPr>
              <a:t>Action</a:t>
            </a:r>
            <a:r>
              <a:rPr lang="ko-KR" altLang="en-US" b="1" dirty="0">
                <a:solidFill>
                  <a:srgbClr val="212121"/>
                </a:solidFill>
                <a:latin typeface="+mn-ea"/>
              </a:rPr>
              <a:t>이 더 많음</a:t>
            </a:r>
            <a:endParaRPr lang="en-US" altLang="ko-KR" b="1" dirty="0">
              <a:solidFill>
                <a:srgbClr val="21212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BA5370-6D8E-4329-9D3C-44E938701783}"/>
              </a:ext>
            </a:extLst>
          </p:cNvPr>
          <p:cNvSpPr txBox="1"/>
          <p:nvPr/>
        </p:nvSpPr>
        <p:spPr>
          <a:xfrm>
            <a:off x="8008144" y="2116849"/>
            <a:ext cx="349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+mn-ea"/>
              </a:rPr>
              <a:t>집계 기간 </a:t>
            </a:r>
            <a:r>
              <a:rPr lang="en-US" altLang="ko-KR" b="1" dirty="0">
                <a:solidFill>
                  <a:srgbClr val="212121"/>
                </a:solidFill>
                <a:latin typeface="+mn-ea"/>
              </a:rPr>
              <a:t>PS3, X360, PC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+mn-ea"/>
              </a:rPr>
              <a:t> </a:t>
            </a:r>
            <a:r>
              <a:rPr lang="en-US" altLang="ko-KR" b="1" dirty="0">
                <a:solidFill>
                  <a:srgbClr val="212121"/>
                </a:solidFill>
                <a:latin typeface="+mn-ea"/>
              </a:rPr>
              <a:t>40M</a:t>
            </a:r>
          </a:p>
        </p:txBody>
      </p:sp>
    </p:spTree>
    <p:extLst>
      <p:ext uri="{BB962C8B-B14F-4D97-AF65-F5344CB8AC3E}">
        <p14:creationId xmlns:p14="http://schemas.microsoft.com/office/powerpoint/2010/main" val="133991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28085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과거의 데이터 </a:t>
            </a:r>
            <a:r>
              <a:rPr lang="en-US" altLang="ko-KR" dirty="0"/>
              <a:t>(</a:t>
            </a:r>
            <a:r>
              <a:rPr lang="ko-KR" altLang="en-US" dirty="0"/>
              <a:t>하나의 히트작이 기록적인 판매고를 기록하거나</a:t>
            </a:r>
            <a:r>
              <a:rPr lang="en-US" altLang="ko-KR" dirty="0"/>
              <a:t>, </a:t>
            </a:r>
            <a:r>
              <a:rPr lang="ko-KR" altLang="en-US" dirty="0"/>
              <a:t>플랫폼이 다양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현재의 게임과 양상이 다름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52AFA4B-5227-4F92-B1C4-95EE1040C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2" y="1836414"/>
            <a:ext cx="9924818" cy="50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374649" y="1012677"/>
            <a:ext cx="6106161" cy="613313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게이머들이 가장 많이 산 게임 장르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(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평균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)</a:t>
            </a:r>
            <a:endParaRPr lang="ko-KR" altLang="en-US" sz="24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Video Game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Data Analysis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318FD4-3FF0-4168-939B-2714D63A36C0}"/>
              </a:ext>
            </a:extLst>
          </p:cNvPr>
          <p:cNvSpPr txBox="1"/>
          <p:nvPr/>
        </p:nvSpPr>
        <p:spPr>
          <a:xfrm>
            <a:off x="2429226" y="2236272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212121"/>
                </a:solidFill>
                <a:effectLst/>
                <a:latin typeface="+mn-ea"/>
              </a:rPr>
              <a:t>전세계 </a:t>
            </a:r>
            <a:r>
              <a:rPr lang="en-US" altLang="ko-KR" sz="2400" b="1" i="0" dirty="0">
                <a:solidFill>
                  <a:srgbClr val="212121"/>
                </a:solidFill>
                <a:effectLst/>
                <a:latin typeface="+mn-ea"/>
              </a:rPr>
              <a:t>: Shooter</a:t>
            </a:r>
          </a:p>
        </p:txBody>
      </p:sp>
    </p:spTree>
    <p:extLst>
      <p:ext uri="{BB962C8B-B14F-4D97-AF65-F5344CB8AC3E}">
        <p14:creationId xmlns:p14="http://schemas.microsoft.com/office/powerpoint/2010/main" val="23355604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846</Words>
  <Application>Microsoft Office PowerPoint</Application>
  <PresentationFormat>와이드스크린</PresentationFormat>
  <Paragraphs>136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야놀자 야체 B</vt:lpstr>
      <vt:lpstr>Arial</vt:lpstr>
      <vt:lpstr>Roboto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Yeonsik</cp:lastModifiedBy>
  <cp:revision>7</cp:revision>
  <dcterms:created xsi:type="dcterms:W3CDTF">2020-01-13T05:39:04Z</dcterms:created>
  <dcterms:modified xsi:type="dcterms:W3CDTF">2021-12-16T09:23:29Z</dcterms:modified>
</cp:coreProperties>
</file>