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86" r:id="rId3"/>
    <p:sldId id="288" r:id="rId4"/>
    <p:sldId id="290" r:id="rId5"/>
    <p:sldId id="296" r:id="rId6"/>
    <p:sldId id="289" r:id="rId7"/>
    <p:sldId id="298" r:id="rId8"/>
    <p:sldId id="287" r:id="rId9"/>
    <p:sldId id="293" r:id="rId10"/>
    <p:sldId id="299" r:id="rId11"/>
    <p:sldId id="301" r:id="rId12"/>
    <p:sldId id="294" r:id="rId13"/>
    <p:sldId id="302" r:id="rId14"/>
    <p:sldId id="280" r:id="rId15"/>
    <p:sldId id="28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1EF"/>
    <a:srgbClr val="B1E6DE"/>
    <a:srgbClr val="194656"/>
    <a:srgbClr val="4BC5B4"/>
    <a:srgbClr val="6CC3B6"/>
    <a:srgbClr val="EB895D"/>
    <a:srgbClr val="FFFFFF"/>
    <a:srgbClr val="4999B6"/>
    <a:srgbClr val="CC3300"/>
    <a:srgbClr val="C9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18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19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7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1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6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4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2022-01-12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27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Mental Health Thesis Google Slides Theme and PPT template">
            <a:extLst>
              <a:ext uri="{FF2B5EF4-FFF2-40B4-BE49-F238E27FC236}">
                <a16:creationId xmlns:a16="http://schemas.microsoft.com/office/drawing/2014/main" id="{5F5055B3-76A0-4910-B163-7AE8F06C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45"/>
          <p:cNvSpPr/>
          <p:nvPr/>
        </p:nvSpPr>
        <p:spPr>
          <a:xfrm>
            <a:off x="7479995" y="162938"/>
            <a:ext cx="4381999" cy="827347"/>
          </a:xfrm>
          <a:prstGeom prst="roundRect">
            <a:avLst>
              <a:gd name="adj" fmla="val 50000"/>
            </a:avLst>
          </a:prstGeom>
          <a:solidFill>
            <a:srgbClr val="6CC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 2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7138603" y="1438973"/>
            <a:ext cx="4723391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600" b="1" dirty="0">
                <a:solidFill>
                  <a:srgbClr val="194656"/>
                </a:solidFill>
              </a:rPr>
              <a:t>MENTAL </a:t>
            </a:r>
          </a:p>
          <a:p>
            <a:r>
              <a:rPr lang="en-US" altLang="ko-KR" sz="6600" b="1" dirty="0">
                <a:solidFill>
                  <a:srgbClr val="194656"/>
                </a:solidFill>
              </a:rPr>
              <a:t>   ILLNESS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A777FAB-2771-4BC8-81E5-2044DA68A69F}"/>
              </a:ext>
            </a:extLst>
          </p:cNvPr>
          <p:cNvSpPr/>
          <p:nvPr/>
        </p:nvSpPr>
        <p:spPr>
          <a:xfrm>
            <a:off x="7303606" y="3555741"/>
            <a:ext cx="4723391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000" b="1" dirty="0">
                <a:solidFill>
                  <a:srgbClr val="EB895D"/>
                </a:solidFill>
              </a:rPr>
              <a:t>		</a:t>
            </a:r>
            <a:endParaRPr lang="en-US" altLang="ko-KR" sz="6000" b="1" dirty="0">
              <a:solidFill>
                <a:srgbClr val="B1E6DE"/>
              </a:solidFill>
            </a:endParaRPr>
          </a:p>
          <a:p>
            <a:r>
              <a:rPr lang="en-US" altLang="ko-KR" sz="6000" b="1" dirty="0">
                <a:solidFill>
                  <a:srgbClr val="EB895D"/>
                </a:solidFill>
              </a:rPr>
              <a:t>ML Analysis</a:t>
            </a:r>
          </a:p>
        </p:txBody>
      </p:sp>
    </p:spTree>
    <p:extLst>
      <p:ext uri="{BB962C8B-B14F-4D97-AF65-F5344CB8AC3E}">
        <p14:creationId xmlns:p14="http://schemas.microsoft.com/office/powerpoint/2010/main" val="103614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방식 적용 및 교차검증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14364"/>
            <a:ext cx="11286067" cy="71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RandomForest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ko-KR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XGBoosting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12121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RandomForest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+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RandomizedSearchCV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하이퍼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파라미터의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최적값을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찾았다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데이터의 개수가 적은 극복하기 위해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n_iter=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cv=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최적의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찾기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32 , threshold: 0.5356656157664714</a:t>
            </a:r>
            <a:endParaRPr lang="pt-B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B33FF3-338F-4DEE-B60F-96055A7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96" y="2992755"/>
            <a:ext cx="5858273" cy="11843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26DADF-CFD5-4738-AA8A-A97C44B8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37" y="1492143"/>
            <a:ext cx="6162970" cy="11843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01EC2B-A001-477B-9E9F-F3FA8DF0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370" y="3628767"/>
            <a:ext cx="5495925" cy="3133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94EB0-8F98-4B4A-BB07-690398927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96" y="748609"/>
            <a:ext cx="10484375" cy="58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2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방식 적용 및 교차검증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14364"/>
            <a:ext cx="11286067" cy="71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RandomForest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ko-KR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XGBoosting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12121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RandomForest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+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RandomizedSearchCV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하이퍼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파라미터의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최적값을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찾았다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데이터의 개수가 적은 극복하기 위해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n_iter=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cv=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최적의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찾기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32 , threshold: 0.5356656157664714</a:t>
            </a:r>
            <a:endParaRPr lang="pt-B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B33FF3-338F-4DEE-B60F-96055A7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96" y="2992755"/>
            <a:ext cx="5858273" cy="11843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26DADF-CFD5-4738-AA8A-A97C44B8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37" y="1492143"/>
            <a:ext cx="6162970" cy="118434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01EC2B-A001-477B-9E9F-F3FA8DF0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370" y="3628767"/>
            <a:ext cx="5495925" cy="3133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B94EB0-8F98-4B4A-BB07-690398927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0896" y="748609"/>
            <a:ext cx="10484375" cy="58022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135C87-3DE9-42DB-8A8D-C400348E02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099" y="2921881"/>
            <a:ext cx="9632667" cy="14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4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해석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95147"/>
            <a:ext cx="4768423" cy="415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ko-KR" altLang="en-US" sz="2400" b="1" i="0" dirty="0">
                <a:effectLst/>
                <a:latin typeface="-apple-system"/>
              </a:rPr>
              <a:t> 관측치를 예측하기 위해서 어떤 특성을 활</a:t>
            </a:r>
            <a:r>
              <a:rPr lang="ko-KR" altLang="en-US" sz="2400" b="1" i="0" dirty="0">
                <a:effectLst/>
                <a:latin typeface="+mn-ea"/>
              </a:rPr>
              <a:t>용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i="0" dirty="0">
                <a:effectLst/>
                <a:latin typeface="-apple-system"/>
              </a:rPr>
              <a:t>어떤 특성이 있다면 모델의 예측에 도움이 될까요</a:t>
            </a:r>
            <a:r>
              <a:rPr lang="en-US" altLang="ko-KR" sz="2400" b="1" i="0" dirty="0">
                <a:effectLst/>
                <a:latin typeface="-apple-system"/>
              </a:rPr>
              <a:t>? </a:t>
            </a:r>
            <a:r>
              <a:rPr lang="ko-KR" altLang="en-US" sz="2400" b="1" i="0" dirty="0">
                <a:effectLst/>
                <a:latin typeface="-apple-system"/>
              </a:rPr>
              <a:t>해당 특성은 어떻게 구할 수 있을까요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5DD0AF4A-BEF4-4962-B38E-5931317F4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34" y="575733"/>
            <a:ext cx="7412566" cy="571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1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해석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05" y="1479338"/>
            <a:ext cx="4768423" cy="472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lang="ko-KR" altLang="en-US" sz="2400" b="1" i="0" dirty="0">
                <a:effectLst/>
                <a:latin typeface="-apple-system"/>
              </a:rPr>
              <a:t> 관측치를 예측하기 위해서 어떤 특성을 활</a:t>
            </a:r>
            <a:r>
              <a:rPr lang="ko-KR" altLang="en-US" sz="2400" b="1" i="0" dirty="0">
                <a:effectLst/>
                <a:latin typeface="+mn-ea"/>
              </a:rPr>
              <a:t>용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i="0" dirty="0">
                <a:effectLst/>
                <a:latin typeface="-apple-system"/>
              </a:rPr>
              <a:t>어떤 특성이 있다면 모델의 예측에 도움이 될까요</a:t>
            </a:r>
            <a:r>
              <a:rPr lang="en-US" altLang="ko-KR" sz="2400" b="1" i="0" dirty="0">
                <a:effectLst/>
                <a:latin typeface="-apple-system"/>
              </a:rPr>
              <a:t>?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ko-KR" altLang="en-US" sz="2400" b="1" i="0" dirty="0">
                <a:effectLst/>
                <a:latin typeface="-apple-system"/>
              </a:rPr>
              <a:t>해당 특성은 어떻게 구할 수 있을까요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91697955-D30A-4047-9A5B-9EE4E7DA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432" y="214194"/>
            <a:ext cx="7285568" cy="64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6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9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03981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26874" y="3939680"/>
            <a:ext cx="75252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0" b="1" dirty="0">
                <a:solidFill>
                  <a:prstClr val="white"/>
                </a:solidFill>
              </a:rPr>
              <a:t> </a:t>
            </a:r>
            <a:r>
              <a:rPr lang="en-US" altLang="ko-KR" sz="6600" b="1" dirty="0">
                <a:solidFill>
                  <a:srgbClr val="FEFDA3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1034367" y="2766554"/>
            <a:ext cx="54007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600" b="1" dirty="0">
                <a:solidFill>
                  <a:prstClr val="white"/>
                </a:solidFill>
              </a:rPr>
              <a:t>감사합니다</a:t>
            </a:r>
            <a:endParaRPr lang="en-US" altLang="ko-KR" sz="6600" b="1" dirty="0">
              <a:solidFill>
                <a:srgbClr val="FEFDA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970B-A194-4476-BBA4-692934A55158}"/>
              </a:ext>
            </a:extLst>
          </p:cNvPr>
          <p:cNvSpPr/>
          <p:nvPr/>
        </p:nvSpPr>
        <p:spPr>
          <a:xfrm>
            <a:off x="6510330" y="588751"/>
            <a:ext cx="5052517" cy="3446585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White Controller Icon Png - Xbox One Controller Logo Clipart (764x511), Png Download">
            <a:extLst>
              <a:ext uri="{FF2B5EF4-FFF2-40B4-BE49-F238E27FC236}">
                <a16:creationId xmlns:a16="http://schemas.microsoft.com/office/drawing/2014/main" id="{82211716-30DB-4E94-9946-6924F870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2" y="2150193"/>
            <a:ext cx="2413375" cy="16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45">
            <a:extLst>
              <a:ext uri="{FF2B5EF4-FFF2-40B4-BE49-F238E27FC236}">
                <a16:creationId xmlns:a16="http://schemas.microsoft.com/office/drawing/2014/main" id="{85624459-051E-4B84-8C59-1E4B8F37B5BF}"/>
              </a:ext>
            </a:extLst>
          </p:cNvPr>
          <p:cNvSpPr/>
          <p:nvPr/>
        </p:nvSpPr>
        <p:spPr>
          <a:xfrm>
            <a:off x="861645" y="1485326"/>
            <a:ext cx="4472477" cy="82671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Project1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6" name="Picture 2" descr="Mental Health Thesis presentation template ">
            <a:extLst>
              <a:ext uri="{FF2B5EF4-FFF2-40B4-BE49-F238E27FC236}">
                <a16:creationId xmlns:a16="http://schemas.microsoft.com/office/drawing/2014/main" id="{B8AC633E-79C7-42D1-8A36-940A6B2C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21"/>
            <a:ext cx="12192000" cy="68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8C32-39BF-46FA-BE2A-F84ED3F7D862}"/>
              </a:ext>
            </a:extLst>
          </p:cNvPr>
          <p:cNvSpPr/>
          <p:nvPr/>
        </p:nvSpPr>
        <p:spPr>
          <a:xfrm>
            <a:off x="785885" y="1819344"/>
            <a:ext cx="5397243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42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8202660" y="2039815"/>
            <a:ext cx="1231625" cy="810574"/>
            <a:chOff x="6649632" y="2750450"/>
            <a:chExt cx="574347" cy="377997"/>
          </a:xfrm>
        </p:grpSpPr>
        <p:sp>
          <p:nvSpPr>
            <p:cNvPr id="12" name="도넛 11"/>
            <p:cNvSpPr/>
            <p:nvPr/>
          </p:nvSpPr>
          <p:spPr>
            <a:xfrm>
              <a:off x="6771821" y="2750450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6825674" y="2801923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915795" y="2912220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6649632" y="3007061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7083423" y="2794717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226874" y="3939680"/>
            <a:ext cx="75252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6600" b="1" dirty="0">
                <a:solidFill>
                  <a:prstClr val="white"/>
                </a:solidFill>
              </a:rPr>
              <a:t> </a:t>
            </a:r>
            <a:r>
              <a:rPr lang="en-US" altLang="ko-KR" sz="6600" b="1" dirty="0">
                <a:solidFill>
                  <a:srgbClr val="FEFDA3"/>
                </a:solidFill>
              </a:rPr>
              <a:t>Thank you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E44C19-B822-4A11-BBDB-E31FF200C443}"/>
              </a:ext>
            </a:extLst>
          </p:cNvPr>
          <p:cNvSpPr/>
          <p:nvPr/>
        </p:nvSpPr>
        <p:spPr>
          <a:xfrm>
            <a:off x="1034367" y="2766554"/>
            <a:ext cx="54007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6600" b="1" dirty="0">
                <a:solidFill>
                  <a:prstClr val="white"/>
                </a:solidFill>
              </a:rPr>
              <a:t>감사합니다</a:t>
            </a:r>
            <a:endParaRPr lang="en-US" altLang="ko-KR" sz="6600" b="1" dirty="0">
              <a:solidFill>
                <a:srgbClr val="FEFDA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0970B-A194-4476-BBA4-692934A55158}"/>
              </a:ext>
            </a:extLst>
          </p:cNvPr>
          <p:cNvSpPr/>
          <p:nvPr/>
        </p:nvSpPr>
        <p:spPr>
          <a:xfrm>
            <a:off x="6510330" y="588751"/>
            <a:ext cx="5052517" cy="3446585"/>
          </a:xfrm>
          <a:prstGeom prst="rect">
            <a:avLst/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White Controller Icon Png - Xbox One Controller Logo Clipart (764x511), Png Download">
            <a:extLst>
              <a:ext uri="{FF2B5EF4-FFF2-40B4-BE49-F238E27FC236}">
                <a16:creationId xmlns:a16="http://schemas.microsoft.com/office/drawing/2014/main" id="{82211716-30DB-4E94-9946-6924F870A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902" y="2150193"/>
            <a:ext cx="2413375" cy="16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모서리가 둥근 직사각형 45">
            <a:extLst>
              <a:ext uri="{FF2B5EF4-FFF2-40B4-BE49-F238E27FC236}">
                <a16:creationId xmlns:a16="http://schemas.microsoft.com/office/drawing/2014/main" id="{85624459-051E-4B84-8C59-1E4B8F37B5BF}"/>
              </a:ext>
            </a:extLst>
          </p:cNvPr>
          <p:cNvSpPr/>
          <p:nvPr/>
        </p:nvSpPr>
        <p:spPr>
          <a:xfrm>
            <a:off x="861645" y="1485326"/>
            <a:ext cx="4472477" cy="826718"/>
          </a:xfrm>
          <a:prstGeom prst="roundRect">
            <a:avLst>
              <a:gd name="adj" fmla="val 50000"/>
            </a:avLst>
          </a:prstGeom>
          <a:solidFill>
            <a:srgbClr val="FEF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kern="0" dirty="0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10 Project1 </a:t>
            </a:r>
            <a:r>
              <a:rPr lang="ko-KR" altLang="en-US" sz="2800" b="1" kern="0" dirty="0" err="1">
                <a:ln w="3175">
                  <a:noFill/>
                </a:ln>
                <a:solidFill>
                  <a:schemeClr val="tx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김연식</a:t>
            </a:r>
            <a:endParaRPr lang="en-US" altLang="ko-KR" sz="2800" b="1" kern="0" dirty="0">
              <a:ln w="3175">
                <a:noFill/>
              </a:ln>
              <a:solidFill>
                <a:schemeClr val="tx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1026" name="Picture 2" descr="Mental Health Thesis presentation template ">
            <a:extLst>
              <a:ext uri="{FF2B5EF4-FFF2-40B4-BE49-F238E27FC236}">
                <a16:creationId xmlns:a16="http://schemas.microsoft.com/office/drawing/2014/main" id="{B8AC633E-79C7-42D1-8A36-940A6B2CC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721"/>
            <a:ext cx="12192000" cy="685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6C8C32-39BF-46FA-BE2A-F84ED3F7D862}"/>
              </a:ext>
            </a:extLst>
          </p:cNvPr>
          <p:cNvSpPr/>
          <p:nvPr/>
        </p:nvSpPr>
        <p:spPr>
          <a:xfrm>
            <a:off x="785885" y="1819344"/>
            <a:ext cx="5397243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  <a:p>
            <a:endParaRPr lang="en-US" altLang="ko-KR" sz="6600" b="1" dirty="0">
              <a:solidFill>
                <a:srgbClr val="194656"/>
              </a:solidFill>
            </a:endParaRPr>
          </a:p>
        </p:txBody>
      </p:sp>
      <p:pic>
        <p:nvPicPr>
          <p:cNvPr id="6146" name="Picture 2" descr="Mental Health Thesis presentation template ">
            <a:extLst>
              <a:ext uri="{FF2B5EF4-FFF2-40B4-BE49-F238E27FC236}">
                <a16:creationId xmlns:a16="http://schemas.microsoft.com/office/drawing/2014/main" id="{F6F75910-3915-48C3-8CA3-A85C50B0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55" y="-2109528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Mental Health Thesis presentation template ">
            <a:extLst>
              <a:ext uri="{FF2B5EF4-FFF2-40B4-BE49-F238E27FC236}">
                <a16:creationId xmlns:a16="http://schemas.microsoft.com/office/drawing/2014/main" id="{977EA41C-36C6-4F0B-9333-085E8570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778" y="2633834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ntal Health Thesis presentation template ">
            <a:extLst>
              <a:ext uri="{FF2B5EF4-FFF2-40B4-BE49-F238E27FC236}">
                <a16:creationId xmlns:a16="http://schemas.microsoft.com/office/drawing/2014/main" id="{D3CDC66D-AD71-4543-932F-2F93FD15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54" y="5741702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6" y="1011602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36647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194656"/>
                </a:solidFill>
              </a:rPr>
              <a:t>데이터의 선정 및 이유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68370"/>
            <a:ext cx="11286067" cy="621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OSMI :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개발자 중심의 정신 질환 연구 및 조사 단체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스스로 참여</a:t>
            </a:r>
            <a:r>
              <a:rPr lang="ko-KR" altLang="en-US" dirty="0">
                <a:latin typeface="+mn-ea"/>
              </a:rPr>
              <a:t>하는 조사 방식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좀 더 개방적인 미국 중심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관련 경험을 나누고 서로를 상담하는 집단 상담 형식의  </a:t>
            </a:r>
            <a:r>
              <a:rPr lang="en-US" altLang="ko-KR" dirty="0">
                <a:latin typeface="+mn-ea"/>
              </a:rPr>
              <a:t>Forum  </a:t>
            </a:r>
            <a:r>
              <a:rPr lang="ko-KR" altLang="en-US" dirty="0">
                <a:latin typeface="+mn-ea"/>
              </a:rPr>
              <a:t>존재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생산성을 높이기 위한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고용주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인사 전문가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직장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중심의 가이드 라인 제공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>
                <a:latin typeface="+mn-ea"/>
              </a:rPr>
              <a:t>데이터 </a:t>
            </a:r>
            <a:r>
              <a:rPr lang="ko-KR" altLang="en-US" b="1" dirty="0" err="1">
                <a:latin typeface="+mn-ea"/>
              </a:rPr>
              <a:t>사이언티스트는</a:t>
            </a:r>
            <a:r>
              <a:rPr lang="ko-KR" altLang="en-US" b="1" dirty="0">
                <a:latin typeface="+mn-ea"/>
              </a:rPr>
              <a:t> 개발자 인가</a:t>
            </a:r>
            <a:r>
              <a:rPr lang="en-US" altLang="ko-KR" b="1" dirty="0">
                <a:latin typeface="+mn-ea"/>
              </a:rPr>
              <a:t>? </a:t>
            </a:r>
            <a:r>
              <a:rPr lang="ko-KR" altLang="en-US" b="1" dirty="0">
                <a:latin typeface="+mn-ea"/>
              </a:rPr>
              <a:t>라는 의문에서 출발</a:t>
            </a:r>
            <a:endParaRPr lang="en-US" altLang="ko-KR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완전한 개발자는 아니지만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일하는 영역이 겹칠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IT </a:t>
            </a:r>
            <a:r>
              <a:rPr lang="ko-KR" altLang="en-US" dirty="0">
                <a:latin typeface="+mn-ea"/>
              </a:rPr>
              <a:t>분야의 개발 능력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코딩 능력이 필요</a:t>
            </a:r>
            <a:endParaRPr lang="en-US" altLang="ko-KR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정신적 스트레스가 많이 다르지는 않을 것 같다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근무 환경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직장 환경 중심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target = ‘treatment’  : 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 치료 경험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(Yes , No)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분류 문제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4" name="Picture 6" descr="Research :: Open Sourcing Mental Illness - Changing how we talk about  mental health in the tech community - Stronger Than Fear">
            <a:extLst>
              <a:ext uri="{FF2B5EF4-FFF2-40B4-BE49-F238E27FC236}">
                <a16:creationId xmlns:a16="http://schemas.microsoft.com/office/drawing/2014/main" id="{3220940F-00CA-4D55-A8B4-E08F4172B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85" y="1647410"/>
            <a:ext cx="3234653" cy="32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OSMI Mental Health in Tech Survey 2019">
            <a:extLst>
              <a:ext uri="{FF2B5EF4-FFF2-40B4-BE49-F238E27FC236}">
                <a16:creationId xmlns:a16="http://schemas.microsoft.com/office/drawing/2014/main" id="{68D170D3-9FF4-4A29-9C7B-DED459857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" b="28409"/>
          <a:stretch/>
        </p:blipFill>
        <p:spPr bwMode="auto">
          <a:xfrm>
            <a:off x="9119573" y="5140685"/>
            <a:ext cx="2327275" cy="74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2451101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194656"/>
                </a:solidFill>
              </a:rPr>
              <a:t>데이터의 한계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230952"/>
            <a:ext cx="11286067" cy="66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</a:t>
            </a:r>
            <a:r>
              <a:rPr lang="ko-KR" altLang="en-US" sz="2400" b="1" dirty="0">
                <a:latin typeface="+mn-ea"/>
              </a:rPr>
              <a:t>터의 절대적 수가 부족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OSMI Mental Health in Tech Survey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약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1200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 정도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미</a:t>
            </a:r>
            <a:r>
              <a:rPr lang="ko-KR" altLang="en-US" sz="2400" b="1" dirty="0">
                <a:latin typeface="+mn-ea"/>
              </a:rPr>
              <a:t>국 중심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대한 개방 정도가 한국과 다름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스스로 찾아와서 한 설문조사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관심이 있어서  찾아온 사람들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개발자 문화 중심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0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5122334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가설 및 평가지표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베이스라인 선택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16791"/>
            <a:ext cx="11286067" cy="56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가설 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특정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feature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들은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targe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인 </a:t>
            </a:r>
            <a:r>
              <a:rPr lang="en-US" altLang="ko-KR" sz="1800" dirty="0">
                <a:latin typeface="+mn-ea"/>
              </a:rPr>
              <a:t>treatment(Yes, No)</a:t>
            </a:r>
            <a:r>
              <a:rPr lang="ko-KR" altLang="en-US" sz="1800" dirty="0">
                <a:latin typeface="+mn-ea"/>
              </a:rPr>
              <a:t>에 영향을 줄 것이다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평가지표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분류 문제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검증 </a:t>
            </a:r>
            <a:r>
              <a:rPr lang="ko-KR" altLang="en-US" dirty="0">
                <a:latin typeface="+mn-ea"/>
              </a:rPr>
              <a:t>세트에 대한 정확도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f1 score</a:t>
            </a:r>
            <a:r>
              <a:rPr lang="ko-KR" altLang="en-US" dirty="0">
                <a:latin typeface="+mn-ea"/>
              </a:rPr>
              <a:t>로 평가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	      test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세트에 대한 정확도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f1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score </a:t>
            </a:r>
            <a:r>
              <a:rPr lang="ko-KR" altLang="en-US" dirty="0">
                <a:latin typeface="+mn-ea"/>
              </a:rPr>
              <a:t>로 평가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베이스 라인 모델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정신 질환 치료 경험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있다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가 </a:t>
            </a:r>
            <a:r>
              <a:rPr lang="ko-KR" altLang="en-US" dirty="0" err="1">
                <a:latin typeface="+mn-ea"/>
              </a:rPr>
              <a:t>최빈값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EE931-F786-4F87-9AC9-E295090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" y="5285735"/>
            <a:ext cx="4505319" cy="107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4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5122334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가설 및 평가지표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베이스라인 선택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016791"/>
            <a:ext cx="11286067" cy="56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가설 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특정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feature</a:t>
            </a:r>
            <a:r>
              <a:rPr kumimoji="0" lang="ko-KR" altLang="en-US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들은 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targe</a:t>
            </a:r>
            <a:r>
              <a:rPr lang="en-US" altLang="ko-KR" sz="1800" dirty="0">
                <a:latin typeface="+mn-ea"/>
              </a:rPr>
              <a:t>t</a:t>
            </a:r>
            <a:r>
              <a:rPr lang="ko-KR" altLang="en-US" sz="1800" dirty="0">
                <a:latin typeface="+mn-ea"/>
              </a:rPr>
              <a:t>인 </a:t>
            </a:r>
            <a:r>
              <a:rPr lang="en-US" altLang="ko-KR" sz="1800" dirty="0">
                <a:latin typeface="+mn-ea"/>
              </a:rPr>
              <a:t>treatment(Yes, No)</a:t>
            </a:r>
            <a:r>
              <a:rPr lang="ko-KR" altLang="en-US" sz="1800" dirty="0">
                <a:latin typeface="+mn-ea"/>
              </a:rPr>
              <a:t>에 영향을 줄 것이다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평가지표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분류 문제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검증 </a:t>
            </a:r>
            <a:r>
              <a:rPr lang="ko-KR" altLang="en-US" dirty="0">
                <a:latin typeface="+mn-ea"/>
              </a:rPr>
              <a:t>세트에 대한 </a:t>
            </a:r>
            <a:r>
              <a:rPr lang="en-US" altLang="ko-KR" dirty="0">
                <a:latin typeface="+mn-ea"/>
              </a:rPr>
              <a:t>f1 score</a:t>
            </a:r>
            <a:r>
              <a:rPr lang="ko-KR" altLang="en-US" dirty="0">
                <a:latin typeface="+mn-ea"/>
              </a:rPr>
              <a:t>로 평가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	      test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세트에 대한 </a:t>
            </a:r>
            <a:r>
              <a:rPr lang="en-US" altLang="ko-KR" dirty="0">
                <a:latin typeface="+mn-ea"/>
              </a:rPr>
              <a:t>f1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score </a:t>
            </a:r>
            <a:r>
              <a:rPr lang="ko-KR" altLang="en-US" dirty="0">
                <a:latin typeface="+mn-ea"/>
              </a:rPr>
              <a:t>로 평가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베이스 라인 모델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정신 질환 치료 경험 </a:t>
            </a:r>
            <a:r>
              <a:rPr lang="en-US" altLang="ko-KR" dirty="0">
                <a:latin typeface="+mn-ea"/>
              </a:rPr>
              <a:t>“</a:t>
            </a:r>
            <a:r>
              <a:rPr lang="ko-KR" altLang="en-US" dirty="0">
                <a:latin typeface="+mn-ea"/>
              </a:rPr>
              <a:t>있다</a:t>
            </a:r>
            <a:r>
              <a:rPr lang="en-US" altLang="ko-KR" dirty="0">
                <a:latin typeface="+mn-ea"/>
              </a:rPr>
              <a:t>” </a:t>
            </a:r>
            <a:r>
              <a:rPr lang="ko-KR" altLang="en-US" dirty="0">
                <a:latin typeface="+mn-ea"/>
              </a:rPr>
              <a:t>가 </a:t>
            </a:r>
            <a:r>
              <a:rPr lang="ko-KR" altLang="en-US" dirty="0" err="1">
                <a:latin typeface="+mn-ea"/>
              </a:rPr>
              <a:t>최빈값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EE931-F786-4F87-9AC9-E2950909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6" y="5285735"/>
            <a:ext cx="4505319" cy="107819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A81F51C-F315-4FDE-AD58-6A91BCE8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20" y="2135012"/>
            <a:ext cx="8729013" cy="45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3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239529"/>
            <a:ext cx="11286067" cy="52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1) Data Leakage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데이터 누출을 막기위해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train / test /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val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 데이터를 나누었다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수가 적어서 </a:t>
            </a: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데이터는 다른 데이터</a:t>
            </a:r>
            <a:r>
              <a:rPr lang="en-US" altLang="ko-KR" dirty="0">
                <a:latin typeface="+mn-ea"/>
              </a:rPr>
              <a:t>(No Answer)</a:t>
            </a:r>
            <a:r>
              <a:rPr lang="ko-KR" altLang="en-US" dirty="0">
                <a:latin typeface="+mn-ea"/>
              </a:rPr>
              <a:t>로 대체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모델은 언제 유용한가요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어떤 한계를 가지고 있나요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~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한 환경에서 근무하는 개발 직종의 사람에 대한 정신 질환 예방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미국의 환경에 적용 어려움 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53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75167" y="920492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3412068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EDA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와 데이터 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전처리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239529"/>
            <a:ext cx="11286067" cy="52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1) Data Leakage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데이터 누출을 막기위해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 train / test /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val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 데이터를 나누었다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 수가 적어서 </a:t>
            </a:r>
            <a:r>
              <a:rPr lang="ko-KR" altLang="en-US" dirty="0" err="1">
                <a:latin typeface="+mn-ea"/>
              </a:rPr>
              <a:t>결측치</a:t>
            </a:r>
            <a:r>
              <a:rPr lang="ko-KR" altLang="en-US" dirty="0">
                <a:latin typeface="+mn-ea"/>
              </a:rPr>
              <a:t> 데이터는 다른 데이터</a:t>
            </a:r>
            <a:r>
              <a:rPr lang="en-US" altLang="ko-KR" dirty="0">
                <a:latin typeface="+mn-ea"/>
              </a:rPr>
              <a:t>(No Answer)</a:t>
            </a:r>
            <a:r>
              <a:rPr lang="ko-KR" altLang="en-US" dirty="0">
                <a:latin typeface="+mn-ea"/>
              </a:rPr>
              <a:t>로 대체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모델은 언제 유용한가요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어떤 한계를 가지고 있나요</a:t>
            </a:r>
            <a:r>
              <a:rPr lang="en-US" altLang="ko-K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?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~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한 환경에서 근무하는 개발 직종의 사람에 대한 정신 질환 예방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미국의 환경에 적용 어려움 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CC2D68-24A2-4171-93A1-24609F77C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36" y="0"/>
            <a:ext cx="9013175" cy="814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9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9" y="307179"/>
            <a:ext cx="2451101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194656"/>
                </a:solidFill>
              </a:rPr>
              <a:t>데이터의 한계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1" y="1326566"/>
            <a:ext cx="11286067" cy="662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데이</a:t>
            </a:r>
            <a:r>
              <a:rPr lang="ko-KR" altLang="en-US" sz="2400" b="1" dirty="0">
                <a:latin typeface="+mn-ea"/>
              </a:rPr>
              <a:t>터의 절대적 수가 부족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OSMI Mental Health in Tech Survey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약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1200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 정도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미</a:t>
            </a:r>
            <a:r>
              <a:rPr lang="ko-KR" altLang="en-US" sz="2400" b="1" dirty="0">
                <a:latin typeface="+mn-ea"/>
              </a:rPr>
              <a:t>국 중심</a:t>
            </a:r>
            <a:endParaRPr lang="en-US" altLang="ko-KR" sz="2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대한 개방 정도가 한국과 다름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3)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스스로 찾아온 설문조사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정신 질환에 관심이 있어서  찾아온 사람들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,,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치료 비율 높음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개발자 문화 중심</a:t>
            </a: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8" name="Picture 6" descr="가벼운 우울증, &amp;#39;정신질환&amp;#39; 제외?…국회서 발묶여(종합) - 머니투데이">
            <a:extLst>
              <a:ext uri="{FF2B5EF4-FFF2-40B4-BE49-F238E27FC236}">
                <a16:creationId xmlns:a16="http://schemas.microsoft.com/office/drawing/2014/main" id="{ED4941B1-5037-423D-A8D3-741D876D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68" y="2608334"/>
            <a:ext cx="3746500" cy="313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51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6DC7ADCD-864F-4675-9555-D2D51CF4115C}"/>
              </a:ext>
            </a:extLst>
          </p:cNvPr>
          <p:cNvSpPr/>
          <p:nvPr/>
        </p:nvSpPr>
        <p:spPr>
          <a:xfrm rot="10800000">
            <a:off x="-13338" y="-3281"/>
            <a:ext cx="1705153" cy="1652425"/>
          </a:xfrm>
          <a:prstGeom prst="triangle">
            <a:avLst>
              <a:gd name="adj" fmla="val 100000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167" y="1007193"/>
            <a:ext cx="11916833" cy="5668598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6998" y="307179"/>
            <a:ext cx="4631269" cy="613313"/>
          </a:xfrm>
          <a:prstGeom prst="roundRect">
            <a:avLst>
              <a:gd name="adj" fmla="val 16817"/>
            </a:avLst>
          </a:prstGeom>
          <a:solidFill>
            <a:srgbClr val="B1E6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ko-KR" altLang="en-US" sz="2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머신러닝</a:t>
            </a:r>
            <a:r>
              <a:rPr lang="ko-KR" altLang="en-US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방식 적용 및 교차검증</a:t>
            </a:r>
            <a:endParaRPr lang="ko-KR" altLang="en-US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D09B2-13CD-4198-AAD0-1D48CE91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514364"/>
            <a:ext cx="11286067" cy="719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RandomForest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endParaRPr lang="en-US" altLang="ko-KR" dirty="0">
              <a:latin typeface="+mn-ea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lang="en-US" altLang="ko-KR" sz="2400" b="1" dirty="0">
                <a:latin typeface="+mn-ea"/>
              </a:rPr>
              <a:t>2)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lang="en-US" altLang="ko-KR" sz="2400" b="1" dirty="0" err="1">
                <a:latin typeface="+mn-ea"/>
              </a:rPr>
              <a:t>XGBoosting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212121"/>
              </a:solidFill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RandomForest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+ </a:t>
            </a:r>
            <a:r>
              <a:rPr kumimoji="0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RandomizedSearchCV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하이퍼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파라미터의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+mn-ea"/>
              </a:rPr>
              <a:t>최적값을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 찾았다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데이터의 개수가 적은 극복하기 위해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n_iter=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 cv=</a:t>
            </a:r>
            <a:r>
              <a:rPr lang="pt-BR" altLang="ko-KR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pt-BR" altLang="ko-KR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사용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최적의 </a:t>
            </a:r>
            <a:r>
              <a:rPr lang="ko-KR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임계값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찾기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35 , threshold: 0.5291314867733835</a:t>
            </a:r>
            <a:endParaRPr lang="pt-BR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en-US" altLang="ko-KR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</a:pP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400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6" descr="Untitled">
            <a:extLst>
              <a:ext uri="{FF2B5EF4-FFF2-40B4-BE49-F238E27FC236}">
                <a16:creationId xmlns:a16="http://schemas.microsoft.com/office/drawing/2014/main" id="{725FF9CC-B97F-404A-AE26-B75B83778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1912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FB33FF3-338F-4DEE-B60F-96055A79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96" y="2992755"/>
            <a:ext cx="5858273" cy="11843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26DADF-CFD5-4738-AA8A-A97C44B8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737" y="1492143"/>
            <a:ext cx="6162970" cy="11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713</Words>
  <Application>Microsoft Office PowerPoint</Application>
  <PresentationFormat>와이드스크린</PresentationFormat>
  <Paragraphs>159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-apple-system</vt:lpstr>
      <vt:lpstr>맑은 고딕</vt:lpstr>
      <vt:lpstr>야놀자 야체 B</vt:lpstr>
      <vt:lpstr>Arial</vt:lpstr>
      <vt:lpstr>Calibri</vt:lpstr>
      <vt:lpstr>Calibri Light</vt:lpstr>
      <vt:lpstr>Courier New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Kim Yeonsik</cp:lastModifiedBy>
  <cp:revision>10</cp:revision>
  <dcterms:created xsi:type="dcterms:W3CDTF">2020-01-13T05:39:04Z</dcterms:created>
  <dcterms:modified xsi:type="dcterms:W3CDTF">2022-01-12T08:41:53Z</dcterms:modified>
</cp:coreProperties>
</file>