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86" r:id="rId3"/>
    <p:sldId id="290" r:id="rId4"/>
    <p:sldId id="296" r:id="rId5"/>
    <p:sldId id="309" r:id="rId6"/>
    <p:sldId id="311" r:id="rId7"/>
    <p:sldId id="306" r:id="rId8"/>
    <p:sldId id="317" r:id="rId9"/>
    <p:sldId id="305" r:id="rId10"/>
    <p:sldId id="314" r:id="rId11"/>
    <p:sldId id="318" r:id="rId12"/>
    <p:sldId id="315" r:id="rId13"/>
    <p:sldId id="289" r:id="rId14"/>
    <p:sldId id="287" r:id="rId15"/>
    <p:sldId id="293" r:id="rId16"/>
    <p:sldId id="312" r:id="rId17"/>
    <p:sldId id="313" r:id="rId18"/>
    <p:sldId id="31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1EF"/>
    <a:srgbClr val="B1E6DE"/>
    <a:srgbClr val="194656"/>
    <a:srgbClr val="4BC5B4"/>
    <a:srgbClr val="6CC3B6"/>
    <a:srgbClr val="EB895D"/>
    <a:srgbClr val="FFFFFF"/>
    <a:srgbClr val="4999B6"/>
    <a:srgbClr val="CC3300"/>
    <a:srgbClr val="C9E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4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18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7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19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7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54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31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9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24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49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6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42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Mental Health Thesis Google Slides Theme and PPT template">
            <a:extLst>
              <a:ext uri="{FF2B5EF4-FFF2-40B4-BE49-F238E27FC236}">
                <a16:creationId xmlns:a16="http://schemas.microsoft.com/office/drawing/2014/main" id="{5F5055B3-76A0-4910-B163-7AE8F06C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모서리가 둥근 직사각형 45"/>
          <p:cNvSpPr/>
          <p:nvPr/>
        </p:nvSpPr>
        <p:spPr>
          <a:xfrm>
            <a:off x="7479995" y="162938"/>
            <a:ext cx="4381999" cy="827347"/>
          </a:xfrm>
          <a:prstGeom prst="roundRect">
            <a:avLst>
              <a:gd name="adj" fmla="val 50000"/>
            </a:avLst>
          </a:prstGeom>
          <a:solidFill>
            <a:srgbClr val="6CC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kern="0" dirty="0">
                <a:ln w="3175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Ai 10 Project 2 </a:t>
            </a:r>
            <a:r>
              <a:rPr lang="ko-KR" altLang="en-US" sz="2800" b="1" kern="0" dirty="0" err="1">
                <a:ln w="3175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김연식</a:t>
            </a:r>
            <a:endParaRPr lang="en-US" altLang="ko-KR" sz="2800" b="1" kern="0" dirty="0">
              <a:ln w="3175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E44C19-B822-4A11-BBDB-E31FF200C443}"/>
              </a:ext>
            </a:extLst>
          </p:cNvPr>
          <p:cNvSpPr/>
          <p:nvPr/>
        </p:nvSpPr>
        <p:spPr>
          <a:xfrm>
            <a:off x="7138603" y="1438973"/>
            <a:ext cx="4723391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6600" b="1" dirty="0">
                <a:solidFill>
                  <a:srgbClr val="194656"/>
                </a:solidFill>
              </a:rPr>
              <a:t>MENTAL </a:t>
            </a:r>
          </a:p>
          <a:p>
            <a:r>
              <a:rPr lang="en-US" altLang="ko-KR" sz="6600" b="1" dirty="0">
                <a:solidFill>
                  <a:srgbClr val="194656"/>
                </a:solidFill>
              </a:rPr>
              <a:t>   ILLNESS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777FAB-2771-4BC8-81E5-2044DA68A69F}"/>
              </a:ext>
            </a:extLst>
          </p:cNvPr>
          <p:cNvSpPr/>
          <p:nvPr/>
        </p:nvSpPr>
        <p:spPr>
          <a:xfrm>
            <a:off x="7303606" y="3555741"/>
            <a:ext cx="4723391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6000" b="1" dirty="0">
                <a:solidFill>
                  <a:srgbClr val="EB895D"/>
                </a:solidFill>
              </a:rPr>
              <a:t>		</a:t>
            </a:r>
            <a:endParaRPr lang="en-US" altLang="ko-KR" sz="6000" b="1" dirty="0">
              <a:solidFill>
                <a:srgbClr val="B1E6DE"/>
              </a:solidFill>
            </a:endParaRPr>
          </a:p>
          <a:p>
            <a:r>
              <a:rPr lang="en-US" altLang="ko-KR" sz="6000" b="1" dirty="0">
                <a:solidFill>
                  <a:srgbClr val="EB895D"/>
                </a:solidFill>
              </a:rPr>
              <a:t>ML Analysis</a:t>
            </a:r>
          </a:p>
        </p:txBody>
      </p:sp>
    </p:spTree>
    <p:extLst>
      <p:ext uri="{BB962C8B-B14F-4D97-AF65-F5344CB8AC3E}">
        <p14:creationId xmlns:p14="http://schemas.microsoft.com/office/powerpoint/2010/main" val="103614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9" y="307179"/>
            <a:ext cx="3412068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EDA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와 데이터 </a:t>
            </a:r>
            <a:r>
              <a:rPr lang="ko-KR" altLang="en-US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전처리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182043"/>
            <a:ext cx="11286067" cy="549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400" b="1" dirty="0">
                <a:latin typeface="+mn-ea"/>
              </a:rPr>
              <a:t>2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) </a:t>
            </a:r>
            <a:r>
              <a:rPr lang="en-US" altLang="ko-KR" sz="2400" b="1" dirty="0">
                <a:latin typeface="+mn-ea"/>
              </a:rPr>
              <a:t>EDA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나이대</a:t>
            </a:r>
            <a:r>
              <a:rPr lang="ko-KR" altLang="en-US" dirty="0">
                <a:latin typeface="+mn-ea"/>
              </a:rPr>
              <a:t> 별 치료 경험</a:t>
            </a: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자영업 유무에 따른 치료 경험</a:t>
            </a: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66" name="Picture 22">
            <a:extLst>
              <a:ext uri="{FF2B5EF4-FFF2-40B4-BE49-F238E27FC236}">
                <a16:creationId xmlns:a16="http://schemas.microsoft.com/office/drawing/2014/main" id="{A853DE44-8F05-4FB9-8BFE-E4409733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217737"/>
            <a:ext cx="8764392" cy="455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24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9" y="307179"/>
            <a:ext cx="3412068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EDA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와 데이터 </a:t>
            </a:r>
            <a:r>
              <a:rPr lang="ko-KR" altLang="en-US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전처리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182043"/>
            <a:ext cx="11286067" cy="549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400" b="1" dirty="0">
                <a:latin typeface="+mn-ea"/>
              </a:rPr>
              <a:t>2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) </a:t>
            </a:r>
            <a:r>
              <a:rPr lang="en-US" altLang="ko-KR" sz="2400" b="1" dirty="0">
                <a:latin typeface="+mn-ea"/>
              </a:rPr>
              <a:t>EDA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대륙별</a:t>
            </a:r>
            <a:r>
              <a:rPr lang="ko-KR" altLang="en-US" dirty="0">
                <a:latin typeface="+mn-ea"/>
              </a:rPr>
              <a:t> 치료 경험</a:t>
            </a: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자영업 유무에 따른 치료 경험</a:t>
            </a: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68" name="Picture 24">
            <a:extLst>
              <a:ext uri="{FF2B5EF4-FFF2-40B4-BE49-F238E27FC236}">
                <a16:creationId xmlns:a16="http://schemas.microsoft.com/office/drawing/2014/main" id="{E0F26764-DEDE-4983-8B97-54E4750D0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217738"/>
            <a:ext cx="8401137" cy="437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64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9" y="307179"/>
            <a:ext cx="3412068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EDA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와 데이터 </a:t>
            </a:r>
            <a:r>
              <a:rPr lang="ko-KR" altLang="en-US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전처리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17" y="999858"/>
            <a:ext cx="11286067" cy="635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400" b="1" dirty="0">
                <a:latin typeface="+mn-ea"/>
              </a:rPr>
              <a:t>2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) </a:t>
            </a:r>
            <a:r>
              <a:rPr lang="en-US" altLang="ko-KR" sz="2400" b="1" dirty="0">
                <a:latin typeface="+mn-ea"/>
              </a:rPr>
              <a:t>EDA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자영업 유무에 따른 치료 경험</a:t>
            </a: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나이에 따른 치료 경험</a:t>
            </a: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자영업 유무에 따른 치료 경험</a:t>
            </a: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70" name="Picture 26">
            <a:extLst>
              <a:ext uri="{FF2B5EF4-FFF2-40B4-BE49-F238E27FC236}">
                <a16:creationId xmlns:a16="http://schemas.microsoft.com/office/drawing/2014/main" id="{21075F2D-B5D9-474F-A349-C3C792159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041498"/>
            <a:ext cx="9090068" cy="472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9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9" y="307179"/>
            <a:ext cx="3412068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EDA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와 데이터 </a:t>
            </a:r>
            <a:r>
              <a:rPr lang="ko-KR" altLang="en-US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전처리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025368"/>
            <a:ext cx="11286067" cy="56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3) Data Leakage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방지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데이터 누출을 막기위해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, train / test /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val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 데이터를 나누었다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데이터 수가 적어서 결측 치 데이터는 다른 데이터</a:t>
            </a:r>
            <a:r>
              <a:rPr lang="en-US" altLang="ko-KR" dirty="0">
                <a:latin typeface="+mn-ea"/>
              </a:rPr>
              <a:t>(No Answer)</a:t>
            </a:r>
            <a:r>
              <a:rPr lang="ko-KR" altLang="en-US" dirty="0">
                <a:latin typeface="+mn-ea"/>
              </a:rPr>
              <a:t>로 대체</a:t>
            </a: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ko-KR" sz="2400" b="1" dirty="0">
                <a:latin typeface="+mn-ea"/>
              </a:rPr>
              <a:t>4)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모델</a:t>
            </a:r>
            <a:r>
              <a:rPr lang="ko-KR" altLang="en-US" sz="2400" b="1" dirty="0">
                <a:solidFill>
                  <a:srgbClr val="212121"/>
                </a:solidFill>
                <a:latin typeface="Roboto" panose="02000000000000000000" pitchFamily="2" charset="0"/>
              </a:rPr>
              <a:t>의 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한계</a:t>
            </a:r>
            <a:endParaRPr lang="en-US" altLang="ko-KR" sz="2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기술 개발 직종의 사람에 대한 정신 질환 예방</a:t>
            </a:r>
            <a:endParaRPr kumimoji="0" lang="en-US" altLang="ko-KR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데이터의 특성에 따라 한계가 존재</a:t>
            </a:r>
            <a:endParaRPr kumimoji="0" lang="en-US" altLang="ko-KR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53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9" y="307179"/>
            <a:ext cx="2451101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194656"/>
                </a:solidFill>
              </a:rPr>
              <a:t>모델의 한계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1" y="1326566"/>
            <a:ext cx="11286067" cy="662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400" b="1" dirty="0">
                <a:latin typeface="+mn-ea"/>
              </a:rPr>
              <a:t>4.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1)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데이</a:t>
            </a:r>
            <a:r>
              <a:rPr lang="ko-KR" altLang="en-US" sz="2400" b="1" dirty="0">
                <a:latin typeface="+mn-ea"/>
              </a:rPr>
              <a:t>터의 절대적 수가 부족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OSMI Mental Health in Tech Survey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약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1200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개 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ko-KR" sz="2400" b="1" dirty="0">
                <a:latin typeface="+mn-ea"/>
              </a:rPr>
              <a:t>4.2)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미</a:t>
            </a:r>
            <a:r>
              <a:rPr lang="ko-KR" altLang="en-US" sz="2400" b="1" dirty="0">
                <a:latin typeface="+mn-ea"/>
              </a:rPr>
              <a:t>국 중심</a:t>
            </a:r>
            <a:endParaRPr lang="en-US" altLang="ko-KR" sz="2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정신 질환에 대한 개방 정도가 한국과 다름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 </a:t>
            </a: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4.3)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스스로 </a:t>
            </a:r>
            <a:r>
              <a:rPr lang="ko-KR" altLang="en-US" sz="2400" b="1" dirty="0">
                <a:latin typeface="+mn-ea"/>
              </a:rPr>
              <a:t>실시한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설문조사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정신 질환에 관심이 있어서  찾아온 사람들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,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치료 비율 높음</a:t>
            </a:r>
            <a:endParaRPr kumimoji="0" lang="en-US" altLang="ko-KR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개발자 문화 중심</a:t>
            </a:r>
            <a:endParaRPr kumimoji="0" lang="en-US" altLang="ko-KR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8" name="Picture 6" descr="가벼운 우울증, &amp;#39;정신질환&amp;#39; 제외?…국회서 발묶여(종합) - 머니투데이">
            <a:extLst>
              <a:ext uri="{FF2B5EF4-FFF2-40B4-BE49-F238E27FC236}">
                <a16:creationId xmlns:a16="http://schemas.microsoft.com/office/drawing/2014/main" id="{ED4941B1-5037-423D-A8D3-741D876D4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484" y="1649145"/>
            <a:ext cx="3746500" cy="313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519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8" y="307179"/>
            <a:ext cx="4631269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ko-KR" altLang="en-US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머신러닝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방식 적용 및 교차검증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514364"/>
            <a:ext cx="11286067" cy="7194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kumimoji="0" lang="en-US" altLang="ko-KR" sz="2400" b="1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RandomForest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endParaRPr lang="en-US" altLang="ko-KR" dirty="0">
              <a:latin typeface="+mn-ea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ko-KR" sz="2400" b="1" dirty="0">
                <a:latin typeface="+mn-ea"/>
              </a:rPr>
              <a:t>2)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en-US" altLang="ko-KR" sz="2400" b="1" dirty="0" err="1">
                <a:latin typeface="+mn-ea"/>
              </a:rPr>
              <a:t>XGBoosting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lang="en-US" altLang="ko-KR" sz="2400" b="1" dirty="0">
              <a:solidFill>
                <a:srgbClr val="212121"/>
              </a:solidFill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3)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RandomForest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+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RandomizedSearchCV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</a:t>
            </a: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하이퍼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파라미터의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최적값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적용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적은 데이터의 개수를 극복하기 위해 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n_iter=</a:t>
            </a:r>
            <a:r>
              <a:rPr lang="pt-BR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pt-BR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 cv=</a:t>
            </a:r>
            <a:r>
              <a:rPr lang="pt-BR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pt-BR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사용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최적의 </a:t>
            </a:r>
            <a:r>
              <a:rPr lang="ko-KR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임계값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찾기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34 , threshold: 0.5542227788687464</a:t>
            </a:r>
            <a:endParaRPr lang="pt-BR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kumimoji="0" lang="en-US" altLang="ko-KR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13682D-1D36-47B2-A9E2-3AA6A6296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50" y="1617597"/>
            <a:ext cx="4431872" cy="8954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8DFB36-E885-4F59-AE82-F1B5C25F6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772" y="2946352"/>
            <a:ext cx="4862829" cy="11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72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8" y="307179"/>
            <a:ext cx="4631269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ko-KR" altLang="en-US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머신러닝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방식 적용 및 교차검증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514364"/>
            <a:ext cx="11286067" cy="7194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kumimoji="0" lang="en-US" altLang="ko-KR" sz="2400" b="1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RandomForest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endParaRPr lang="en-US" altLang="ko-KR" dirty="0">
              <a:latin typeface="+mn-ea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ko-KR" sz="2400" b="1" dirty="0">
                <a:latin typeface="+mn-ea"/>
              </a:rPr>
              <a:t>2)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en-US" altLang="ko-KR" sz="2400" b="1" dirty="0" err="1">
                <a:latin typeface="+mn-ea"/>
              </a:rPr>
              <a:t>XGBoosting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lang="en-US" altLang="ko-KR" sz="2400" b="1" dirty="0">
              <a:solidFill>
                <a:srgbClr val="212121"/>
              </a:solidFill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3)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RandomForest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+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RandomizedSearchCV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</a:t>
            </a: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하이퍼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파라미터의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최적값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적용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적은 데이터의 개수를 극복하기 위해 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n_iter=</a:t>
            </a:r>
            <a:r>
              <a:rPr lang="pt-BR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pt-BR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 cv=</a:t>
            </a:r>
            <a:r>
              <a:rPr lang="pt-BR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pt-BR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사용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최적의 </a:t>
            </a:r>
            <a:r>
              <a:rPr lang="ko-KR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임계값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찾기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34 , threshold: 0.5542227788687464</a:t>
            </a:r>
            <a:endParaRPr lang="pt-BR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kumimoji="0" lang="en-US" altLang="ko-KR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13682D-1D36-47B2-A9E2-3AA6A6296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50" y="1617597"/>
            <a:ext cx="4431872" cy="8954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8DFB36-E885-4F59-AE82-F1B5C25F6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772" y="2946352"/>
            <a:ext cx="4862829" cy="11493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CE4168E-2C16-447C-9B51-110E0DD34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187" y="4927486"/>
            <a:ext cx="8103375" cy="1200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89D849-2044-4C86-B568-D8C17D392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685" y="5850807"/>
            <a:ext cx="5532003" cy="60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8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8" y="307179"/>
            <a:ext cx="4631269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ko-KR" altLang="en-US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머신러닝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해석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136204"/>
            <a:ext cx="4768423" cy="548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lang="ko-KR" altLang="en-US" sz="2400" b="1" i="0" dirty="0">
                <a:effectLst/>
                <a:latin typeface="-apple-system"/>
              </a:rPr>
              <a:t>관측치를 예측하는 특성</a:t>
            </a:r>
            <a:endParaRPr lang="en-US" altLang="ko-KR" sz="2400" b="1" dirty="0">
              <a:latin typeface="-apple-system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b="1" i="0" dirty="0" err="1">
                <a:effectLst/>
                <a:latin typeface="+mj-ea"/>
                <a:ea typeface="+mj-ea"/>
              </a:rPr>
              <a:t>family_history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 (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가족력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b="1" dirty="0" err="1">
                <a:latin typeface="+mj-ea"/>
                <a:ea typeface="+mj-ea"/>
              </a:rPr>
              <a:t>c</a:t>
            </a:r>
            <a:r>
              <a:rPr kumimoji="0" lang="en-US" altLang="ko-KR" b="1" i="0" u="none" strike="noStrike" cap="none" normalizeH="0" baseline="0" dirty="0" err="1">
                <a:ln>
                  <a:noFill/>
                </a:ln>
                <a:effectLst/>
                <a:latin typeface="+mj-ea"/>
                <a:ea typeface="+mj-ea"/>
              </a:rPr>
              <a:t>are_options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( </a:t>
            </a:r>
            <a:r>
              <a:rPr lang="ko-KR" altLang="en-US" dirty="0">
                <a:effectLst/>
                <a:latin typeface="+mj-ea"/>
                <a:ea typeface="+mj-ea"/>
              </a:rPr>
              <a:t>회사에서 제공하는 정신 건강 관리 옵션 </a:t>
            </a:r>
            <a:r>
              <a:rPr lang="en-US" altLang="ko-KR" dirty="0">
                <a:effectLst/>
                <a:latin typeface="+mj-ea"/>
                <a:ea typeface="+mj-ea"/>
              </a:rPr>
              <a:t>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>
                <a:latin typeface="+mj-ea"/>
                <a:ea typeface="+mj-ea"/>
              </a:rPr>
              <a:t>Gender</a:t>
            </a:r>
            <a:endParaRPr kumimoji="0" lang="en-US" altLang="ko-KR" u="none" strike="noStrike" cap="none" normalizeH="0" baseline="0" dirty="0">
              <a:ln>
                <a:noFill/>
              </a:ln>
              <a:latin typeface="+mj-ea"/>
              <a:ea typeface="+mj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+mj-ea"/>
                <a:ea typeface="+mj-ea"/>
              </a:rPr>
              <a:t>Coworkers</a:t>
            </a:r>
            <a:r>
              <a:rPr lang="en-US" altLang="ko-KR" b="0" dirty="0">
                <a:solidFill>
                  <a:srgbClr val="212121"/>
                </a:solidFill>
                <a:effectLst/>
                <a:latin typeface="+mj-ea"/>
                <a:ea typeface="+mj-ea"/>
              </a:rPr>
              <a:t>( </a:t>
            </a:r>
            <a:r>
              <a:rPr lang="ko-KR" altLang="en-US" b="0" dirty="0">
                <a:solidFill>
                  <a:srgbClr val="212121"/>
                </a:solidFill>
                <a:effectLst/>
                <a:latin typeface="+mj-ea"/>
                <a:ea typeface="+mj-ea"/>
              </a:rPr>
              <a:t>정신 질환을 상의할 동료</a:t>
            </a:r>
            <a:r>
              <a:rPr lang="en-US" altLang="ko-KR" b="0" dirty="0">
                <a:solidFill>
                  <a:srgbClr val="212121"/>
                </a:solidFill>
                <a:effectLst/>
                <a:latin typeface="+mj-ea"/>
                <a:ea typeface="+mj-ea"/>
              </a:rPr>
              <a:t>)</a:t>
            </a:r>
            <a:endParaRPr kumimoji="0" lang="en-US" altLang="ko-KR" i="0" u="none" strike="noStrike" cap="none" normalizeH="0" baseline="0" dirty="0">
              <a:ln>
                <a:noFill/>
              </a:ln>
              <a:effectLst/>
              <a:latin typeface="+mj-ea"/>
              <a:ea typeface="+mj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ko-KR" sz="2400" b="1" dirty="0">
                <a:latin typeface="+mn-ea"/>
              </a:rPr>
              <a:t>2) </a:t>
            </a:r>
            <a:r>
              <a:rPr lang="ko-KR" altLang="en-US" sz="2400" b="1" i="0" dirty="0">
                <a:effectLst/>
                <a:latin typeface="-apple-system"/>
              </a:rPr>
              <a:t>예측에 도움되는 추가 특성</a:t>
            </a:r>
            <a:endParaRPr lang="en-US" altLang="ko-KR" sz="2400" b="1" i="0" dirty="0">
              <a:effectLst/>
              <a:latin typeface="-apple-system"/>
            </a:endParaRPr>
          </a:p>
          <a:p>
            <a:pPr marL="342900" indent="-34290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-apple-system"/>
              </a:rPr>
              <a:t> </a:t>
            </a:r>
            <a:r>
              <a:rPr lang="ko-KR" altLang="en-US" dirty="0">
                <a:latin typeface="-apple-system"/>
              </a:rPr>
              <a:t>정신 질환의 종류</a:t>
            </a:r>
            <a:r>
              <a:rPr lang="en-US" altLang="ko-KR" dirty="0">
                <a:latin typeface="-apple-system"/>
              </a:rPr>
              <a:t> (</a:t>
            </a:r>
            <a:r>
              <a:rPr lang="ko-KR" altLang="en-US" dirty="0">
                <a:latin typeface="-apple-system"/>
              </a:rPr>
              <a:t>우울</a:t>
            </a:r>
            <a:r>
              <a:rPr lang="en-US" altLang="ko-KR" dirty="0">
                <a:latin typeface="-apple-system"/>
              </a:rPr>
              <a:t>, </a:t>
            </a:r>
            <a:r>
              <a:rPr lang="ko-KR" altLang="en-US" dirty="0">
                <a:latin typeface="-apple-system"/>
              </a:rPr>
              <a:t>불안 강박 등</a:t>
            </a:r>
            <a:r>
              <a:rPr lang="en-US" altLang="ko-KR" dirty="0">
                <a:latin typeface="-apple-system"/>
              </a:rPr>
              <a:t>)</a:t>
            </a: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	- </a:t>
            </a:r>
            <a:endParaRPr kumimoji="0" lang="ko-KR" altLang="ko-KR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F2FDDF92-AB9C-4CCE-9D66-F153AA0EF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329" y="1141154"/>
            <a:ext cx="634365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664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8" y="307179"/>
            <a:ext cx="4631269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ko-KR" altLang="en-US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머신러닝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해석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136204"/>
            <a:ext cx="4768423" cy="548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lang="ko-KR" altLang="en-US" sz="2400" b="1" i="0" dirty="0">
                <a:effectLst/>
                <a:latin typeface="-apple-system"/>
              </a:rPr>
              <a:t>관측치를 예측하는 특성</a:t>
            </a:r>
            <a:endParaRPr lang="en-US" altLang="ko-KR" sz="2400" b="1" dirty="0">
              <a:latin typeface="-apple-system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b="1" i="0" dirty="0" err="1">
                <a:effectLst/>
                <a:latin typeface="+mj-ea"/>
                <a:ea typeface="+mj-ea"/>
              </a:rPr>
              <a:t>family_history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 (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가족력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b="1" dirty="0" err="1">
                <a:latin typeface="+mj-ea"/>
                <a:ea typeface="+mj-ea"/>
              </a:rPr>
              <a:t>c</a:t>
            </a:r>
            <a:r>
              <a:rPr kumimoji="0" lang="en-US" altLang="ko-KR" b="1" i="0" u="none" strike="noStrike" cap="none" normalizeH="0" baseline="0" dirty="0" err="1">
                <a:ln>
                  <a:noFill/>
                </a:ln>
                <a:effectLst/>
                <a:latin typeface="+mj-ea"/>
                <a:ea typeface="+mj-ea"/>
              </a:rPr>
              <a:t>are_options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( </a:t>
            </a:r>
            <a:r>
              <a:rPr lang="ko-KR" altLang="en-US" dirty="0">
                <a:effectLst/>
                <a:latin typeface="+mj-ea"/>
                <a:ea typeface="+mj-ea"/>
              </a:rPr>
              <a:t>회사에서 제공하는 정신 건강 관리 옵션 </a:t>
            </a:r>
            <a:r>
              <a:rPr lang="en-US" altLang="ko-KR" dirty="0">
                <a:effectLst/>
                <a:latin typeface="+mj-ea"/>
                <a:ea typeface="+mj-ea"/>
              </a:rPr>
              <a:t>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>
                <a:latin typeface="+mj-ea"/>
                <a:ea typeface="+mj-ea"/>
              </a:rPr>
              <a:t>Gender</a:t>
            </a:r>
            <a:endParaRPr kumimoji="0" lang="en-US" altLang="ko-KR" u="none" strike="noStrike" cap="none" normalizeH="0" baseline="0" dirty="0">
              <a:ln>
                <a:noFill/>
              </a:ln>
              <a:latin typeface="+mj-ea"/>
              <a:ea typeface="+mj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+mj-ea"/>
                <a:ea typeface="+mj-ea"/>
              </a:rPr>
              <a:t>Coworkers</a:t>
            </a:r>
            <a:r>
              <a:rPr lang="en-US" altLang="ko-KR" b="0" dirty="0">
                <a:solidFill>
                  <a:srgbClr val="212121"/>
                </a:solidFill>
                <a:effectLst/>
                <a:latin typeface="+mj-ea"/>
                <a:ea typeface="+mj-ea"/>
              </a:rPr>
              <a:t>( </a:t>
            </a:r>
            <a:r>
              <a:rPr lang="ko-KR" altLang="en-US" b="0" dirty="0">
                <a:solidFill>
                  <a:srgbClr val="212121"/>
                </a:solidFill>
                <a:effectLst/>
                <a:latin typeface="+mj-ea"/>
                <a:ea typeface="+mj-ea"/>
              </a:rPr>
              <a:t>정신 질환을 상의할 동료</a:t>
            </a:r>
            <a:r>
              <a:rPr lang="en-US" altLang="ko-KR" b="0" dirty="0">
                <a:solidFill>
                  <a:srgbClr val="212121"/>
                </a:solidFill>
                <a:effectLst/>
                <a:latin typeface="+mj-ea"/>
                <a:ea typeface="+mj-ea"/>
              </a:rPr>
              <a:t>)</a:t>
            </a:r>
            <a:endParaRPr kumimoji="0" lang="en-US" altLang="ko-KR" i="0" u="none" strike="noStrike" cap="none" normalizeH="0" baseline="0" dirty="0">
              <a:ln>
                <a:noFill/>
              </a:ln>
              <a:effectLst/>
              <a:latin typeface="+mj-ea"/>
              <a:ea typeface="+mj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ko-KR" sz="2400" b="1" dirty="0">
                <a:latin typeface="+mn-ea"/>
              </a:rPr>
              <a:t>2) </a:t>
            </a:r>
            <a:r>
              <a:rPr lang="ko-KR" altLang="en-US" sz="2400" b="1" i="0" dirty="0">
                <a:effectLst/>
                <a:latin typeface="-apple-system"/>
              </a:rPr>
              <a:t>예측에 도움되는 추가 특성</a:t>
            </a:r>
            <a:endParaRPr lang="en-US" altLang="ko-KR" sz="2400" b="1" i="0" dirty="0">
              <a:effectLst/>
              <a:latin typeface="-apple-system"/>
            </a:endParaRPr>
          </a:p>
          <a:p>
            <a:pPr marL="342900" indent="-34290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-apple-system"/>
              </a:rPr>
              <a:t> </a:t>
            </a:r>
            <a:r>
              <a:rPr lang="ko-KR" altLang="en-US" dirty="0">
                <a:latin typeface="-apple-system"/>
              </a:rPr>
              <a:t>정신 질환의 종류</a:t>
            </a:r>
            <a:r>
              <a:rPr lang="en-US" altLang="ko-KR" dirty="0">
                <a:latin typeface="-apple-system"/>
              </a:rPr>
              <a:t> (</a:t>
            </a:r>
            <a:r>
              <a:rPr lang="ko-KR" altLang="en-US" dirty="0">
                <a:latin typeface="-apple-system"/>
              </a:rPr>
              <a:t>우울</a:t>
            </a:r>
            <a:r>
              <a:rPr lang="en-US" altLang="ko-KR" dirty="0">
                <a:latin typeface="-apple-system"/>
              </a:rPr>
              <a:t>, </a:t>
            </a:r>
            <a:r>
              <a:rPr lang="ko-KR" altLang="en-US" dirty="0">
                <a:latin typeface="-apple-system"/>
              </a:rPr>
              <a:t>불안 강박 등</a:t>
            </a:r>
            <a:r>
              <a:rPr lang="en-US" altLang="ko-KR" dirty="0">
                <a:latin typeface="-apple-system"/>
              </a:rPr>
              <a:t>)</a:t>
            </a: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	- </a:t>
            </a:r>
            <a:endParaRPr kumimoji="0" lang="ko-KR" altLang="ko-KR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CBF714-7DE8-48F8-9ED1-2C22BC3FE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922" y="817409"/>
            <a:ext cx="6668911" cy="585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383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8202660" y="2039815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3226874" y="3939680"/>
            <a:ext cx="75252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6600" b="1" dirty="0">
                <a:solidFill>
                  <a:prstClr val="white"/>
                </a:solidFill>
              </a:rPr>
              <a:t> </a:t>
            </a:r>
            <a:r>
              <a:rPr lang="en-US" altLang="ko-KR" sz="6600" b="1" dirty="0">
                <a:solidFill>
                  <a:srgbClr val="FEFDA3"/>
                </a:solidFill>
              </a:rPr>
              <a:t>Thank you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E44C19-B822-4A11-BBDB-E31FF200C443}"/>
              </a:ext>
            </a:extLst>
          </p:cNvPr>
          <p:cNvSpPr/>
          <p:nvPr/>
        </p:nvSpPr>
        <p:spPr>
          <a:xfrm>
            <a:off x="1034367" y="2766554"/>
            <a:ext cx="54007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600" b="1" dirty="0">
                <a:solidFill>
                  <a:prstClr val="white"/>
                </a:solidFill>
              </a:rPr>
              <a:t>감사합니다</a:t>
            </a:r>
            <a:endParaRPr lang="en-US" altLang="ko-KR" sz="6600" b="1" dirty="0">
              <a:solidFill>
                <a:srgbClr val="FEFDA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A0970B-A194-4476-BBA4-692934A55158}"/>
              </a:ext>
            </a:extLst>
          </p:cNvPr>
          <p:cNvSpPr/>
          <p:nvPr/>
        </p:nvSpPr>
        <p:spPr>
          <a:xfrm>
            <a:off x="6510330" y="588751"/>
            <a:ext cx="5052517" cy="3446585"/>
          </a:xfrm>
          <a:prstGeom prst="rect">
            <a:avLst/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White Controller Icon Png - Xbox One Controller Logo Clipart (764x511), Png Download">
            <a:extLst>
              <a:ext uri="{FF2B5EF4-FFF2-40B4-BE49-F238E27FC236}">
                <a16:creationId xmlns:a16="http://schemas.microsoft.com/office/drawing/2014/main" id="{82211716-30DB-4E94-9946-6924F870A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2" y="2150193"/>
            <a:ext cx="2413375" cy="16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모서리가 둥근 직사각형 45">
            <a:extLst>
              <a:ext uri="{FF2B5EF4-FFF2-40B4-BE49-F238E27FC236}">
                <a16:creationId xmlns:a16="http://schemas.microsoft.com/office/drawing/2014/main" id="{85624459-051E-4B84-8C59-1E4B8F37B5BF}"/>
              </a:ext>
            </a:extLst>
          </p:cNvPr>
          <p:cNvSpPr/>
          <p:nvPr/>
        </p:nvSpPr>
        <p:spPr>
          <a:xfrm>
            <a:off x="861645" y="1485326"/>
            <a:ext cx="4472477" cy="826718"/>
          </a:xfrm>
          <a:prstGeom prst="roundRect">
            <a:avLst>
              <a:gd name="adj" fmla="val 50000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kern="0" dirty="0">
                <a:ln w="3175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Ai 10 Project1 </a:t>
            </a:r>
            <a:r>
              <a:rPr lang="ko-KR" altLang="en-US" sz="2800" b="1" kern="0" dirty="0" err="1">
                <a:ln w="3175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김연식</a:t>
            </a:r>
            <a:endParaRPr lang="en-US" altLang="ko-KR" sz="2800" b="1" kern="0" dirty="0">
              <a:ln w="3175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026" name="Picture 2" descr="Mental Health Thesis presentation template ">
            <a:extLst>
              <a:ext uri="{FF2B5EF4-FFF2-40B4-BE49-F238E27FC236}">
                <a16:creationId xmlns:a16="http://schemas.microsoft.com/office/drawing/2014/main" id="{B8AC633E-79C7-42D1-8A36-940A6B2CC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721"/>
            <a:ext cx="12192000" cy="685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8C32-39BF-46FA-BE2A-F84ED3F7D862}"/>
              </a:ext>
            </a:extLst>
          </p:cNvPr>
          <p:cNvSpPr/>
          <p:nvPr/>
        </p:nvSpPr>
        <p:spPr>
          <a:xfrm>
            <a:off x="785885" y="1819344"/>
            <a:ext cx="5397243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altLang="ko-KR" sz="6600" b="1" dirty="0">
              <a:solidFill>
                <a:srgbClr val="194656"/>
              </a:solidFill>
            </a:endParaRPr>
          </a:p>
          <a:p>
            <a:endParaRPr lang="en-US" altLang="ko-KR" sz="6600" b="1" dirty="0">
              <a:solidFill>
                <a:srgbClr val="194656"/>
              </a:solidFill>
            </a:endParaRPr>
          </a:p>
          <a:p>
            <a:endParaRPr lang="en-US" altLang="ko-KR" sz="6600" b="1" dirty="0">
              <a:solidFill>
                <a:srgbClr val="194656"/>
              </a:solidFill>
            </a:endParaRPr>
          </a:p>
          <a:p>
            <a:endParaRPr lang="en-US" altLang="ko-KR" sz="6600" b="1" dirty="0">
              <a:solidFill>
                <a:srgbClr val="1946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42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6" y="1011602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9" y="307179"/>
            <a:ext cx="3366478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194656"/>
                </a:solidFill>
              </a:rPr>
              <a:t>데이터의 선정 및 이유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968370"/>
            <a:ext cx="11286067" cy="621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OSMI :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개발자 중심의 정신 질환 연구 및 조사 단체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스스로 참여</a:t>
            </a:r>
            <a:r>
              <a:rPr lang="ko-KR" altLang="en-US" dirty="0">
                <a:latin typeface="+mn-ea"/>
              </a:rPr>
              <a:t>하는 조사 방식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정신 질환에 좀 더 개방적인 미국 중심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관련 경험을 나누고 서로를 상담하는 집단 상담 형식의  </a:t>
            </a:r>
            <a:r>
              <a:rPr lang="en-US" altLang="ko-KR" dirty="0">
                <a:latin typeface="+mn-ea"/>
              </a:rPr>
              <a:t>Forum  </a:t>
            </a:r>
            <a:r>
              <a:rPr lang="ko-KR" altLang="en-US" dirty="0">
                <a:latin typeface="+mn-ea"/>
              </a:rPr>
              <a:t>존재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생산성을 높이기 위한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고용주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인사 전문가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직장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중심의 가이드 라인 제공</a:t>
            </a: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1" dirty="0">
                <a:latin typeface="+mn-ea"/>
              </a:rPr>
              <a:t>데이터 </a:t>
            </a:r>
            <a:r>
              <a:rPr lang="ko-KR" altLang="en-US" b="1" dirty="0" err="1">
                <a:latin typeface="+mn-ea"/>
              </a:rPr>
              <a:t>사이언티스트는</a:t>
            </a:r>
            <a:r>
              <a:rPr lang="ko-KR" altLang="en-US" b="1" dirty="0">
                <a:latin typeface="+mn-ea"/>
              </a:rPr>
              <a:t> 개발자 인가</a:t>
            </a:r>
            <a:r>
              <a:rPr lang="en-US" altLang="ko-KR" b="1" dirty="0">
                <a:latin typeface="+mn-ea"/>
              </a:rPr>
              <a:t>? </a:t>
            </a:r>
            <a:r>
              <a:rPr lang="ko-KR" altLang="en-US" b="1" dirty="0">
                <a:latin typeface="+mn-ea"/>
              </a:rPr>
              <a:t>라는 의문에서 출발</a:t>
            </a:r>
            <a:endParaRPr lang="en-US" altLang="ko-KR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완전한 개발자는 아니지만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일하는 영역이 겹칠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IT </a:t>
            </a:r>
            <a:r>
              <a:rPr lang="ko-KR" altLang="en-US" dirty="0">
                <a:latin typeface="+mn-ea"/>
              </a:rPr>
              <a:t>분야의 개발 능력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코딩 능력이 필요</a:t>
            </a:r>
            <a:endParaRPr lang="en-US" altLang="ko-KR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정신적 스트레스가 많이 다르지는 않을 것 같다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근무 환경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직장 환경 중심 </a:t>
            </a:r>
            <a:r>
              <a:rPr lang="en-US" altLang="ko-KR" dirty="0">
                <a:latin typeface="+mn-ea"/>
              </a:rPr>
              <a:t>survey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target = ‘treatment’  : 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정신 질환 치료 경험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(Yes , No)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분류 문제</a:t>
            </a:r>
            <a:endParaRPr kumimoji="0" lang="en-US" altLang="ko-KR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4" name="Picture 6" descr="Research :: Open Sourcing Mental Illness - Changing how we talk about  mental health in the tech community - Stronger Than Fear">
            <a:extLst>
              <a:ext uri="{FF2B5EF4-FFF2-40B4-BE49-F238E27FC236}">
                <a16:creationId xmlns:a16="http://schemas.microsoft.com/office/drawing/2014/main" id="{3220940F-00CA-4D55-A8B4-E08F4172B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885" y="1647410"/>
            <a:ext cx="3234653" cy="322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OSMI Mental Health in Tech Survey 2019">
            <a:extLst>
              <a:ext uri="{FF2B5EF4-FFF2-40B4-BE49-F238E27FC236}">
                <a16:creationId xmlns:a16="http://schemas.microsoft.com/office/drawing/2014/main" id="{68D170D3-9FF4-4A29-9C7B-DED459857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7" b="28409"/>
          <a:stretch/>
        </p:blipFill>
        <p:spPr bwMode="auto">
          <a:xfrm>
            <a:off x="9119573" y="5140685"/>
            <a:ext cx="2327275" cy="74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82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9" y="307179"/>
            <a:ext cx="5122334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가설 및 평가지표</a:t>
            </a:r>
            <a:r>
              <a:rPr lang="en-US" altLang="ko-K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베이스라인 선택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016791"/>
            <a:ext cx="11286067" cy="56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가설 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특정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feature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들은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targe</a:t>
            </a:r>
            <a:r>
              <a:rPr lang="en-US" altLang="ko-KR" sz="1800" dirty="0">
                <a:latin typeface="+mn-ea"/>
              </a:rPr>
              <a:t>t</a:t>
            </a:r>
            <a:r>
              <a:rPr lang="ko-KR" altLang="en-US" sz="1800" dirty="0">
                <a:latin typeface="+mn-ea"/>
              </a:rPr>
              <a:t>인 </a:t>
            </a:r>
            <a:r>
              <a:rPr lang="en-US" altLang="ko-KR" sz="1800" dirty="0">
                <a:latin typeface="+mn-ea"/>
              </a:rPr>
              <a:t>treatment(Yes, No)</a:t>
            </a:r>
            <a:r>
              <a:rPr lang="ko-KR" altLang="en-US" sz="1800" dirty="0">
                <a:latin typeface="+mn-ea"/>
              </a:rPr>
              <a:t>에 영향을 줄 것이다</a:t>
            </a:r>
            <a:endParaRPr kumimoji="0" lang="en-US" altLang="ko-KR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ko-KR" sz="2400" b="1" dirty="0">
                <a:latin typeface="+mn-ea"/>
              </a:rPr>
              <a:t>2)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평가지표</a:t>
            </a:r>
            <a:endParaRPr lang="en-US" altLang="ko-KR" sz="2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분류 문제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: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검증 </a:t>
            </a:r>
            <a:r>
              <a:rPr lang="ko-KR" altLang="en-US" dirty="0">
                <a:latin typeface="+mn-ea"/>
              </a:rPr>
              <a:t>세트에 대한 정확도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f1 score</a:t>
            </a:r>
            <a:r>
              <a:rPr lang="ko-KR" altLang="en-US" dirty="0">
                <a:latin typeface="+mn-ea"/>
              </a:rPr>
              <a:t>로 평가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	      test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세트에 대한 정확도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, </a:t>
            </a:r>
            <a:r>
              <a:rPr lang="en-US" altLang="ko-KR" dirty="0">
                <a:latin typeface="+mn-ea"/>
              </a:rPr>
              <a:t>f1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score </a:t>
            </a:r>
            <a:r>
              <a:rPr lang="ko-KR" altLang="en-US" dirty="0">
                <a:latin typeface="+mn-ea"/>
              </a:rPr>
              <a:t>로 평가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3)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베이스 라인 모델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정신 질환 치료 경험 </a:t>
            </a:r>
            <a:r>
              <a:rPr lang="en-US" altLang="ko-KR" dirty="0">
                <a:latin typeface="+mn-ea"/>
              </a:rPr>
              <a:t>“</a:t>
            </a:r>
            <a:r>
              <a:rPr lang="ko-KR" altLang="en-US" dirty="0">
                <a:latin typeface="+mn-ea"/>
              </a:rPr>
              <a:t>있다</a:t>
            </a:r>
            <a:r>
              <a:rPr lang="en-US" altLang="ko-KR" dirty="0">
                <a:latin typeface="+mn-ea"/>
              </a:rPr>
              <a:t>” </a:t>
            </a:r>
            <a:r>
              <a:rPr lang="ko-KR" altLang="en-US" dirty="0">
                <a:latin typeface="+mn-ea"/>
              </a:rPr>
              <a:t>가 </a:t>
            </a:r>
            <a:r>
              <a:rPr lang="ko-KR" altLang="en-US" dirty="0" err="1">
                <a:latin typeface="+mn-ea"/>
              </a:rPr>
              <a:t>최빈값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5EE931-F786-4F87-9AC9-E2950909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6" y="5285735"/>
            <a:ext cx="4505319" cy="107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4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9" y="307179"/>
            <a:ext cx="5122334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가설 및 평가지표</a:t>
            </a:r>
            <a:r>
              <a:rPr lang="en-US" altLang="ko-K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베이스라인 선택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016791"/>
            <a:ext cx="11286067" cy="56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가설 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특정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feature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들은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targe</a:t>
            </a:r>
            <a:r>
              <a:rPr lang="en-US" altLang="ko-KR" sz="1800" dirty="0">
                <a:latin typeface="+mn-ea"/>
              </a:rPr>
              <a:t>t</a:t>
            </a:r>
            <a:r>
              <a:rPr lang="ko-KR" altLang="en-US" sz="1800" dirty="0">
                <a:latin typeface="+mn-ea"/>
              </a:rPr>
              <a:t>인 </a:t>
            </a:r>
            <a:r>
              <a:rPr lang="en-US" altLang="ko-KR" sz="1800" dirty="0">
                <a:latin typeface="+mn-ea"/>
              </a:rPr>
              <a:t>treatment(Yes, No)</a:t>
            </a:r>
            <a:r>
              <a:rPr lang="ko-KR" altLang="en-US" sz="1800" dirty="0">
                <a:latin typeface="+mn-ea"/>
              </a:rPr>
              <a:t>에 영향을 줄 것이다</a:t>
            </a:r>
            <a:endParaRPr kumimoji="0" lang="en-US" altLang="ko-KR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ko-KR" sz="2400" b="1" dirty="0">
                <a:latin typeface="+mn-ea"/>
              </a:rPr>
              <a:t>2)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평가지표</a:t>
            </a:r>
            <a:endParaRPr lang="en-US" altLang="ko-KR" sz="2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분류 문제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: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검증 </a:t>
            </a:r>
            <a:r>
              <a:rPr lang="ko-KR" altLang="en-US" dirty="0">
                <a:latin typeface="+mn-ea"/>
              </a:rPr>
              <a:t>세트에 대한 </a:t>
            </a:r>
            <a:r>
              <a:rPr lang="en-US" altLang="ko-KR" dirty="0">
                <a:latin typeface="+mn-ea"/>
              </a:rPr>
              <a:t>f1 score</a:t>
            </a:r>
            <a:r>
              <a:rPr lang="ko-KR" altLang="en-US" dirty="0">
                <a:latin typeface="+mn-ea"/>
              </a:rPr>
              <a:t>로 평가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	      test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세트에 대한 </a:t>
            </a:r>
            <a:r>
              <a:rPr lang="en-US" altLang="ko-KR" dirty="0">
                <a:latin typeface="+mn-ea"/>
              </a:rPr>
              <a:t>f1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score </a:t>
            </a:r>
            <a:r>
              <a:rPr lang="ko-KR" altLang="en-US" dirty="0">
                <a:latin typeface="+mn-ea"/>
              </a:rPr>
              <a:t>로 평가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3)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베이스 라인 모델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정신 질환 치료 경험 </a:t>
            </a:r>
            <a:r>
              <a:rPr lang="en-US" altLang="ko-KR" dirty="0">
                <a:latin typeface="+mn-ea"/>
              </a:rPr>
              <a:t>“</a:t>
            </a:r>
            <a:r>
              <a:rPr lang="ko-KR" altLang="en-US" dirty="0">
                <a:latin typeface="+mn-ea"/>
              </a:rPr>
              <a:t>있다</a:t>
            </a:r>
            <a:r>
              <a:rPr lang="en-US" altLang="ko-KR" dirty="0">
                <a:latin typeface="+mn-ea"/>
              </a:rPr>
              <a:t>” </a:t>
            </a:r>
            <a:r>
              <a:rPr lang="ko-KR" altLang="en-US" dirty="0">
                <a:latin typeface="+mn-ea"/>
              </a:rPr>
              <a:t>가 </a:t>
            </a:r>
            <a:r>
              <a:rPr lang="ko-KR" altLang="en-US" dirty="0" err="1">
                <a:latin typeface="+mn-ea"/>
              </a:rPr>
              <a:t>최빈값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5EE931-F786-4F87-9AC9-E2950909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6" y="5285735"/>
            <a:ext cx="4505319" cy="107819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A81F51C-F315-4FDE-AD58-6A91BCE81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720" y="2135012"/>
            <a:ext cx="8729013" cy="454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33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9" y="307179"/>
            <a:ext cx="3412068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EDA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와 데이터 </a:t>
            </a:r>
            <a:r>
              <a:rPr lang="ko-KR" altLang="en-US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전처리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3" y="1102516"/>
            <a:ext cx="11286067" cy="6778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400" b="1" dirty="0">
                <a:latin typeface="+mn-ea"/>
              </a:rPr>
              <a:t>1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)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데이터 </a:t>
            </a:r>
            <a:r>
              <a:rPr kumimoji="0" lang="ko-KR" altLang="en-US" sz="2400" b="1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전처리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dirty="0">
                <a:latin typeface="+mn-ea"/>
              </a:rPr>
              <a:t> 다양한 성별 결과</a:t>
            </a:r>
            <a:r>
              <a:rPr lang="en-US" altLang="ko-KR" dirty="0">
                <a:latin typeface="+mn-ea"/>
              </a:rPr>
              <a:t>( Male, Female, Others </a:t>
            </a:r>
            <a:r>
              <a:rPr lang="ko-KR" altLang="en-US" dirty="0">
                <a:latin typeface="+mn-ea"/>
              </a:rPr>
              <a:t>로 줄임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국적을 대륙별로 구분</a:t>
            </a: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나이 대 </a:t>
            </a:r>
            <a:r>
              <a:rPr lang="en-US" altLang="ko-KR" dirty="0">
                <a:latin typeface="+mn-ea"/>
              </a:rPr>
              <a:t>Feature </a:t>
            </a:r>
            <a:r>
              <a:rPr lang="ko-KR" altLang="en-US" dirty="0">
                <a:latin typeface="+mn-ea"/>
              </a:rPr>
              <a:t>을 추가</a:t>
            </a:r>
            <a:r>
              <a:rPr lang="en-US" altLang="ko-KR" dirty="0">
                <a:latin typeface="+mn-ea"/>
              </a:rPr>
              <a:t>( 0-20, 21-30, 31-65, 66~ 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Feature Importance </a:t>
            </a:r>
            <a:r>
              <a:rPr lang="ko-KR" altLang="en-US" sz="2000" dirty="0">
                <a:latin typeface="+mn-ea"/>
              </a:rPr>
              <a:t>결과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b="1" dirty="0" err="1">
                <a:latin typeface="+mn-ea"/>
              </a:rPr>
              <a:t>work_interfere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변수의 영향력 </a:t>
            </a:r>
            <a:r>
              <a:rPr lang="ko-KR" altLang="en-US" sz="2000" dirty="0">
                <a:latin typeface="+mn-ea"/>
              </a:rPr>
              <a:t>너무 크게 나타남 </a:t>
            </a:r>
            <a:r>
              <a:rPr lang="en-US" altLang="ko-KR" sz="2000" dirty="0">
                <a:latin typeface="+mn-ea"/>
              </a:rPr>
              <a:t>-&gt; </a:t>
            </a:r>
            <a:r>
              <a:rPr lang="ko-KR" altLang="en-US" sz="2000" dirty="0">
                <a:latin typeface="+mn-ea"/>
              </a:rPr>
              <a:t>삭제</a:t>
            </a:r>
            <a:endParaRPr lang="en-US" altLang="ko-KR" sz="2000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986A31-642E-4447-BEAB-9726EBFF3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407" y="88633"/>
            <a:ext cx="7105650" cy="1590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06BC29-6E84-44FC-B2EC-6B8BDB34D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45" y="3067245"/>
            <a:ext cx="9972675" cy="923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9BEA43-2277-4D31-A041-3AB39F7F7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617" y="-3281"/>
            <a:ext cx="7595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9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9" y="307179"/>
            <a:ext cx="3412068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EDA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와 데이터 </a:t>
            </a:r>
            <a:r>
              <a:rPr lang="ko-KR" altLang="en-US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전처리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3" y="1316677"/>
            <a:ext cx="11286067" cy="635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400" b="1" dirty="0">
                <a:latin typeface="+mn-ea"/>
              </a:rPr>
              <a:t>1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)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데이터 </a:t>
            </a:r>
            <a:r>
              <a:rPr kumimoji="0" lang="ko-KR" altLang="en-US" sz="2400" b="1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전처리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dirty="0">
                <a:latin typeface="+mn-ea"/>
              </a:rPr>
              <a:t> 다양한 성별 결과</a:t>
            </a:r>
            <a:r>
              <a:rPr lang="en-US" altLang="ko-KR" dirty="0">
                <a:latin typeface="+mn-ea"/>
              </a:rPr>
              <a:t>( Male, Female, Others </a:t>
            </a:r>
            <a:r>
              <a:rPr lang="ko-KR" altLang="en-US" dirty="0">
                <a:latin typeface="+mn-ea"/>
              </a:rPr>
              <a:t>로 줄임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국적을 대륙별로 구분</a:t>
            </a: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연령 대 </a:t>
            </a:r>
            <a:r>
              <a:rPr lang="en-US" altLang="ko-KR" dirty="0">
                <a:latin typeface="+mn-ea"/>
              </a:rPr>
              <a:t>Feature </a:t>
            </a:r>
            <a:r>
              <a:rPr lang="ko-KR" altLang="en-US" dirty="0">
                <a:latin typeface="+mn-ea"/>
              </a:rPr>
              <a:t>을 추가</a:t>
            </a:r>
            <a:r>
              <a:rPr lang="en-US" altLang="ko-KR" dirty="0">
                <a:latin typeface="+mn-ea"/>
              </a:rPr>
              <a:t>( 0-20, 21-30, 31-65, 66~ 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986A31-642E-4447-BEAB-9726EBFF3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072" y="4575906"/>
            <a:ext cx="8263831" cy="18499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06BC29-6E84-44FC-B2EC-6B8BDB34D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07" y="3342497"/>
            <a:ext cx="99726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2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9" y="307179"/>
            <a:ext cx="3412068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EDA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와 데이터 </a:t>
            </a:r>
            <a:r>
              <a:rPr lang="ko-KR" altLang="en-US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전처리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007193"/>
            <a:ext cx="11286067" cy="714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400" b="1" dirty="0">
                <a:latin typeface="+mn-ea"/>
              </a:rPr>
              <a:t>1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)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데이터 </a:t>
            </a:r>
            <a:r>
              <a:rPr kumimoji="0" lang="ko-KR" altLang="en-US" sz="2400" b="1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전처리</a:t>
            </a: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Feature Importance </a:t>
            </a:r>
            <a:r>
              <a:rPr lang="ko-KR" altLang="en-US" sz="2000" dirty="0">
                <a:latin typeface="+mn-ea"/>
              </a:rPr>
              <a:t>결과</a:t>
            </a:r>
            <a:r>
              <a:rPr lang="en-US" altLang="ko-KR" sz="2000" dirty="0">
                <a:latin typeface="+mn-ea"/>
              </a:rPr>
              <a:t>,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ko-KR" sz="2000" b="1" dirty="0" err="1">
                <a:latin typeface="+mn-ea"/>
              </a:rPr>
              <a:t>work_interfere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변수의 영향력 </a:t>
            </a:r>
            <a:endParaRPr lang="en-US" altLang="ko-KR" sz="2000" b="1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ko-KR" altLang="en-US" sz="2000" dirty="0">
                <a:latin typeface="+mn-ea"/>
              </a:rPr>
              <a:t>너무 크게 나타남 </a:t>
            </a:r>
            <a:r>
              <a:rPr lang="en-US" altLang="ko-KR" sz="2000" dirty="0">
                <a:latin typeface="+mn-ea"/>
              </a:rPr>
              <a:t>-&gt; </a:t>
            </a:r>
            <a:r>
              <a:rPr lang="ko-KR" altLang="en-US" sz="2000" dirty="0">
                <a:latin typeface="+mn-ea"/>
              </a:rPr>
              <a:t>삭제</a:t>
            </a:r>
            <a:endParaRPr lang="en-US" altLang="ko-KR" sz="2000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lang="en-US" altLang="ko-KR" sz="2000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ko-KR" sz="2000" b="1" dirty="0" err="1">
                <a:latin typeface="+mn-ea"/>
              </a:rPr>
              <a:t>work_interfere</a:t>
            </a:r>
            <a:r>
              <a:rPr lang="en-US" altLang="ko-KR" sz="2000" b="1" dirty="0">
                <a:latin typeface="+mn-ea"/>
              </a:rPr>
              <a:t> : </a:t>
            </a:r>
            <a:endParaRPr lang="en-US" altLang="ko-KR" sz="2000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ko-KR" alt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정신 건강 문제가 있는 경우</a:t>
            </a:r>
            <a:r>
              <a:rPr lang="en-US" altLang="ko-KR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ko-KR" alt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그것이 업무에 방해가 된다고 </a:t>
            </a:r>
            <a:endParaRPr lang="en-US" altLang="ko-KR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ko-KR" alt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느끼십니까</a:t>
            </a:r>
            <a:r>
              <a:rPr lang="en-US" altLang="ko-KR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</a:t>
            </a:r>
            <a:endParaRPr lang="en-US" altLang="ko-KR" sz="2000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BD1A24F-5FE0-422C-BCDF-8BB72C40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899" y="256527"/>
            <a:ext cx="7285568" cy="641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17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9" y="307179"/>
            <a:ext cx="3412068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EDA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와 데이터 </a:t>
            </a:r>
            <a:r>
              <a:rPr lang="ko-KR" altLang="en-US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전처리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17" y="999858"/>
            <a:ext cx="11286067" cy="635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400" b="1" dirty="0">
                <a:latin typeface="+mn-ea"/>
              </a:rPr>
              <a:t>2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) </a:t>
            </a:r>
            <a:r>
              <a:rPr lang="en-US" altLang="ko-KR" sz="2400" b="1" dirty="0">
                <a:latin typeface="+mn-ea"/>
              </a:rPr>
              <a:t>EDA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성별에 따른 치료 경험</a:t>
            </a: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나이에 따른 치료 경험</a:t>
            </a: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자영업 유무에 따른 치료 경험</a:t>
            </a: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64" name="Picture 20">
            <a:extLst>
              <a:ext uri="{FF2B5EF4-FFF2-40B4-BE49-F238E27FC236}">
                <a16:creationId xmlns:a16="http://schemas.microsoft.com/office/drawing/2014/main" id="{D5CF1335-A7C9-4C16-B329-A990B07F8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010733"/>
            <a:ext cx="8826384" cy="45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54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9" y="307179"/>
            <a:ext cx="3412068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EDA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와 데이터 </a:t>
            </a:r>
            <a:r>
              <a:rPr lang="ko-KR" altLang="en-US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전처리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17" y="999858"/>
            <a:ext cx="11286067" cy="635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400" b="1" dirty="0">
                <a:latin typeface="+mn-ea"/>
              </a:rPr>
              <a:t>2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) </a:t>
            </a:r>
            <a:r>
              <a:rPr lang="en-US" altLang="ko-KR" sz="2400" b="1" dirty="0">
                <a:latin typeface="+mn-ea"/>
              </a:rPr>
              <a:t>EDA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성별에 따른 치료 경험</a:t>
            </a: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나이에 따른 치료 경험</a:t>
            </a: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자영업 유무에 따른 치료 경험</a:t>
            </a: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endParaRPr lang="en-US" altLang="ko-KR" dirty="0">
              <a:latin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Tx/>
              <a:buChar char="•"/>
            </a:pP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58" name="Picture 14">
            <a:extLst>
              <a:ext uri="{FF2B5EF4-FFF2-40B4-BE49-F238E27FC236}">
                <a16:creationId xmlns:a16="http://schemas.microsoft.com/office/drawing/2014/main" id="{0054BA14-278D-43E7-856C-2F040790D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966625"/>
            <a:ext cx="9066814" cy="471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Picture 28" descr="성인 4명 중 1명, 한 번 이상 정신질환 앓는다 | 서울신문">
            <a:extLst>
              <a:ext uri="{FF2B5EF4-FFF2-40B4-BE49-F238E27FC236}">
                <a16:creationId xmlns:a16="http://schemas.microsoft.com/office/drawing/2014/main" id="{987F8CFB-F759-4B3E-8073-70CD66F6F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010" y="3543757"/>
            <a:ext cx="3313924" cy="297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73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1041</TotalTime>
  <Words>818</Words>
  <Application>Microsoft Office PowerPoint</Application>
  <PresentationFormat>와이드스크린</PresentationFormat>
  <Paragraphs>236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-apple-system</vt:lpstr>
      <vt:lpstr>맑은 고딕</vt:lpstr>
      <vt:lpstr>야놀자 야체 B</vt:lpstr>
      <vt:lpstr>Arial</vt:lpstr>
      <vt:lpstr>Calibri</vt:lpstr>
      <vt:lpstr>Calibri Light</vt:lpstr>
      <vt:lpstr>Courier New</vt:lpstr>
      <vt:lpstr>Roboto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Yeonsik</cp:lastModifiedBy>
  <cp:revision>14</cp:revision>
  <dcterms:created xsi:type="dcterms:W3CDTF">2020-01-13T05:39:04Z</dcterms:created>
  <dcterms:modified xsi:type="dcterms:W3CDTF">2022-01-17T11:28:32Z</dcterms:modified>
</cp:coreProperties>
</file>