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87" y="278283"/>
            <a:ext cx="3638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Malgun Gothic"/>
                <a:cs typeface="Malgun Gothic"/>
              </a:rPr>
              <a:t>AABB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08567" y="278283"/>
            <a:ext cx="2641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Malgun Gothic"/>
                <a:cs typeface="Malgun Gothic"/>
              </a:rPr>
              <a:t>2</a:t>
            </a:r>
            <a:r>
              <a:rPr dirty="0" sz="1000" spc="-204" b="1">
                <a:latin typeface="Malgun Gothic"/>
                <a:cs typeface="Malgun Gothic"/>
              </a:rPr>
              <a:t> </a:t>
            </a:r>
            <a:r>
              <a:rPr dirty="0" sz="1000" spc="-50" b="1">
                <a:latin typeface="Malgun Gothic"/>
                <a:cs typeface="Malgun Gothic"/>
              </a:rPr>
              <a:t>/</a:t>
            </a:r>
            <a:r>
              <a:rPr dirty="0" sz="1000" spc="-235" b="1">
                <a:latin typeface="Malgun Gothic"/>
                <a:cs typeface="Malgun Gothic"/>
              </a:rPr>
              <a:t> </a:t>
            </a:r>
            <a:r>
              <a:rPr dirty="0" sz="1000" spc="-10" b="1"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999" y="567781"/>
            <a:ext cx="9828530" cy="0"/>
          </a:xfrm>
          <a:custGeom>
            <a:avLst/>
            <a:gdLst/>
            <a:ahLst/>
            <a:cxnLst/>
            <a:rect l="l" t="t" r="r" b="b"/>
            <a:pathLst>
              <a:path w="9828530" h="0">
                <a:moveTo>
                  <a:pt x="0" y="0"/>
                </a:moveTo>
                <a:lnTo>
                  <a:pt x="98279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14399" y="278283"/>
            <a:ext cx="22618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Malgun Gothic"/>
                <a:cs typeface="Malgun Gothic"/>
              </a:rPr>
              <a:t>LG</a:t>
            </a:r>
            <a:r>
              <a:rPr dirty="0" sz="1000" spc="-150" b="1">
                <a:latin typeface="Malgun Gothic"/>
                <a:cs typeface="Malgun Gothic"/>
              </a:rPr>
              <a:t> </a:t>
            </a:r>
            <a:r>
              <a:rPr dirty="0" sz="1000" spc="-25" b="1">
                <a:latin typeface="Malgun Gothic"/>
                <a:cs typeface="Malgun Gothic"/>
              </a:rPr>
              <a:t>Mobile</a:t>
            </a:r>
            <a:r>
              <a:rPr dirty="0" sz="1000" spc="-150" b="1">
                <a:latin typeface="Malgun Gothic"/>
                <a:cs typeface="Malgun Gothic"/>
              </a:rPr>
              <a:t> </a:t>
            </a:r>
            <a:r>
              <a:rPr dirty="0" sz="1000" spc="-15" b="1">
                <a:latin typeface="Malgun Gothic"/>
                <a:cs typeface="Malgun Gothic"/>
              </a:rPr>
              <a:t>Wallpaper</a:t>
            </a:r>
            <a:r>
              <a:rPr dirty="0" sz="1000" spc="-145" b="1">
                <a:latin typeface="Malgun Gothic"/>
                <a:cs typeface="Malgun Gothic"/>
              </a:rPr>
              <a:t> </a:t>
            </a:r>
            <a:r>
              <a:rPr dirty="0" sz="1000" spc="-85" b="1">
                <a:latin typeface="Malgun Gothic"/>
                <a:cs typeface="Malgun Gothic"/>
              </a:rPr>
              <a:t>디자인</a:t>
            </a:r>
            <a:r>
              <a:rPr dirty="0" sz="1000" spc="-150" b="1">
                <a:latin typeface="Malgun Gothic"/>
                <a:cs typeface="Malgun Gothic"/>
              </a:rPr>
              <a:t> </a:t>
            </a:r>
            <a:r>
              <a:rPr dirty="0" sz="1000" spc="-75" b="1">
                <a:latin typeface="Malgun Gothic"/>
                <a:cs typeface="Malgun Gothic"/>
              </a:rPr>
              <a:t>방향성</a:t>
            </a:r>
            <a:r>
              <a:rPr dirty="0" sz="1000" spc="-145" b="1">
                <a:latin typeface="Malgun Gothic"/>
                <a:cs typeface="Malgun Gothic"/>
              </a:rPr>
              <a:t> </a:t>
            </a:r>
            <a:r>
              <a:rPr dirty="0" sz="1000" spc="-90" b="1">
                <a:latin typeface="Malgun Gothic"/>
                <a:cs typeface="Malgun Gothic"/>
              </a:rPr>
              <a:t>제안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68074" y="216005"/>
            <a:ext cx="0" cy="351790"/>
          </a:xfrm>
          <a:custGeom>
            <a:avLst/>
            <a:gdLst/>
            <a:ahLst/>
            <a:cxnLst/>
            <a:rect l="l" t="t" r="r" b="b"/>
            <a:pathLst>
              <a:path w="0" h="351790">
                <a:moveTo>
                  <a:pt x="0" y="0"/>
                </a:moveTo>
                <a:lnTo>
                  <a:pt x="0" y="35177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7874" y="216005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18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9299" y="648475"/>
            <a:ext cx="24885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Malgun Gothic"/>
                <a:cs typeface="Malgun Gothic"/>
              </a:rPr>
              <a:t>Wallpaper </a:t>
            </a:r>
            <a:r>
              <a:rPr dirty="0" sz="1400" spc="15" b="1">
                <a:latin typeface="Malgun Gothic"/>
                <a:cs typeface="Malgun Gothic"/>
              </a:rPr>
              <a:t>Research</a:t>
            </a:r>
            <a:r>
              <a:rPr dirty="0" sz="1400" spc="-405" b="1">
                <a:latin typeface="Malgun Gothic"/>
                <a:cs typeface="Malgun Gothic"/>
              </a:rPr>
              <a:t> </a:t>
            </a:r>
            <a:r>
              <a:rPr dirty="0" sz="1400" spc="10" b="1">
                <a:latin typeface="Malgun Gothic"/>
                <a:cs typeface="Malgun Gothic"/>
              </a:rPr>
              <a:t>Schedule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0058" y="2346220"/>
            <a:ext cx="758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latin typeface="Malgun Gothic"/>
                <a:cs typeface="Malgun Gothic"/>
              </a:rPr>
              <a:t>경쟁사</a:t>
            </a:r>
            <a:r>
              <a:rPr dirty="0" sz="1200" spc="-235" b="1">
                <a:latin typeface="Malgun Gothic"/>
                <a:cs typeface="Malgun Gothic"/>
              </a:rPr>
              <a:t> </a:t>
            </a:r>
            <a:r>
              <a:rPr dirty="0" sz="1200" spc="-100" b="1">
                <a:latin typeface="Malgun Gothic"/>
                <a:cs typeface="Malgun Gothic"/>
              </a:rPr>
              <a:t>조사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299" y="2346220"/>
            <a:ext cx="930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latin typeface="Malgun Gothic"/>
                <a:cs typeface="Malgun Gothic"/>
              </a:rPr>
              <a:t>자사 현황</a:t>
            </a:r>
            <a:r>
              <a:rPr dirty="0" sz="1200" spc="-315" b="1">
                <a:latin typeface="Malgun Gothic"/>
                <a:cs typeface="Malgun Gothic"/>
              </a:rPr>
              <a:t> </a:t>
            </a:r>
            <a:r>
              <a:rPr dirty="0" sz="1200" spc="-100" b="1">
                <a:latin typeface="Malgun Gothic"/>
                <a:cs typeface="Malgun Gothic"/>
              </a:rPr>
              <a:t>분석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0058" y="2741188"/>
            <a:ext cx="571500" cy="3683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국내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000" spc="35">
                <a:solidFill>
                  <a:srgbClr val="00AEEF"/>
                </a:solidFill>
                <a:latin typeface="Tahoma"/>
                <a:cs typeface="Tahoma"/>
              </a:rPr>
              <a:t>Samsung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0058" y="3255538"/>
            <a:ext cx="46228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중국  </a:t>
            </a:r>
            <a:r>
              <a:rPr dirty="0" sz="1000" spc="35">
                <a:solidFill>
                  <a:srgbClr val="00AEEF"/>
                </a:solidFill>
                <a:latin typeface="Tahoma"/>
                <a:cs typeface="Tahoma"/>
              </a:rPr>
              <a:t>Hu</a:t>
            </a:r>
            <a:r>
              <a:rPr dirty="0" sz="1000" spc="25">
                <a:solidFill>
                  <a:srgbClr val="00AEEF"/>
                </a:solidFill>
                <a:latin typeface="Tahoma"/>
                <a:cs typeface="Tahoma"/>
              </a:rPr>
              <a:t>a</a:t>
            </a:r>
            <a:r>
              <a:rPr dirty="0" sz="1000" spc="15">
                <a:solidFill>
                  <a:srgbClr val="00AEEF"/>
                </a:solidFill>
                <a:latin typeface="Tahoma"/>
                <a:cs typeface="Tahoma"/>
              </a:rPr>
              <a:t>w</a:t>
            </a:r>
            <a:r>
              <a:rPr dirty="0" sz="1000" spc="30">
                <a:solidFill>
                  <a:srgbClr val="00AEEF"/>
                </a:solidFill>
                <a:latin typeface="Tahoma"/>
                <a:cs typeface="Tahoma"/>
              </a:rPr>
              <a:t>ei  </a:t>
            </a:r>
            <a:r>
              <a:rPr dirty="0" sz="1000" spc="25">
                <a:solidFill>
                  <a:srgbClr val="00AEEF"/>
                </a:solidFill>
                <a:latin typeface="Tahoma"/>
                <a:cs typeface="Tahoma"/>
              </a:rPr>
              <a:t>Xiaomi  </a:t>
            </a:r>
            <a:r>
              <a:rPr dirty="0" sz="1000" spc="5">
                <a:solidFill>
                  <a:srgbClr val="00AEEF"/>
                </a:solidFill>
                <a:latin typeface="Tahoma"/>
                <a:cs typeface="Tahoma"/>
              </a:rPr>
              <a:t>Vivo  </a:t>
            </a:r>
            <a:r>
              <a:rPr dirty="0" sz="1000" spc="10">
                <a:solidFill>
                  <a:srgbClr val="00AEEF"/>
                </a:solidFill>
                <a:latin typeface="Tahoma"/>
                <a:cs typeface="Tahoma"/>
              </a:rPr>
              <a:t>Oppo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0058" y="4284238"/>
            <a:ext cx="42862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미국  </a:t>
            </a:r>
            <a:r>
              <a:rPr dirty="0" sz="1000" spc="35">
                <a:solidFill>
                  <a:srgbClr val="00AEEF"/>
                </a:solidFill>
                <a:latin typeface="Tahoma"/>
                <a:cs typeface="Tahoma"/>
              </a:rPr>
              <a:t>Apple  </a:t>
            </a:r>
            <a:r>
              <a:rPr dirty="0" sz="1000" spc="20">
                <a:solidFill>
                  <a:srgbClr val="00AEEF"/>
                </a:solidFill>
                <a:latin typeface="Tahoma"/>
                <a:cs typeface="Tahoma"/>
              </a:rPr>
              <a:t>Goog</a:t>
            </a:r>
            <a:r>
              <a:rPr dirty="0" sz="1000">
                <a:solidFill>
                  <a:srgbClr val="00AEEF"/>
                </a:solidFill>
                <a:latin typeface="Tahoma"/>
                <a:cs typeface="Tahoma"/>
              </a:rPr>
              <a:t>l</a:t>
            </a:r>
            <a:r>
              <a:rPr dirty="0" sz="1000" spc="20">
                <a:solidFill>
                  <a:srgbClr val="00AEEF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기타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299" y="2760238"/>
            <a:ext cx="25907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강점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299" y="3103138"/>
            <a:ext cx="25907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약점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0071" y="2760238"/>
            <a:ext cx="6362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공통</a:t>
            </a:r>
            <a:r>
              <a:rPr dirty="0" sz="10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트렌드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0071" y="3103138"/>
            <a:ext cx="869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브랜드별</a:t>
            </a:r>
            <a:r>
              <a:rPr dirty="0" sz="10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트렌드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0071" y="3446038"/>
            <a:ext cx="25907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강점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0071" y="3788938"/>
            <a:ext cx="25907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약점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5300" y="2760238"/>
            <a:ext cx="6362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타업종</a:t>
            </a:r>
            <a:r>
              <a:rPr dirty="0" sz="10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사례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5300" y="3103138"/>
            <a:ext cx="6362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미디어</a:t>
            </a:r>
            <a:r>
              <a:rPr dirty="0" sz="10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사례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5300" y="3446038"/>
            <a:ext cx="6216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 b="1">
                <a:solidFill>
                  <a:srgbClr val="00AEEF"/>
                </a:solidFill>
                <a:latin typeface="Malgun Gothic"/>
                <a:cs typeface="Malgun Gothic"/>
              </a:rPr>
              <a:t>Artist</a:t>
            </a:r>
            <a:r>
              <a:rPr dirty="0" sz="1000" spc="-204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사례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5300" y="3788938"/>
            <a:ext cx="1185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 b="1">
                <a:solidFill>
                  <a:srgbClr val="00AEEF"/>
                </a:solidFill>
                <a:latin typeface="Malgun Gothic"/>
                <a:cs typeface="Malgun Gothic"/>
              </a:rPr>
              <a:t>Social</a:t>
            </a:r>
            <a:r>
              <a:rPr dirty="0" sz="1000" spc="-16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20" b="1">
                <a:solidFill>
                  <a:srgbClr val="00AEEF"/>
                </a:solidFill>
                <a:latin typeface="Malgun Gothic"/>
                <a:cs typeface="Malgun Gothic"/>
              </a:rPr>
              <a:t>Network</a:t>
            </a:r>
            <a:r>
              <a:rPr dirty="0" sz="1000" spc="-16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사례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65313" y="2760238"/>
            <a:ext cx="7264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00AEEF"/>
                </a:solidFill>
                <a:latin typeface="Malgun Gothic"/>
                <a:cs typeface="Malgun Gothic"/>
              </a:rPr>
              <a:t>Mega</a:t>
            </a:r>
            <a:r>
              <a:rPr dirty="0" sz="1000" spc="-2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트렌드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65313" y="3103138"/>
            <a:ext cx="738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00AEEF"/>
                </a:solidFill>
                <a:latin typeface="Malgun Gothic"/>
                <a:cs typeface="Malgun Gothic"/>
              </a:rPr>
              <a:t>Micro</a:t>
            </a:r>
            <a:r>
              <a:rPr dirty="0" sz="10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트렌드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26816" y="2760238"/>
            <a:ext cx="6362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방향성</a:t>
            </a:r>
            <a:r>
              <a:rPr dirty="0" sz="10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설정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26816" y="3103138"/>
            <a:ext cx="5194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전략</a:t>
            </a:r>
            <a:r>
              <a:rPr dirty="0" sz="10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000" spc="-80" b="1">
                <a:solidFill>
                  <a:srgbClr val="00AEEF"/>
                </a:solidFill>
                <a:latin typeface="Malgun Gothic"/>
                <a:cs typeface="Malgun Gothic"/>
              </a:rPr>
              <a:t>수립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0058" y="1656486"/>
            <a:ext cx="4178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 b="1">
                <a:latin typeface="Malgun Gothic"/>
                <a:cs typeface="Malgun Gothic"/>
              </a:rPr>
              <a:t>2,</a:t>
            </a:r>
            <a:r>
              <a:rPr dirty="0" sz="900" spc="-225" b="1">
                <a:latin typeface="Malgun Gothic"/>
                <a:cs typeface="Malgun Gothic"/>
              </a:rPr>
              <a:t> </a:t>
            </a:r>
            <a:r>
              <a:rPr dirty="0" sz="900" spc="-55" b="1">
                <a:latin typeface="Malgun Gothic"/>
                <a:cs typeface="Malgun Gothic"/>
              </a:rPr>
              <a:t>3주차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5300" y="1656486"/>
            <a:ext cx="4178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 b="1">
                <a:latin typeface="Malgun Gothic"/>
                <a:cs typeface="Malgun Gothic"/>
              </a:rPr>
              <a:t>4,</a:t>
            </a:r>
            <a:r>
              <a:rPr dirty="0" sz="900" spc="-225" b="1">
                <a:latin typeface="Malgun Gothic"/>
                <a:cs typeface="Malgun Gothic"/>
              </a:rPr>
              <a:t> </a:t>
            </a:r>
            <a:r>
              <a:rPr dirty="0" sz="900" spc="-55" b="1">
                <a:latin typeface="Malgun Gothic"/>
                <a:cs typeface="Malgun Gothic"/>
              </a:rPr>
              <a:t>5주차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39417" y="1656486"/>
            <a:ext cx="300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 b="1">
                <a:latin typeface="Malgun Gothic"/>
                <a:cs typeface="Malgun Gothic"/>
              </a:rPr>
              <a:t>6주차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40816" y="2346220"/>
            <a:ext cx="758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latin typeface="Malgun Gothic"/>
                <a:cs typeface="Malgun Gothic"/>
              </a:rPr>
              <a:t>경쟁사</a:t>
            </a:r>
            <a:r>
              <a:rPr dirty="0" sz="1200" spc="-235" b="1">
                <a:latin typeface="Malgun Gothic"/>
                <a:cs typeface="Malgun Gothic"/>
              </a:rPr>
              <a:t> </a:t>
            </a:r>
            <a:r>
              <a:rPr dirty="0" sz="1200" spc="-100" b="1">
                <a:latin typeface="Malgun Gothic"/>
                <a:cs typeface="Malgun Gothic"/>
              </a:rPr>
              <a:t>분석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65313" y="2346220"/>
            <a:ext cx="758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latin typeface="Malgun Gothic"/>
                <a:cs typeface="Malgun Gothic"/>
              </a:rPr>
              <a:t>트렌드</a:t>
            </a:r>
            <a:r>
              <a:rPr dirty="0" sz="1200" spc="-235" b="1">
                <a:latin typeface="Malgun Gothic"/>
                <a:cs typeface="Malgun Gothic"/>
              </a:rPr>
              <a:t> </a:t>
            </a:r>
            <a:r>
              <a:rPr dirty="0" sz="1200" spc="-100" b="1">
                <a:latin typeface="Malgun Gothic"/>
                <a:cs typeface="Malgun Gothic"/>
              </a:rPr>
              <a:t>분석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05300" y="2346220"/>
            <a:ext cx="758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latin typeface="Malgun Gothic"/>
                <a:cs typeface="Malgun Gothic"/>
              </a:rPr>
              <a:t>트렌드</a:t>
            </a:r>
            <a:r>
              <a:rPr dirty="0" sz="1200" spc="-235" b="1">
                <a:latin typeface="Malgun Gothic"/>
                <a:cs typeface="Malgun Gothic"/>
              </a:rPr>
              <a:t> </a:t>
            </a:r>
            <a:r>
              <a:rPr dirty="0" sz="1200" spc="-100" b="1">
                <a:latin typeface="Malgun Gothic"/>
                <a:cs typeface="Malgun Gothic"/>
              </a:rPr>
              <a:t>조사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26816" y="2346220"/>
            <a:ext cx="758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latin typeface="Malgun Gothic"/>
                <a:cs typeface="Malgun Gothic"/>
              </a:rPr>
              <a:t>디렉션</a:t>
            </a:r>
            <a:r>
              <a:rPr dirty="0" sz="1200" spc="-235" b="1">
                <a:latin typeface="Malgun Gothic"/>
                <a:cs typeface="Malgun Gothic"/>
              </a:rPr>
              <a:t> </a:t>
            </a:r>
            <a:r>
              <a:rPr dirty="0" sz="1200" spc="-100" b="1">
                <a:latin typeface="Malgun Gothic"/>
                <a:cs typeface="Malgun Gothic"/>
              </a:rPr>
              <a:t>수립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1999" y="1890546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 h="0">
                <a:moveTo>
                  <a:pt x="0" y="0"/>
                </a:moveTo>
                <a:lnTo>
                  <a:pt x="15111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2293" y="1843255"/>
            <a:ext cx="51435" cy="94615"/>
          </a:xfrm>
          <a:custGeom>
            <a:avLst/>
            <a:gdLst/>
            <a:ahLst/>
            <a:cxnLst/>
            <a:rect l="l" t="t" r="r" b="b"/>
            <a:pathLst>
              <a:path w="51435" h="94614">
                <a:moveTo>
                  <a:pt x="0" y="0"/>
                </a:moveTo>
                <a:lnTo>
                  <a:pt x="50863" y="47294"/>
                </a:lnTo>
                <a:lnTo>
                  <a:pt x="0" y="945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18000" y="1890546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 h="0">
                <a:moveTo>
                  <a:pt x="0" y="0"/>
                </a:moveTo>
                <a:lnTo>
                  <a:pt x="31711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38306" y="1843255"/>
            <a:ext cx="51435" cy="94615"/>
          </a:xfrm>
          <a:custGeom>
            <a:avLst/>
            <a:gdLst/>
            <a:ahLst/>
            <a:cxnLst/>
            <a:rect l="l" t="t" r="r" b="b"/>
            <a:pathLst>
              <a:path w="51434" h="94614">
                <a:moveTo>
                  <a:pt x="0" y="0"/>
                </a:moveTo>
                <a:lnTo>
                  <a:pt x="50863" y="47294"/>
                </a:lnTo>
                <a:lnTo>
                  <a:pt x="0" y="945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39516" y="1890546"/>
            <a:ext cx="1520825" cy="0"/>
          </a:xfrm>
          <a:custGeom>
            <a:avLst/>
            <a:gdLst/>
            <a:ahLst/>
            <a:cxnLst/>
            <a:rect l="l" t="t" r="r" b="b"/>
            <a:pathLst>
              <a:path w="1520825" h="0">
                <a:moveTo>
                  <a:pt x="0" y="0"/>
                </a:moveTo>
                <a:lnTo>
                  <a:pt x="15204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93503" y="1890546"/>
            <a:ext cx="3173095" cy="0"/>
          </a:xfrm>
          <a:custGeom>
            <a:avLst/>
            <a:gdLst/>
            <a:ahLst/>
            <a:cxnLst/>
            <a:rect l="l" t="t" r="r" b="b"/>
            <a:pathLst>
              <a:path w="3173095" h="0">
                <a:moveTo>
                  <a:pt x="0" y="0"/>
                </a:moveTo>
                <a:lnTo>
                  <a:pt x="31726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15300" y="1843256"/>
            <a:ext cx="51435" cy="94615"/>
          </a:xfrm>
          <a:custGeom>
            <a:avLst/>
            <a:gdLst/>
            <a:ahLst/>
            <a:cxnLst/>
            <a:rect l="l" t="t" r="r" b="b"/>
            <a:pathLst>
              <a:path w="51435" h="94614">
                <a:moveTo>
                  <a:pt x="0" y="0"/>
                </a:moveTo>
                <a:lnTo>
                  <a:pt x="50863" y="47294"/>
                </a:lnTo>
                <a:lnTo>
                  <a:pt x="0" y="945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19299" y="1656486"/>
            <a:ext cx="300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 b="1">
                <a:latin typeface="Malgun Gothic"/>
                <a:cs typeface="Malgun Gothic"/>
              </a:rPr>
              <a:t>1주차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2018-10-02T02:52:28Z</dcterms:created>
  <dcterms:modified xsi:type="dcterms:W3CDTF">2018-10-02T02:52:28Z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2018-08-13T00:00:00Z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2018-10-02T00:00:00Z</vt:filetime>
  </property>
</Properties>
</file>