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71" r:id="rId3"/>
    <p:sldId id="284" r:id="rId4"/>
    <p:sldId id="259" r:id="rId5"/>
    <p:sldId id="282" r:id="rId6"/>
    <p:sldId id="281" r:id="rId7"/>
    <p:sldId id="272" r:id="rId8"/>
    <p:sldId id="27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62900"/>
    <a:srgbClr val="F52E0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12" autoAdjust="0"/>
    <p:restoredTop sz="94660"/>
  </p:normalViewPr>
  <p:slideViewPr>
    <p:cSldViewPr snapToGrid="0">
      <p:cViewPr varScale="1">
        <p:scale>
          <a:sx n="56" d="100"/>
          <a:sy n="56" d="100"/>
        </p:scale>
        <p:origin x="-552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BB81-06DB-4315-83CA-A650C3F9D304}" type="datetimeFigureOut">
              <a:rPr lang="ru-RU" smtClean="0"/>
              <a:pPr/>
              <a:t>04.02.2015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C03D-1A44-461B-8E64-345FECACEDF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204219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BB81-06DB-4315-83CA-A650C3F9D304}" type="datetimeFigureOut">
              <a:rPr lang="ru-RU" smtClean="0"/>
              <a:pPr/>
              <a:t>04.02.2015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C03D-1A44-461B-8E64-345FECACEDF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793509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BB81-06DB-4315-83CA-A650C3F9D304}" type="datetimeFigureOut">
              <a:rPr lang="ru-RU" smtClean="0"/>
              <a:pPr/>
              <a:t>04.02.2015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C03D-1A44-461B-8E64-345FECACEDF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1943211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BB81-06DB-4315-83CA-A650C3F9D304}" type="datetimeFigureOut">
              <a:rPr lang="ru-RU" smtClean="0"/>
              <a:pPr/>
              <a:t>04.02.2015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C03D-1A44-461B-8E64-345FECACEDF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620873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BB81-06DB-4315-83CA-A650C3F9D304}" type="datetimeFigureOut">
              <a:rPr lang="ru-RU" smtClean="0"/>
              <a:pPr/>
              <a:t>04.02.2015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C03D-1A44-461B-8E64-345FECACEDF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884154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BB81-06DB-4315-83CA-A650C3F9D304}" type="datetimeFigureOut">
              <a:rPr lang="ru-RU" smtClean="0"/>
              <a:pPr/>
              <a:t>04.02.2015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C03D-1A44-461B-8E64-345FECACEDF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380428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BB81-06DB-4315-83CA-A650C3F9D304}" type="datetimeFigureOut">
              <a:rPr lang="ru-RU" smtClean="0"/>
              <a:pPr/>
              <a:t>04.02.2015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C03D-1A44-461B-8E64-345FECACEDF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309265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BB81-06DB-4315-83CA-A650C3F9D304}" type="datetimeFigureOut">
              <a:rPr lang="ru-RU" smtClean="0"/>
              <a:pPr/>
              <a:t>04.02.2015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C03D-1A44-461B-8E64-345FECACEDF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0113986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BB81-06DB-4315-83CA-A650C3F9D304}" type="datetimeFigureOut">
              <a:rPr lang="ru-RU" smtClean="0"/>
              <a:pPr/>
              <a:t>04.02.2015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C03D-1A44-461B-8E64-345FECACEDF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193827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BB81-06DB-4315-83CA-A650C3F9D304}" type="datetimeFigureOut">
              <a:rPr lang="ru-RU" smtClean="0"/>
              <a:pPr/>
              <a:t>04.02.2015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C03D-1A44-461B-8E64-345FECACEDF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163274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BB81-06DB-4315-83CA-A650C3F9D304}" type="datetimeFigureOut">
              <a:rPr lang="ru-RU" smtClean="0"/>
              <a:pPr/>
              <a:t>04.02.2015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C03D-1A44-461B-8E64-345FECACEDF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53625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BB81-06DB-4315-83CA-A650C3F9D304}" type="datetimeFigureOut">
              <a:rPr lang="ru-RU" smtClean="0"/>
              <a:pPr/>
              <a:t>04.02.2015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C03D-1A44-461B-8E64-345FECACEDF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93059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BB81-06DB-4315-83CA-A650C3F9D304}" type="datetimeFigureOut">
              <a:rPr lang="ru-RU" smtClean="0"/>
              <a:pPr/>
              <a:t>04.02.2015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C03D-1A44-461B-8E64-345FECACEDF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445913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BB81-06DB-4315-83CA-A650C3F9D304}" type="datetimeFigureOut">
              <a:rPr lang="ru-RU" smtClean="0"/>
              <a:pPr/>
              <a:t>04.02.2015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C03D-1A44-461B-8E64-345FECACEDF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55298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BB81-06DB-4315-83CA-A650C3F9D304}" type="datetimeFigureOut">
              <a:rPr lang="ru-RU" smtClean="0"/>
              <a:pPr/>
              <a:t>04.02.2015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C03D-1A44-461B-8E64-345FECACEDF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416949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BB81-06DB-4315-83CA-A650C3F9D304}" type="datetimeFigureOut">
              <a:rPr lang="ru-RU" smtClean="0"/>
              <a:pPr/>
              <a:t>04.02.2015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C03D-1A44-461B-8E64-345FECACEDF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804862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BB81-06DB-4315-83CA-A650C3F9D304}" type="datetimeFigureOut">
              <a:rPr lang="ru-RU" smtClean="0"/>
              <a:pPr/>
              <a:t>04.02.2015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C03D-1A44-461B-8E64-345FECACEDF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309209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A6BBB81-06DB-4315-83CA-A650C3F9D304}" type="datetimeFigureOut">
              <a:rPr lang="ru-RU" smtClean="0"/>
              <a:pPr/>
              <a:t>04.02.2015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3C03D-1A44-461B-8E64-345FECACEDF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0386022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agro-wheel.ru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agro-wheel.ru" TargetMode="External"/><Relationship Id="rId2" Type="http://schemas.openxmlformats.org/officeDocument/2006/relationships/hyperlink" Target="mailto:info@agro-wheel.ru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hlinkClick r:id="rId2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1132" y="3727893"/>
            <a:ext cx="10896433" cy="23957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Прямоугольник 3"/>
          <p:cNvSpPr/>
          <p:nvPr/>
        </p:nvSpPr>
        <p:spPr>
          <a:xfrm>
            <a:off x="631371" y="1007906"/>
            <a:ext cx="10877457" cy="15696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ru-RU" sz="3200" b="1" spc="300" dirty="0" smtClean="0"/>
              <a:t>Инструкция по установке системы сдваивания</a:t>
            </a:r>
            <a:endParaRPr lang="en-US" sz="3200" b="1" spc="300" dirty="0" smtClean="0"/>
          </a:p>
          <a:p>
            <a:pPr algn="ctr"/>
            <a:r>
              <a:rPr lang="ru-RU" sz="3200" b="1" spc="300" dirty="0" smtClean="0"/>
              <a:t>для работы в междурядьях 450/700</a:t>
            </a:r>
            <a:endParaRPr lang="ru-RU" sz="3200" dirty="0"/>
          </a:p>
        </p:txBody>
      </p:sp>
    </p:spTree>
    <p:extLst>
      <p:ext uri="{BB962C8B-B14F-4D97-AF65-F5344CB8AC3E}">
        <p14:creationId xmlns="" xmlns:p14="http://schemas.microsoft.com/office/powerpoint/2010/main" val="299565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83175" y="1974392"/>
            <a:ext cx="116085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ООО «</a:t>
            </a:r>
            <a:r>
              <a:rPr lang="ru-RU" b="1" dirty="0" err="1" smtClean="0"/>
              <a:t>АгроКолёса</a:t>
            </a:r>
            <a:r>
              <a:rPr lang="ru-RU" b="1" dirty="0" smtClean="0"/>
              <a:t> Белогорья</a:t>
            </a:r>
            <a:r>
              <a:rPr lang="ru-RU" dirty="0" smtClean="0"/>
              <a:t>» занимается производством и реализацией колес для тракторов, комбайнов, прицепной сельскохозяйственной техники  импортного и российского производство</a:t>
            </a:r>
          </a:p>
          <a:p>
            <a:endParaRPr lang="ru-RU" dirty="0" smtClean="0"/>
          </a:p>
          <a:p>
            <a:r>
              <a:rPr lang="ru-RU" dirty="0" smtClean="0"/>
              <a:t>Наше предприятие находится в России, в городе Белгород.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78823" y="4258491"/>
            <a:ext cx="3513908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Контактная информация</a:t>
            </a:r>
          </a:p>
          <a:p>
            <a:r>
              <a:rPr lang="ru-RU" sz="1400" dirty="0" smtClean="0"/>
              <a:t>Россия, 308590, Белгородская </a:t>
            </a:r>
            <a:r>
              <a:rPr lang="ru-RU" sz="1400" dirty="0" err="1" smtClean="0"/>
              <a:t>обл</a:t>
            </a:r>
            <a:r>
              <a:rPr lang="ru-RU" sz="1400" dirty="0" smtClean="0"/>
              <a:t>, Белгородский р-н, п. Октябрьский, пер. Комсомольский, д. 17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  <a:p>
            <a:r>
              <a:rPr lang="ru-RU" sz="1400" b="1" dirty="0" smtClean="0"/>
              <a:t>8 800 234-324-4</a:t>
            </a:r>
            <a:br>
              <a:rPr lang="ru-RU" sz="1400" b="1" dirty="0" smtClean="0"/>
            </a:br>
            <a:r>
              <a:rPr lang="ru-RU" sz="1400" b="1" dirty="0" smtClean="0"/>
              <a:t>+7(4722) 240-777</a:t>
            </a:r>
            <a:br>
              <a:rPr lang="ru-RU" sz="1400" b="1" dirty="0" smtClean="0"/>
            </a:br>
            <a:r>
              <a:rPr lang="ru-RU" sz="1400" b="1" dirty="0" err="1" smtClean="0">
                <a:hlinkClick r:id="rId2"/>
              </a:rPr>
              <a:t>info@agro-wheel.ru</a:t>
            </a:r>
            <a:endParaRPr lang="ru-RU" sz="1400" b="1" dirty="0" smtClean="0"/>
          </a:p>
          <a:p>
            <a:r>
              <a:rPr lang="en-US" sz="1400" b="1" dirty="0" smtClean="0">
                <a:hlinkClick r:id="rId3" action="ppaction://hlinkfile"/>
              </a:rPr>
              <a:t>www.agro-wheel.ru</a:t>
            </a:r>
            <a:endParaRPr lang="ru-RU" sz="1400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246812" y="733586"/>
            <a:ext cx="791609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О нас</a:t>
            </a:r>
            <a:endParaRPr lang="ru-RU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9565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110912-14.SD 3D 70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7610479" y="1306286"/>
            <a:ext cx="4232884" cy="339692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84" name="object 78"/>
          <p:cNvSpPr/>
          <p:nvPr/>
        </p:nvSpPr>
        <p:spPr>
          <a:xfrm>
            <a:off x="410582" y="495873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D1D7E5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5" name="object 79"/>
          <p:cNvSpPr/>
          <p:nvPr/>
        </p:nvSpPr>
        <p:spPr>
          <a:xfrm>
            <a:off x="907102" y="495873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D1D7E5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6" name="object 80"/>
          <p:cNvSpPr/>
          <p:nvPr/>
        </p:nvSpPr>
        <p:spPr>
          <a:xfrm>
            <a:off x="1403621" y="495873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D1D7E5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7" name="object 81"/>
          <p:cNvSpPr/>
          <p:nvPr/>
        </p:nvSpPr>
        <p:spPr>
          <a:xfrm>
            <a:off x="1900142" y="495873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D1D7E5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8" name="object 82"/>
          <p:cNvSpPr/>
          <p:nvPr/>
        </p:nvSpPr>
        <p:spPr>
          <a:xfrm>
            <a:off x="2396661" y="495873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D1D7E5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9" name="object 83"/>
          <p:cNvSpPr/>
          <p:nvPr/>
        </p:nvSpPr>
        <p:spPr>
          <a:xfrm>
            <a:off x="2893181" y="495873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D1D7E5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0" name="object 84"/>
          <p:cNvSpPr/>
          <p:nvPr/>
        </p:nvSpPr>
        <p:spPr>
          <a:xfrm>
            <a:off x="3389701" y="495873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D1D7E5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1" name="object 85"/>
          <p:cNvSpPr/>
          <p:nvPr/>
        </p:nvSpPr>
        <p:spPr>
          <a:xfrm>
            <a:off x="3886221" y="495873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D1D7E5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2" name="object 86"/>
          <p:cNvSpPr/>
          <p:nvPr/>
        </p:nvSpPr>
        <p:spPr>
          <a:xfrm>
            <a:off x="4382740" y="495873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D1D7E5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3" name="object 87"/>
          <p:cNvSpPr/>
          <p:nvPr/>
        </p:nvSpPr>
        <p:spPr>
          <a:xfrm>
            <a:off x="4879261" y="495873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D1D7E5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4" name="object 88"/>
          <p:cNvSpPr/>
          <p:nvPr/>
        </p:nvSpPr>
        <p:spPr>
          <a:xfrm>
            <a:off x="5375781" y="495873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D1D7E5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5" name="object 89"/>
          <p:cNvSpPr/>
          <p:nvPr/>
        </p:nvSpPr>
        <p:spPr>
          <a:xfrm>
            <a:off x="5872300" y="495873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D1D7E5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6" name="object 90"/>
          <p:cNvSpPr/>
          <p:nvPr/>
        </p:nvSpPr>
        <p:spPr>
          <a:xfrm>
            <a:off x="6368821" y="495873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D1D7E5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7" name="object 91"/>
          <p:cNvSpPr/>
          <p:nvPr/>
        </p:nvSpPr>
        <p:spPr>
          <a:xfrm>
            <a:off x="6865342" y="495873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D1D7E5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8" name="object 92"/>
          <p:cNvSpPr/>
          <p:nvPr/>
        </p:nvSpPr>
        <p:spPr>
          <a:xfrm>
            <a:off x="7361860" y="495873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D1D7E5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graphicFrame>
        <p:nvGraphicFramePr>
          <p:cNvPr id="99" name="object 93"/>
          <p:cNvGraphicFramePr>
            <a:graphicFrameLocks noGrp="1"/>
          </p:cNvGraphicFramePr>
          <p:nvPr/>
        </p:nvGraphicFramePr>
        <p:xfrm>
          <a:off x="324836" y="0"/>
          <a:ext cx="6947407" cy="34492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2645"/>
                <a:gridCol w="6454762"/>
              </a:tblGrid>
              <a:tr h="700074">
                <a:tc gridSpan="2">
                  <a:txBody>
                    <a:bodyPr/>
                    <a:lstStyle/>
                    <a:p>
                      <a:pPr marL="116205" algn="ctr">
                        <a:lnSpc>
                          <a:spcPct val="100000"/>
                        </a:lnSpc>
                      </a:pPr>
                      <a:r>
                        <a:rPr sz="4000" dirty="0">
                          <a:solidFill>
                            <a:srgbClr val="00B050"/>
                          </a:solidFill>
                          <a:latin typeface="Cambria"/>
                          <a:cs typeface="Cambria"/>
                        </a:rPr>
                        <a:t>Преимущества</a:t>
                      </a:r>
                      <a:r>
                        <a:rPr sz="4000" spc="-250" dirty="0">
                          <a:solidFill>
                            <a:srgbClr val="00B05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4000" dirty="0">
                          <a:solidFill>
                            <a:srgbClr val="00B050"/>
                          </a:solidFill>
                          <a:latin typeface="Cambria"/>
                          <a:cs typeface="Cambria"/>
                        </a:rPr>
                        <a:t>системы</a:t>
                      </a:r>
                      <a:r>
                        <a:rPr sz="4000" spc="-250" dirty="0">
                          <a:solidFill>
                            <a:srgbClr val="00B05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4000" dirty="0">
                          <a:solidFill>
                            <a:srgbClr val="00B050"/>
                          </a:solidFill>
                          <a:latin typeface="Cambria"/>
                          <a:cs typeface="Cambria"/>
                        </a:rPr>
                        <a:t>сдваивания</a:t>
                      </a:r>
                      <a:r>
                        <a:rPr sz="4000" spc="-250" dirty="0">
                          <a:solidFill>
                            <a:srgbClr val="00B05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4000" dirty="0">
                          <a:solidFill>
                            <a:srgbClr val="00B050"/>
                          </a:solidFill>
                          <a:latin typeface="Cambria"/>
                          <a:cs typeface="Cambria"/>
                        </a:rPr>
                        <a:t>АКБ</a:t>
                      </a:r>
                    </a:p>
                  </a:txBody>
                  <a:tcPr marL="0" marR="0" marT="0" marB="0">
                    <a:lnL w="9029">
                      <a:solidFill>
                        <a:srgbClr val="020303"/>
                      </a:solidFill>
                      <a:prstDash val="solid"/>
                    </a:lnL>
                    <a:lnR w="16776">
                      <a:solidFill>
                        <a:srgbClr val="020303"/>
                      </a:solidFill>
                      <a:prstDash val="solid"/>
                    </a:lnR>
                    <a:lnT w="11950">
                      <a:solidFill>
                        <a:srgbClr val="020303"/>
                      </a:solidFill>
                      <a:prstDash val="solid"/>
                    </a:lnT>
                    <a:lnB w="22644">
                      <a:solidFill>
                        <a:srgbClr val="020303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52704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</a:pPr>
                      <a:r>
                        <a:rPr sz="125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029">
                      <a:solidFill>
                        <a:srgbClr val="020303"/>
                      </a:solidFill>
                      <a:prstDash val="solid"/>
                    </a:lnL>
                    <a:lnR w="16776">
                      <a:solidFill>
                        <a:srgbClr val="020303"/>
                      </a:solidFill>
                      <a:prstDash val="solid"/>
                    </a:lnR>
                    <a:lnT w="22644">
                      <a:solidFill>
                        <a:srgbClr val="020303"/>
                      </a:solidFill>
                      <a:prstDash val="solid"/>
                    </a:lnT>
                    <a:lnB w="11950">
                      <a:solidFill>
                        <a:srgbClr val="02030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</a:pPr>
                      <a:r>
                        <a:rPr sz="125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Универсальность</a:t>
                      </a:r>
                      <a:r>
                        <a:rPr sz="1250" spc="-8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5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систем</a:t>
                      </a:r>
                      <a:r>
                        <a:rPr sz="1250" spc="-5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ы-</a:t>
                      </a:r>
                      <a:r>
                        <a:rPr sz="125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возможность</a:t>
                      </a:r>
                      <a:r>
                        <a:rPr sz="1250" spc="-75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5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использования</a:t>
                      </a:r>
                      <a:r>
                        <a:rPr sz="1250" spc="-8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5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системы</a:t>
                      </a:r>
                      <a:r>
                        <a:rPr sz="1250" spc="-8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5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при</a:t>
                      </a:r>
                      <a:r>
                        <a:rPr sz="1250" spc="-8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5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обработке</a:t>
                      </a:r>
                      <a:r>
                        <a:rPr sz="1250" spc="-8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5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нескольких</a:t>
                      </a:r>
                      <a:r>
                        <a:rPr sz="1250" spc="-8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5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междурядий</a:t>
                      </a:r>
                      <a:r>
                        <a:rPr sz="1250" spc="-8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5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или</a:t>
                      </a:r>
                      <a:r>
                        <a:rPr sz="1250" spc="-8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5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культур</a:t>
                      </a:r>
                      <a:endParaRPr sz="125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6776">
                      <a:solidFill>
                        <a:srgbClr val="020303"/>
                      </a:solidFill>
                      <a:prstDash val="solid"/>
                    </a:lnL>
                    <a:lnR w="16776">
                      <a:solidFill>
                        <a:srgbClr val="020303"/>
                      </a:solidFill>
                      <a:prstDash val="solid"/>
                    </a:lnR>
                    <a:lnT w="22644">
                      <a:solidFill>
                        <a:srgbClr val="020303"/>
                      </a:solidFill>
                      <a:prstDash val="solid"/>
                    </a:lnT>
                    <a:lnB w="22644">
                      <a:solidFill>
                        <a:srgbClr val="020303"/>
                      </a:solidFill>
                      <a:prstDash val="solid"/>
                    </a:lnB>
                  </a:tcPr>
                </a:tc>
              </a:tr>
              <a:tr h="352704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</a:pPr>
                      <a:r>
                        <a:rPr sz="125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029">
                      <a:solidFill>
                        <a:srgbClr val="020303"/>
                      </a:solidFill>
                      <a:prstDash val="solid"/>
                    </a:lnL>
                    <a:lnR w="16776">
                      <a:solidFill>
                        <a:srgbClr val="020303"/>
                      </a:solidFill>
                      <a:prstDash val="solid"/>
                    </a:lnR>
                    <a:lnT w="11950">
                      <a:solidFill>
                        <a:srgbClr val="020303"/>
                      </a:solidFill>
                      <a:prstDash val="solid"/>
                    </a:lnT>
                    <a:lnB w="11950">
                      <a:solidFill>
                        <a:srgbClr val="02030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</a:pPr>
                      <a:r>
                        <a:rPr sz="125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Ж</a:t>
                      </a:r>
                      <a:r>
                        <a:rPr sz="1250" spc="3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ё</a:t>
                      </a:r>
                      <a:r>
                        <a:rPr sz="1250" spc="-25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с</a:t>
                      </a:r>
                      <a:r>
                        <a:rPr sz="1250" spc="1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т</a:t>
                      </a:r>
                      <a:r>
                        <a:rPr sz="125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ко</a:t>
                      </a:r>
                      <a:r>
                        <a:rPr sz="1250" spc="-25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с</a:t>
                      </a:r>
                      <a:r>
                        <a:rPr sz="1250" spc="1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т</a:t>
                      </a:r>
                      <a:r>
                        <a:rPr sz="125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ь</a:t>
                      </a:r>
                      <a:r>
                        <a:rPr sz="1250" spc="-105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5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ко</a:t>
                      </a:r>
                      <a:r>
                        <a:rPr sz="1250" spc="-5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н</a:t>
                      </a:r>
                      <a:r>
                        <a:rPr sz="1250" spc="-25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с</a:t>
                      </a:r>
                      <a:r>
                        <a:rPr sz="1250" spc="1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т</a:t>
                      </a:r>
                      <a:r>
                        <a:rPr sz="1250" spc="5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р</a:t>
                      </a:r>
                      <a:r>
                        <a:rPr sz="1250" spc="1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у</a:t>
                      </a:r>
                      <a:r>
                        <a:rPr sz="125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к</a:t>
                      </a:r>
                      <a:r>
                        <a:rPr sz="1250" spc="-1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ции</a:t>
                      </a:r>
                      <a:r>
                        <a:rPr sz="1250" spc="15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125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об</a:t>
                      </a:r>
                      <a:r>
                        <a:rPr sz="1250" spc="3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е</a:t>
                      </a:r>
                      <a:r>
                        <a:rPr sz="1250" spc="-25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с</a:t>
                      </a:r>
                      <a:r>
                        <a:rPr sz="1250" spc="1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п</a:t>
                      </a:r>
                      <a:r>
                        <a:rPr sz="1250" spc="3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е</a:t>
                      </a:r>
                      <a:r>
                        <a:rPr sz="1250" spc="-5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ч</a:t>
                      </a:r>
                      <a:r>
                        <a:rPr sz="1250" spc="-1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и</a:t>
                      </a:r>
                      <a:r>
                        <a:rPr sz="1250" spc="-15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ва</a:t>
                      </a:r>
                      <a:r>
                        <a:rPr sz="1250" spc="1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ю</a:t>
                      </a:r>
                      <a:r>
                        <a:rPr sz="1250" spc="-15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ща</a:t>
                      </a:r>
                      <a:r>
                        <a:rPr sz="125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я</a:t>
                      </a:r>
                      <a:r>
                        <a:rPr sz="1250" spc="-11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25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д</a:t>
                      </a:r>
                      <a:r>
                        <a:rPr sz="125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о</a:t>
                      </a:r>
                      <a:r>
                        <a:rPr sz="1250" spc="2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л</a:t>
                      </a:r>
                      <a:r>
                        <a:rPr sz="1250" spc="-15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г</a:t>
                      </a:r>
                      <a:r>
                        <a:rPr sz="1250" spc="-1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и</a:t>
                      </a:r>
                      <a:r>
                        <a:rPr sz="125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й</a:t>
                      </a:r>
                      <a:r>
                        <a:rPr sz="1250" spc="-11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25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с</a:t>
                      </a:r>
                      <a:r>
                        <a:rPr sz="1250" spc="5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р</a:t>
                      </a:r>
                      <a:r>
                        <a:rPr sz="125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ок</a:t>
                      </a:r>
                      <a:r>
                        <a:rPr sz="1250" spc="-10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2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э</a:t>
                      </a:r>
                      <a:r>
                        <a:rPr sz="125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к</a:t>
                      </a:r>
                      <a:r>
                        <a:rPr sz="1250" spc="-25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с</a:t>
                      </a:r>
                      <a:r>
                        <a:rPr sz="1250" spc="1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п</a:t>
                      </a:r>
                      <a:r>
                        <a:rPr sz="1250" spc="2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л</a:t>
                      </a:r>
                      <a:r>
                        <a:rPr sz="1250" spc="1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у</a:t>
                      </a:r>
                      <a:r>
                        <a:rPr sz="1250" spc="-15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а</a:t>
                      </a:r>
                      <a:r>
                        <a:rPr sz="1250" spc="1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т</a:t>
                      </a:r>
                      <a:r>
                        <a:rPr sz="1250" spc="-15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а</a:t>
                      </a:r>
                      <a:r>
                        <a:rPr sz="1250" spc="-1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ци</a:t>
                      </a:r>
                      <a:r>
                        <a:rPr sz="125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и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6776">
                      <a:solidFill>
                        <a:srgbClr val="020303"/>
                      </a:solidFill>
                      <a:prstDash val="solid"/>
                    </a:lnL>
                    <a:lnR w="16776">
                      <a:solidFill>
                        <a:srgbClr val="020303"/>
                      </a:solidFill>
                      <a:prstDash val="solid"/>
                    </a:lnR>
                    <a:lnT w="22644">
                      <a:solidFill>
                        <a:srgbClr val="020303"/>
                      </a:solidFill>
                      <a:prstDash val="solid"/>
                    </a:lnT>
                    <a:lnB w="22644">
                      <a:solidFill>
                        <a:srgbClr val="020303"/>
                      </a:solidFill>
                      <a:prstDash val="solid"/>
                    </a:lnB>
                  </a:tcPr>
                </a:tc>
              </a:tr>
              <a:tr h="352710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</a:pPr>
                      <a:r>
                        <a:rPr sz="125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029">
                      <a:solidFill>
                        <a:srgbClr val="020303"/>
                      </a:solidFill>
                      <a:prstDash val="solid"/>
                    </a:lnL>
                    <a:lnR w="16776">
                      <a:solidFill>
                        <a:srgbClr val="020303"/>
                      </a:solidFill>
                      <a:prstDash val="solid"/>
                    </a:lnR>
                    <a:lnT w="11950">
                      <a:solidFill>
                        <a:srgbClr val="020303"/>
                      </a:solidFill>
                      <a:prstDash val="solid"/>
                    </a:lnT>
                    <a:lnB w="11963">
                      <a:solidFill>
                        <a:srgbClr val="02030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</a:pPr>
                      <a:r>
                        <a:rPr sz="125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Простота</a:t>
                      </a:r>
                      <a:r>
                        <a:rPr sz="1250" spc="-75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5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монтажа</a:t>
                      </a:r>
                      <a:r>
                        <a:rPr sz="1250" spc="-75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5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систем</a:t>
                      </a:r>
                      <a:r>
                        <a:rPr sz="1250" spc="-5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ы</a:t>
                      </a:r>
                      <a:r>
                        <a:rPr sz="125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,не</a:t>
                      </a:r>
                      <a:r>
                        <a:rPr sz="1250" spc="-8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5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приводящая</a:t>
                      </a:r>
                      <a:r>
                        <a:rPr sz="1250" spc="-8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5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к</a:t>
                      </a:r>
                      <a:r>
                        <a:rPr sz="1250" spc="-8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5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дополнительным</a:t>
                      </a:r>
                      <a:r>
                        <a:rPr sz="1250" spc="-8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5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затратам</a:t>
                      </a:r>
                      <a:endParaRPr sz="125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6776">
                      <a:solidFill>
                        <a:srgbClr val="020303"/>
                      </a:solidFill>
                      <a:prstDash val="solid"/>
                    </a:lnL>
                    <a:lnR w="16776">
                      <a:solidFill>
                        <a:srgbClr val="020303"/>
                      </a:solidFill>
                      <a:prstDash val="solid"/>
                    </a:lnR>
                    <a:lnT w="22644">
                      <a:solidFill>
                        <a:srgbClr val="020303"/>
                      </a:solidFill>
                      <a:prstDash val="solid"/>
                    </a:lnT>
                    <a:lnB w="22656">
                      <a:solidFill>
                        <a:srgbClr val="020303"/>
                      </a:solidFill>
                      <a:prstDash val="solid"/>
                    </a:lnB>
                  </a:tcPr>
                </a:tc>
              </a:tr>
              <a:tr h="352704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</a:pPr>
                      <a:r>
                        <a:rPr sz="125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029">
                      <a:solidFill>
                        <a:srgbClr val="020303"/>
                      </a:solidFill>
                      <a:prstDash val="solid"/>
                    </a:lnL>
                    <a:lnR w="16776">
                      <a:solidFill>
                        <a:srgbClr val="020303"/>
                      </a:solidFill>
                      <a:prstDash val="solid"/>
                    </a:lnR>
                    <a:lnT w="11963">
                      <a:solidFill>
                        <a:srgbClr val="020303"/>
                      </a:solidFill>
                      <a:prstDash val="solid"/>
                    </a:lnT>
                    <a:lnB w="11950">
                      <a:solidFill>
                        <a:srgbClr val="02030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</a:pPr>
                      <a:r>
                        <a:rPr sz="125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Равномерное</a:t>
                      </a:r>
                      <a:r>
                        <a:rPr sz="1250" spc="-8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5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распределение</a:t>
                      </a:r>
                      <a:r>
                        <a:rPr sz="1250" spc="-8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5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нагрузки</a:t>
                      </a:r>
                      <a:r>
                        <a:rPr sz="1250" spc="-8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5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на</a:t>
                      </a:r>
                      <a:r>
                        <a:rPr sz="1250" spc="-8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5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основное</a:t>
                      </a:r>
                      <a:r>
                        <a:rPr sz="1250" spc="-8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5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и</a:t>
                      </a:r>
                      <a:r>
                        <a:rPr sz="1250" spc="-8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5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дополнительное</a:t>
                      </a:r>
                      <a:r>
                        <a:rPr sz="1250" spc="-8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5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колеса</a:t>
                      </a:r>
                      <a:endParaRPr sz="125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6776">
                      <a:solidFill>
                        <a:srgbClr val="020303"/>
                      </a:solidFill>
                      <a:prstDash val="solid"/>
                    </a:lnL>
                    <a:lnR w="16776">
                      <a:solidFill>
                        <a:srgbClr val="020303"/>
                      </a:solidFill>
                      <a:prstDash val="solid"/>
                    </a:lnR>
                    <a:lnT w="22656">
                      <a:solidFill>
                        <a:srgbClr val="020303"/>
                      </a:solidFill>
                      <a:prstDash val="solid"/>
                    </a:lnT>
                    <a:lnB w="22656">
                      <a:solidFill>
                        <a:srgbClr val="020303"/>
                      </a:solidFill>
                      <a:prstDash val="solid"/>
                    </a:lnB>
                  </a:tcPr>
                </a:tc>
              </a:tr>
              <a:tr h="352710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</a:pPr>
                      <a:r>
                        <a:rPr sz="125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029">
                      <a:solidFill>
                        <a:srgbClr val="020303"/>
                      </a:solidFill>
                      <a:prstDash val="solid"/>
                    </a:lnL>
                    <a:lnR w="16776">
                      <a:solidFill>
                        <a:srgbClr val="020303"/>
                      </a:solidFill>
                      <a:prstDash val="solid"/>
                    </a:lnR>
                    <a:lnT w="11950">
                      <a:solidFill>
                        <a:srgbClr val="020303"/>
                      </a:solidFill>
                      <a:prstDash val="solid"/>
                    </a:lnT>
                    <a:lnB w="11950">
                      <a:solidFill>
                        <a:srgbClr val="02030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250" spc="-1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В</a:t>
                      </a:r>
                      <a:r>
                        <a:rPr sz="125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о</a:t>
                      </a:r>
                      <a:r>
                        <a:rPr sz="1250" spc="-25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з</a:t>
                      </a:r>
                      <a:r>
                        <a:rPr sz="1250" spc="-1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м</a:t>
                      </a:r>
                      <a:r>
                        <a:rPr sz="125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о</a:t>
                      </a:r>
                      <a:r>
                        <a:rPr sz="1250" spc="-25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ж</a:t>
                      </a:r>
                      <a:r>
                        <a:rPr sz="1250" spc="-5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н</a:t>
                      </a:r>
                      <a:r>
                        <a:rPr sz="125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о</a:t>
                      </a:r>
                      <a:r>
                        <a:rPr sz="1250" spc="-25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с</a:t>
                      </a:r>
                      <a:r>
                        <a:rPr sz="1250" spc="1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т</a:t>
                      </a:r>
                      <a:r>
                        <a:rPr sz="125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ь</a:t>
                      </a:r>
                      <a:r>
                        <a:rPr sz="1250" spc="-105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5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об</a:t>
                      </a:r>
                      <a:r>
                        <a:rPr sz="1250" spc="5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р</a:t>
                      </a:r>
                      <a:r>
                        <a:rPr sz="1250" spc="-15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а</a:t>
                      </a:r>
                      <a:r>
                        <a:rPr sz="125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бо</a:t>
                      </a:r>
                      <a:r>
                        <a:rPr sz="1250" spc="1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т</a:t>
                      </a:r>
                      <a:r>
                        <a:rPr sz="125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ки</a:t>
                      </a:r>
                      <a:r>
                        <a:rPr sz="1250" spc="-11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5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к</a:t>
                      </a:r>
                      <a:r>
                        <a:rPr sz="1250" spc="1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у</a:t>
                      </a:r>
                      <a:r>
                        <a:rPr sz="1250" spc="2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л</a:t>
                      </a:r>
                      <a:r>
                        <a:rPr sz="1250" spc="-5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ь</a:t>
                      </a:r>
                      <a:r>
                        <a:rPr sz="1250" spc="1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ту</a:t>
                      </a:r>
                      <a:r>
                        <a:rPr sz="125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р</a:t>
                      </a:r>
                      <a:r>
                        <a:rPr sz="1250" spc="-95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5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бо</a:t>
                      </a:r>
                      <a:r>
                        <a:rPr sz="1250" spc="2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л</a:t>
                      </a:r>
                      <a:r>
                        <a:rPr sz="1250" spc="3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е</a:t>
                      </a:r>
                      <a:r>
                        <a:rPr sz="125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е</a:t>
                      </a:r>
                      <a:r>
                        <a:rPr sz="1250" spc="-7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25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д</a:t>
                      </a:r>
                      <a:r>
                        <a:rPr sz="1250" spc="2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л</a:t>
                      </a:r>
                      <a:r>
                        <a:rPr sz="1250" spc="-1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и</a:t>
                      </a:r>
                      <a:r>
                        <a:rPr sz="1250" spc="1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т</a:t>
                      </a:r>
                      <a:r>
                        <a:rPr sz="1250" spc="3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е</a:t>
                      </a:r>
                      <a:r>
                        <a:rPr sz="1250" spc="2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л</a:t>
                      </a:r>
                      <a:r>
                        <a:rPr sz="1250" spc="-5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ьн</a:t>
                      </a:r>
                      <a:r>
                        <a:rPr sz="125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ый</a:t>
                      </a:r>
                      <a:r>
                        <a:rPr sz="1250" spc="-11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1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п</a:t>
                      </a:r>
                      <a:r>
                        <a:rPr sz="1250" spc="3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е</a:t>
                      </a:r>
                      <a:r>
                        <a:rPr sz="1250" spc="5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р</a:t>
                      </a:r>
                      <a:r>
                        <a:rPr sz="1250" spc="-1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и</a:t>
                      </a:r>
                      <a:r>
                        <a:rPr sz="125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од</a:t>
                      </a:r>
                      <a:endParaRPr sz="125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6776">
                      <a:solidFill>
                        <a:srgbClr val="020303"/>
                      </a:solidFill>
                      <a:prstDash val="solid"/>
                    </a:lnL>
                    <a:lnR w="16776">
                      <a:solidFill>
                        <a:srgbClr val="020303"/>
                      </a:solidFill>
                      <a:prstDash val="solid"/>
                    </a:lnR>
                    <a:lnT w="22656">
                      <a:solidFill>
                        <a:srgbClr val="020303"/>
                      </a:solidFill>
                      <a:prstDash val="solid"/>
                    </a:lnT>
                    <a:lnB w="22644">
                      <a:solidFill>
                        <a:srgbClr val="020303"/>
                      </a:solidFill>
                      <a:prstDash val="solid"/>
                    </a:lnB>
                  </a:tcPr>
                </a:tc>
              </a:tr>
              <a:tr h="438219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</a:pPr>
                      <a:r>
                        <a:rPr sz="125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029">
                      <a:solidFill>
                        <a:srgbClr val="020303"/>
                      </a:solidFill>
                      <a:prstDash val="solid"/>
                    </a:lnL>
                    <a:lnR w="16776">
                      <a:solidFill>
                        <a:srgbClr val="020303"/>
                      </a:solidFill>
                      <a:prstDash val="solid"/>
                    </a:lnR>
                    <a:lnT w="11950">
                      <a:solidFill>
                        <a:srgbClr val="020303"/>
                      </a:solidFill>
                      <a:prstDash val="solid"/>
                    </a:lnT>
                    <a:lnB w="22656">
                      <a:solidFill>
                        <a:srgbClr val="02030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 marR="389255">
                        <a:lnSpc>
                          <a:spcPct val="112200"/>
                        </a:lnSpc>
                      </a:pPr>
                      <a:r>
                        <a:rPr sz="125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Производство</a:t>
                      </a:r>
                      <a:r>
                        <a:rPr sz="1250" spc="-75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5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осуществляется</a:t>
                      </a:r>
                      <a:r>
                        <a:rPr sz="1250" spc="-8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5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в</a:t>
                      </a:r>
                      <a:r>
                        <a:rPr sz="1250" spc="-8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5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России</a:t>
                      </a:r>
                      <a:r>
                        <a:rPr sz="1250" spc="-8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5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с</a:t>
                      </a:r>
                      <a:r>
                        <a:rPr sz="1250" spc="-8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5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индивидуальным</a:t>
                      </a:r>
                      <a:r>
                        <a:rPr sz="1250" spc="-8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5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подходом</a:t>
                      </a:r>
                      <a:r>
                        <a:rPr sz="1250" spc="-75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5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к</a:t>
                      </a:r>
                      <a:r>
                        <a:rPr sz="1250" spc="-8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5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каждому</a:t>
                      </a:r>
                      <a:r>
                        <a:rPr sz="1250" spc="-8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5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клиент</a:t>
                      </a:r>
                      <a:r>
                        <a:rPr sz="1250" spc="-5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у</a:t>
                      </a:r>
                      <a:r>
                        <a:rPr sz="125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,как</a:t>
                      </a:r>
                      <a:r>
                        <a:rPr sz="1250" spc="-8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5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по</a:t>
                      </a:r>
                      <a:r>
                        <a:rPr sz="1250" spc="-8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5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комплектаци</a:t>
                      </a:r>
                      <a:r>
                        <a:rPr sz="1250" spc="-5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и</a:t>
                      </a:r>
                      <a:r>
                        <a:rPr sz="125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,так</a:t>
                      </a:r>
                      <a:r>
                        <a:rPr sz="1250" spc="-8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5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и</a:t>
                      </a:r>
                      <a:r>
                        <a:rPr sz="1250" spc="-8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5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по срокам</a:t>
                      </a:r>
                      <a:r>
                        <a:rPr sz="1250" spc="-75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5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изготовления</a:t>
                      </a:r>
                      <a:r>
                        <a:rPr sz="1250" spc="-8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5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и</a:t>
                      </a:r>
                      <a:r>
                        <a:rPr sz="1250" spc="-8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50" dirty="0">
                          <a:solidFill>
                            <a:srgbClr val="020303"/>
                          </a:solidFill>
                          <a:latin typeface="Calibri"/>
                          <a:cs typeface="Calibri"/>
                        </a:rPr>
                        <a:t>поставки</a:t>
                      </a:r>
                      <a:endParaRPr sz="125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6776">
                      <a:solidFill>
                        <a:srgbClr val="020303"/>
                      </a:solidFill>
                      <a:prstDash val="solid"/>
                    </a:lnL>
                    <a:lnR w="16776">
                      <a:solidFill>
                        <a:srgbClr val="020303"/>
                      </a:solidFill>
                      <a:prstDash val="solid"/>
                    </a:lnR>
                    <a:lnT w="22644">
                      <a:solidFill>
                        <a:srgbClr val="020303"/>
                      </a:solidFill>
                      <a:prstDash val="solid"/>
                    </a:lnT>
                    <a:lnB w="22656">
                      <a:solidFill>
                        <a:srgbClr val="020303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100" name="Группа 99"/>
          <p:cNvGrpSpPr/>
          <p:nvPr/>
        </p:nvGrpSpPr>
        <p:grpSpPr>
          <a:xfrm>
            <a:off x="287468" y="3506531"/>
            <a:ext cx="6998009" cy="2828955"/>
            <a:chOff x="235019" y="3569940"/>
            <a:chExt cx="6998009" cy="2828955"/>
          </a:xfrm>
        </p:grpSpPr>
        <p:sp>
          <p:nvSpPr>
            <p:cNvPr id="8" name="object 2"/>
            <p:cNvSpPr txBox="1"/>
            <p:nvPr/>
          </p:nvSpPr>
          <p:spPr>
            <a:xfrm>
              <a:off x="440467" y="4316573"/>
              <a:ext cx="85090" cy="21145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250" spc="-175" dirty="0">
                  <a:solidFill>
                    <a:srgbClr val="020303"/>
                  </a:solidFill>
                  <a:latin typeface="Calibri"/>
                  <a:cs typeface="Calibri"/>
                </a:rPr>
                <a:t>1</a:t>
              </a:r>
              <a:endParaRPr sz="1250">
                <a:latin typeface="Calibri"/>
                <a:cs typeface="Calibri"/>
              </a:endParaRPr>
            </a:p>
          </p:txBody>
        </p:sp>
        <p:sp>
          <p:nvSpPr>
            <p:cNvPr id="9" name="object 3"/>
            <p:cNvSpPr txBox="1"/>
            <p:nvPr/>
          </p:nvSpPr>
          <p:spPr>
            <a:xfrm>
              <a:off x="440467" y="4707552"/>
              <a:ext cx="85090" cy="21145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250" spc="-175" dirty="0">
                  <a:solidFill>
                    <a:srgbClr val="020303"/>
                  </a:solidFill>
                  <a:latin typeface="Calibri"/>
                  <a:cs typeface="Calibri"/>
                </a:rPr>
                <a:t>2</a:t>
              </a:r>
              <a:endParaRPr sz="1250">
                <a:latin typeface="Calibri"/>
                <a:cs typeface="Calibri"/>
              </a:endParaRPr>
            </a:p>
          </p:txBody>
        </p:sp>
        <p:sp>
          <p:nvSpPr>
            <p:cNvPr id="10" name="object 4"/>
            <p:cNvSpPr txBox="1"/>
            <p:nvPr/>
          </p:nvSpPr>
          <p:spPr>
            <a:xfrm>
              <a:off x="448541" y="5092949"/>
              <a:ext cx="85090" cy="21145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250" spc="-175" dirty="0">
                  <a:solidFill>
                    <a:srgbClr val="020303"/>
                  </a:solidFill>
                  <a:latin typeface="Calibri"/>
                  <a:cs typeface="Calibri"/>
                </a:rPr>
                <a:t>3</a:t>
              </a:r>
              <a:endParaRPr sz="1250">
                <a:latin typeface="Calibri"/>
                <a:cs typeface="Calibri"/>
              </a:endParaRPr>
            </a:p>
          </p:txBody>
        </p:sp>
        <p:sp>
          <p:nvSpPr>
            <p:cNvPr id="11" name="object 5"/>
            <p:cNvSpPr txBox="1"/>
            <p:nvPr/>
          </p:nvSpPr>
          <p:spPr>
            <a:xfrm>
              <a:off x="448541" y="6100786"/>
              <a:ext cx="85090" cy="21145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250" spc="-175" dirty="0">
                  <a:solidFill>
                    <a:srgbClr val="020303"/>
                  </a:solidFill>
                  <a:latin typeface="Calibri"/>
                  <a:cs typeface="Calibri"/>
                </a:rPr>
                <a:t>5</a:t>
              </a:r>
              <a:endParaRPr sz="1250">
                <a:latin typeface="Calibri"/>
                <a:cs typeface="Calibri"/>
              </a:endParaRPr>
            </a:p>
          </p:txBody>
        </p:sp>
        <p:sp>
          <p:nvSpPr>
            <p:cNvPr id="12" name="object 6"/>
            <p:cNvSpPr txBox="1"/>
            <p:nvPr/>
          </p:nvSpPr>
          <p:spPr>
            <a:xfrm>
              <a:off x="448541" y="5602132"/>
              <a:ext cx="85090" cy="21145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250" spc="-175" dirty="0">
                  <a:solidFill>
                    <a:srgbClr val="020303"/>
                  </a:solidFill>
                  <a:latin typeface="Calibri"/>
                  <a:cs typeface="Calibri"/>
                </a:rPr>
                <a:t>4</a:t>
              </a:r>
              <a:endParaRPr sz="1250">
                <a:latin typeface="Calibri"/>
                <a:cs typeface="Calibri"/>
              </a:endParaRPr>
            </a:p>
          </p:txBody>
        </p:sp>
        <p:sp>
          <p:nvSpPr>
            <p:cNvPr id="13" name="object 7"/>
            <p:cNvSpPr txBox="1"/>
            <p:nvPr/>
          </p:nvSpPr>
          <p:spPr>
            <a:xfrm>
              <a:off x="784339" y="5081943"/>
              <a:ext cx="6144895" cy="3231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050" dirty="0"/>
                <a:t>Высокая вероятность потери,в процессе работы,механизма сдваивания-замка,что ведёт к постоянным материальным затратам</a:t>
              </a:r>
            </a:p>
          </p:txBody>
        </p:sp>
        <p:sp>
          <p:nvSpPr>
            <p:cNvPr id="14" name="object 8"/>
            <p:cNvSpPr txBox="1"/>
            <p:nvPr/>
          </p:nvSpPr>
          <p:spPr>
            <a:xfrm>
              <a:off x="785317" y="4305566"/>
              <a:ext cx="6192426" cy="1692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100" dirty="0"/>
                <a:t>Возможность использования узких колёс только в строго определённом междурядье</a:t>
              </a:r>
            </a:p>
          </p:txBody>
        </p:sp>
        <p:sp>
          <p:nvSpPr>
            <p:cNvPr id="15" name="object 9"/>
            <p:cNvSpPr txBox="1"/>
            <p:nvPr/>
          </p:nvSpPr>
          <p:spPr>
            <a:xfrm>
              <a:off x="784961" y="6094590"/>
              <a:ext cx="6347161" cy="13849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900" dirty="0"/>
                <a:t>Высокая стоимость механизма сдваивания, долгий срок изготовлени и последующей поставки потребителю</a:t>
              </a:r>
            </a:p>
          </p:txBody>
        </p:sp>
        <p:sp>
          <p:nvSpPr>
            <p:cNvPr id="16" name="object 10"/>
            <p:cNvSpPr txBox="1"/>
            <p:nvPr/>
          </p:nvSpPr>
          <p:spPr>
            <a:xfrm>
              <a:off x="556304" y="3742074"/>
              <a:ext cx="6658945" cy="3077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lang="ru-RU" sz="2000" dirty="0" smtClean="0">
                  <a:solidFill>
                    <a:srgbClr val="FF0000"/>
                  </a:solidFill>
                </a:rPr>
                <a:t>    </a:t>
              </a:r>
              <a:r>
                <a:rPr sz="2000" dirty="0" err="1" smtClean="0">
                  <a:solidFill>
                    <a:srgbClr val="00B050"/>
                  </a:solidFill>
                </a:rPr>
                <a:t>Недостатки</a:t>
              </a:r>
              <a:r>
                <a:rPr sz="2000" dirty="0" smtClean="0">
                  <a:solidFill>
                    <a:srgbClr val="00B050"/>
                  </a:solidFill>
                </a:rPr>
                <a:t> </a:t>
              </a:r>
              <a:r>
                <a:rPr lang="ru-RU" sz="2000" dirty="0" smtClean="0">
                  <a:solidFill>
                    <a:srgbClr val="00B050"/>
                  </a:solidFill>
                </a:rPr>
                <a:t> </a:t>
              </a:r>
              <a:r>
                <a:rPr sz="2000" dirty="0" smtClean="0">
                  <a:solidFill>
                    <a:srgbClr val="00B050"/>
                  </a:solidFill>
                </a:rPr>
                <a:t>импортных </a:t>
              </a:r>
              <a:r>
                <a:rPr lang="ru-RU" sz="2000" dirty="0" smtClean="0">
                  <a:solidFill>
                    <a:srgbClr val="00B050"/>
                  </a:solidFill>
                </a:rPr>
                <a:t> </a:t>
              </a:r>
              <a:r>
                <a:rPr sz="2000" dirty="0" err="1" smtClean="0">
                  <a:solidFill>
                    <a:srgbClr val="00B050"/>
                  </a:solidFill>
                </a:rPr>
                <a:t>систем</a:t>
              </a:r>
              <a:r>
                <a:rPr sz="2000" dirty="0" smtClean="0">
                  <a:solidFill>
                    <a:srgbClr val="00B050"/>
                  </a:solidFill>
                </a:rPr>
                <a:t> </a:t>
              </a:r>
              <a:r>
                <a:rPr lang="ru-RU" sz="2000" dirty="0" smtClean="0">
                  <a:solidFill>
                    <a:srgbClr val="00B050"/>
                  </a:solidFill>
                </a:rPr>
                <a:t> </a:t>
              </a:r>
              <a:r>
                <a:rPr sz="2000" dirty="0" err="1" smtClean="0">
                  <a:solidFill>
                    <a:srgbClr val="00B050"/>
                  </a:solidFill>
                </a:rPr>
                <a:t>сдваивания</a:t>
              </a:r>
              <a:endParaRPr sz="2000" dirty="0">
                <a:solidFill>
                  <a:srgbClr val="00B050"/>
                </a:solidFill>
              </a:endParaRPr>
            </a:p>
          </p:txBody>
        </p:sp>
        <p:sp>
          <p:nvSpPr>
            <p:cNvPr id="17" name="object 11"/>
            <p:cNvSpPr txBox="1"/>
            <p:nvPr/>
          </p:nvSpPr>
          <p:spPr>
            <a:xfrm>
              <a:off x="793699" y="4688459"/>
              <a:ext cx="6326548" cy="3077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000" dirty="0"/>
                <a:t>Большая вероятность поломки(появления трещин и сколов)проставочной трубы из-за большого радиуса гиба</a:t>
              </a:r>
            </a:p>
          </p:txBody>
        </p:sp>
        <p:sp>
          <p:nvSpPr>
            <p:cNvPr id="18" name="object 12"/>
            <p:cNvSpPr txBox="1"/>
            <p:nvPr/>
          </p:nvSpPr>
          <p:spPr>
            <a:xfrm>
              <a:off x="791629" y="5475137"/>
              <a:ext cx="6109970" cy="54797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6350">
                <a:lnSpc>
                  <a:spcPct val="111200"/>
                </a:lnSpc>
              </a:pPr>
              <a:r>
                <a:rPr sz="1100" dirty="0"/>
                <a:t>Повреждение обрабатываемой культуры из-за бальшого диаметра проставочной трубы,которая сминает культуру и позволяет работать только в ограниченый период роста культуры</a:t>
              </a:r>
            </a:p>
          </p:txBody>
        </p:sp>
        <p:sp>
          <p:nvSpPr>
            <p:cNvPr id="19" name="object 13"/>
            <p:cNvSpPr/>
            <p:nvPr/>
          </p:nvSpPr>
          <p:spPr>
            <a:xfrm>
              <a:off x="235021" y="3569940"/>
              <a:ext cx="0" cy="10795"/>
            </a:xfrm>
            <a:custGeom>
              <a:avLst/>
              <a:gdLst/>
              <a:ahLst/>
              <a:cxnLst/>
              <a:rect l="l" t="t" r="r" b="b"/>
              <a:pathLst>
                <a:path h="10795">
                  <a:moveTo>
                    <a:pt x="0" y="1062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D1D7E5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20" name="object 14"/>
            <p:cNvSpPr/>
            <p:nvPr/>
          </p:nvSpPr>
          <p:spPr>
            <a:xfrm>
              <a:off x="242824" y="3585889"/>
              <a:ext cx="6990080" cy="0"/>
            </a:xfrm>
            <a:custGeom>
              <a:avLst/>
              <a:gdLst/>
              <a:ahLst/>
              <a:cxnLst/>
              <a:rect l="l" t="t" r="r" b="b"/>
              <a:pathLst>
                <a:path w="6990080">
                  <a:moveTo>
                    <a:pt x="0" y="0"/>
                  </a:moveTo>
                  <a:lnTo>
                    <a:pt x="6989749" y="0"/>
                  </a:lnTo>
                </a:path>
              </a:pathLst>
            </a:custGeom>
            <a:ln w="11899">
              <a:solidFill>
                <a:srgbClr val="020303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21" name="object 15"/>
            <p:cNvSpPr/>
            <p:nvPr/>
          </p:nvSpPr>
          <p:spPr>
            <a:xfrm>
              <a:off x="7224778" y="3569940"/>
              <a:ext cx="0" cy="10795"/>
            </a:xfrm>
            <a:custGeom>
              <a:avLst/>
              <a:gdLst/>
              <a:ahLst/>
              <a:cxnLst/>
              <a:rect l="l" t="t" r="r" b="b"/>
              <a:pathLst>
                <a:path h="10795">
                  <a:moveTo>
                    <a:pt x="0" y="1062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D1D7E5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22" name="object 16"/>
            <p:cNvSpPr/>
            <p:nvPr/>
          </p:nvSpPr>
          <p:spPr>
            <a:xfrm>
              <a:off x="734288" y="3569940"/>
              <a:ext cx="0" cy="10795"/>
            </a:xfrm>
            <a:custGeom>
              <a:avLst/>
              <a:gdLst/>
              <a:ahLst/>
              <a:cxnLst/>
              <a:rect l="l" t="t" r="r" b="b"/>
              <a:pathLst>
                <a:path h="10795">
                  <a:moveTo>
                    <a:pt x="0" y="1062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D1D7E5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23" name="object 17"/>
            <p:cNvSpPr/>
            <p:nvPr/>
          </p:nvSpPr>
          <p:spPr>
            <a:xfrm>
              <a:off x="242824" y="4218641"/>
              <a:ext cx="6990080" cy="0"/>
            </a:xfrm>
            <a:custGeom>
              <a:avLst/>
              <a:gdLst/>
              <a:ahLst/>
              <a:cxnLst/>
              <a:rect l="l" t="t" r="r" b="b"/>
              <a:pathLst>
                <a:path w="6990080">
                  <a:moveTo>
                    <a:pt x="0" y="0"/>
                  </a:moveTo>
                  <a:lnTo>
                    <a:pt x="6989749" y="0"/>
                  </a:lnTo>
                </a:path>
              </a:pathLst>
            </a:custGeom>
            <a:ln w="22542">
              <a:solidFill>
                <a:srgbClr val="020303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24" name="object 18"/>
            <p:cNvSpPr/>
            <p:nvPr/>
          </p:nvSpPr>
          <p:spPr>
            <a:xfrm>
              <a:off x="242824" y="4601489"/>
              <a:ext cx="6990080" cy="0"/>
            </a:xfrm>
            <a:custGeom>
              <a:avLst/>
              <a:gdLst/>
              <a:ahLst/>
              <a:cxnLst/>
              <a:rect l="l" t="t" r="r" b="b"/>
              <a:pathLst>
                <a:path w="6990080">
                  <a:moveTo>
                    <a:pt x="0" y="0"/>
                  </a:moveTo>
                  <a:lnTo>
                    <a:pt x="6989749" y="0"/>
                  </a:lnTo>
                </a:path>
              </a:pathLst>
            </a:custGeom>
            <a:ln w="22529">
              <a:solidFill>
                <a:srgbClr val="020303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25" name="object 19"/>
            <p:cNvSpPr/>
            <p:nvPr/>
          </p:nvSpPr>
          <p:spPr>
            <a:xfrm>
              <a:off x="242824" y="4984337"/>
              <a:ext cx="6990080" cy="0"/>
            </a:xfrm>
            <a:custGeom>
              <a:avLst/>
              <a:gdLst/>
              <a:ahLst/>
              <a:cxnLst/>
              <a:rect l="l" t="t" r="r" b="b"/>
              <a:pathLst>
                <a:path w="6990080">
                  <a:moveTo>
                    <a:pt x="0" y="0"/>
                  </a:moveTo>
                  <a:lnTo>
                    <a:pt x="6989749" y="0"/>
                  </a:lnTo>
                </a:path>
              </a:pathLst>
            </a:custGeom>
            <a:ln w="22542">
              <a:solidFill>
                <a:srgbClr val="020303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26" name="object 20"/>
            <p:cNvSpPr/>
            <p:nvPr/>
          </p:nvSpPr>
          <p:spPr>
            <a:xfrm>
              <a:off x="242824" y="5429497"/>
              <a:ext cx="6990080" cy="276999"/>
            </a:xfrm>
            <a:custGeom>
              <a:avLst/>
              <a:gdLst/>
              <a:ahLst/>
              <a:cxnLst/>
              <a:rect l="l" t="t" r="r" b="b"/>
              <a:pathLst>
                <a:path w="6990080">
                  <a:moveTo>
                    <a:pt x="0" y="0"/>
                  </a:moveTo>
                  <a:lnTo>
                    <a:pt x="6989749" y="0"/>
                  </a:lnTo>
                </a:path>
              </a:pathLst>
            </a:custGeom>
            <a:ln w="22529">
              <a:solidFill>
                <a:srgbClr val="020303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27" name="object 21"/>
            <p:cNvSpPr/>
            <p:nvPr/>
          </p:nvSpPr>
          <p:spPr>
            <a:xfrm>
              <a:off x="242824" y="6070765"/>
              <a:ext cx="6990080" cy="276999"/>
            </a:xfrm>
            <a:custGeom>
              <a:avLst/>
              <a:gdLst/>
              <a:ahLst/>
              <a:cxnLst/>
              <a:rect l="l" t="t" r="r" b="b"/>
              <a:pathLst>
                <a:path w="6990080">
                  <a:moveTo>
                    <a:pt x="0" y="0"/>
                  </a:moveTo>
                  <a:lnTo>
                    <a:pt x="6989749" y="0"/>
                  </a:lnTo>
                </a:path>
              </a:pathLst>
            </a:custGeom>
            <a:ln w="22529">
              <a:solidFill>
                <a:srgbClr val="020303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28" name="object 22"/>
            <p:cNvSpPr/>
            <p:nvPr/>
          </p:nvSpPr>
          <p:spPr>
            <a:xfrm>
              <a:off x="238918" y="3580574"/>
              <a:ext cx="0" cy="2807970"/>
            </a:xfrm>
            <a:custGeom>
              <a:avLst/>
              <a:gdLst/>
              <a:ahLst/>
              <a:cxnLst/>
              <a:rect l="l" t="t" r="r" b="b"/>
              <a:pathLst>
                <a:path h="2807970">
                  <a:moveTo>
                    <a:pt x="0" y="0"/>
                  </a:moveTo>
                  <a:lnTo>
                    <a:pt x="0" y="2807525"/>
                  </a:lnTo>
                </a:path>
              </a:pathLst>
            </a:custGeom>
            <a:ln w="9080">
              <a:solidFill>
                <a:srgbClr val="020303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29" name="object 23"/>
            <p:cNvSpPr/>
            <p:nvPr/>
          </p:nvSpPr>
          <p:spPr>
            <a:xfrm>
              <a:off x="734294" y="4229277"/>
              <a:ext cx="0" cy="2159000"/>
            </a:xfrm>
            <a:custGeom>
              <a:avLst/>
              <a:gdLst/>
              <a:ahLst/>
              <a:cxnLst/>
              <a:rect l="l" t="t" r="r" b="b"/>
              <a:pathLst>
                <a:path h="2159000">
                  <a:moveTo>
                    <a:pt x="0" y="0"/>
                  </a:moveTo>
                  <a:lnTo>
                    <a:pt x="0" y="2158822"/>
                  </a:lnTo>
                </a:path>
              </a:pathLst>
            </a:custGeom>
            <a:ln w="16878">
              <a:solidFill>
                <a:srgbClr val="020303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30" name="object 24"/>
            <p:cNvSpPr/>
            <p:nvPr/>
          </p:nvSpPr>
          <p:spPr>
            <a:xfrm>
              <a:off x="1233557" y="3569940"/>
              <a:ext cx="0" cy="10795"/>
            </a:xfrm>
            <a:custGeom>
              <a:avLst/>
              <a:gdLst/>
              <a:ahLst/>
              <a:cxnLst/>
              <a:rect l="l" t="t" r="r" b="b"/>
              <a:pathLst>
                <a:path h="10795">
                  <a:moveTo>
                    <a:pt x="0" y="1062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D1D7E5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31" name="object 25"/>
            <p:cNvSpPr/>
            <p:nvPr/>
          </p:nvSpPr>
          <p:spPr>
            <a:xfrm>
              <a:off x="1732826" y="3569940"/>
              <a:ext cx="0" cy="10795"/>
            </a:xfrm>
            <a:custGeom>
              <a:avLst/>
              <a:gdLst/>
              <a:ahLst/>
              <a:cxnLst/>
              <a:rect l="l" t="t" r="r" b="b"/>
              <a:pathLst>
                <a:path h="10795">
                  <a:moveTo>
                    <a:pt x="0" y="1062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D1D7E5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32" name="object 26"/>
            <p:cNvSpPr/>
            <p:nvPr/>
          </p:nvSpPr>
          <p:spPr>
            <a:xfrm>
              <a:off x="2232093" y="3569940"/>
              <a:ext cx="0" cy="10795"/>
            </a:xfrm>
            <a:custGeom>
              <a:avLst/>
              <a:gdLst/>
              <a:ahLst/>
              <a:cxnLst/>
              <a:rect l="l" t="t" r="r" b="b"/>
              <a:pathLst>
                <a:path h="10795">
                  <a:moveTo>
                    <a:pt x="0" y="1062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D1D7E5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33" name="object 27"/>
            <p:cNvSpPr/>
            <p:nvPr/>
          </p:nvSpPr>
          <p:spPr>
            <a:xfrm>
              <a:off x="2731362" y="3569940"/>
              <a:ext cx="0" cy="10795"/>
            </a:xfrm>
            <a:custGeom>
              <a:avLst/>
              <a:gdLst/>
              <a:ahLst/>
              <a:cxnLst/>
              <a:rect l="l" t="t" r="r" b="b"/>
              <a:pathLst>
                <a:path h="10795">
                  <a:moveTo>
                    <a:pt x="0" y="1062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D1D7E5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34" name="object 28"/>
            <p:cNvSpPr/>
            <p:nvPr/>
          </p:nvSpPr>
          <p:spPr>
            <a:xfrm>
              <a:off x="3230631" y="3569940"/>
              <a:ext cx="0" cy="10795"/>
            </a:xfrm>
            <a:custGeom>
              <a:avLst/>
              <a:gdLst/>
              <a:ahLst/>
              <a:cxnLst/>
              <a:rect l="l" t="t" r="r" b="b"/>
              <a:pathLst>
                <a:path h="10795">
                  <a:moveTo>
                    <a:pt x="0" y="1062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D1D7E5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35" name="object 29"/>
            <p:cNvSpPr/>
            <p:nvPr/>
          </p:nvSpPr>
          <p:spPr>
            <a:xfrm>
              <a:off x="3729899" y="3569940"/>
              <a:ext cx="0" cy="10795"/>
            </a:xfrm>
            <a:custGeom>
              <a:avLst/>
              <a:gdLst/>
              <a:ahLst/>
              <a:cxnLst/>
              <a:rect l="l" t="t" r="r" b="b"/>
              <a:pathLst>
                <a:path h="10795">
                  <a:moveTo>
                    <a:pt x="0" y="1062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D1D7E5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36" name="object 30"/>
            <p:cNvSpPr/>
            <p:nvPr/>
          </p:nvSpPr>
          <p:spPr>
            <a:xfrm>
              <a:off x="4229167" y="3569940"/>
              <a:ext cx="0" cy="10795"/>
            </a:xfrm>
            <a:custGeom>
              <a:avLst/>
              <a:gdLst/>
              <a:ahLst/>
              <a:cxnLst/>
              <a:rect l="l" t="t" r="r" b="b"/>
              <a:pathLst>
                <a:path h="10795">
                  <a:moveTo>
                    <a:pt x="0" y="1062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D1D7E5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37" name="object 31"/>
            <p:cNvSpPr/>
            <p:nvPr/>
          </p:nvSpPr>
          <p:spPr>
            <a:xfrm>
              <a:off x="4728436" y="3569940"/>
              <a:ext cx="0" cy="10795"/>
            </a:xfrm>
            <a:custGeom>
              <a:avLst/>
              <a:gdLst/>
              <a:ahLst/>
              <a:cxnLst/>
              <a:rect l="l" t="t" r="r" b="b"/>
              <a:pathLst>
                <a:path h="10795">
                  <a:moveTo>
                    <a:pt x="0" y="1062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D1D7E5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38" name="object 32"/>
            <p:cNvSpPr/>
            <p:nvPr/>
          </p:nvSpPr>
          <p:spPr>
            <a:xfrm>
              <a:off x="5227704" y="3569940"/>
              <a:ext cx="0" cy="10795"/>
            </a:xfrm>
            <a:custGeom>
              <a:avLst/>
              <a:gdLst/>
              <a:ahLst/>
              <a:cxnLst/>
              <a:rect l="l" t="t" r="r" b="b"/>
              <a:pathLst>
                <a:path h="10795">
                  <a:moveTo>
                    <a:pt x="0" y="1062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D1D7E5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39" name="object 33"/>
            <p:cNvSpPr/>
            <p:nvPr/>
          </p:nvSpPr>
          <p:spPr>
            <a:xfrm>
              <a:off x="5726972" y="3569940"/>
              <a:ext cx="0" cy="10795"/>
            </a:xfrm>
            <a:custGeom>
              <a:avLst/>
              <a:gdLst/>
              <a:ahLst/>
              <a:cxnLst/>
              <a:rect l="l" t="t" r="r" b="b"/>
              <a:pathLst>
                <a:path h="10795">
                  <a:moveTo>
                    <a:pt x="0" y="1062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D1D7E5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40" name="object 34"/>
            <p:cNvSpPr/>
            <p:nvPr/>
          </p:nvSpPr>
          <p:spPr>
            <a:xfrm>
              <a:off x="6226240" y="3569940"/>
              <a:ext cx="0" cy="10795"/>
            </a:xfrm>
            <a:custGeom>
              <a:avLst/>
              <a:gdLst/>
              <a:ahLst/>
              <a:cxnLst/>
              <a:rect l="l" t="t" r="r" b="b"/>
              <a:pathLst>
                <a:path h="10795">
                  <a:moveTo>
                    <a:pt x="0" y="1062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D1D7E5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41" name="object 35"/>
            <p:cNvSpPr/>
            <p:nvPr/>
          </p:nvSpPr>
          <p:spPr>
            <a:xfrm>
              <a:off x="6725509" y="3569940"/>
              <a:ext cx="0" cy="10795"/>
            </a:xfrm>
            <a:custGeom>
              <a:avLst/>
              <a:gdLst/>
              <a:ahLst/>
              <a:cxnLst/>
              <a:rect l="l" t="t" r="r" b="b"/>
              <a:pathLst>
                <a:path h="10795">
                  <a:moveTo>
                    <a:pt x="0" y="1062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D1D7E5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42" name="object 36"/>
            <p:cNvSpPr/>
            <p:nvPr/>
          </p:nvSpPr>
          <p:spPr>
            <a:xfrm>
              <a:off x="242824" y="6377463"/>
              <a:ext cx="6990080" cy="0"/>
            </a:xfrm>
            <a:custGeom>
              <a:avLst/>
              <a:gdLst/>
              <a:ahLst/>
              <a:cxnLst/>
              <a:rect l="l" t="t" r="r" b="b"/>
              <a:pathLst>
                <a:path w="6990080">
                  <a:moveTo>
                    <a:pt x="0" y="0"/>
                  </a:moveTo>
                  <a:lnTo>
                    <a:pt x="6989749" y="0"/>
                  </a:lnTo>
                </a:path>
              </a:pathLst>
            </a:custGeom>
            <a:ln w="22542">
              <a:solidFill>
                <a:srgbClr val="020303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43" name="object 37"/>
            <p:cNvSpPr/>
            <p:nvPr/>
          </p:nvSpPr>
          <p:spPr>
            <a:xfrm>
              <a:off x="7224782" y="3591204"/>
              <a:ext cx="0" cy="2797175"/>
            </a:xfrm>
            <a:custGeom>
              <a:avLst/>
              <a:gdLst/>
              <a:ahLst/>
              <a:cxnLst/>
              <a:rect l="l" t="t" r="r" b="b"/>
              <a:pathLst>
                <a:path h="2797175">
                  <a:moveTo>
                    <a:pt x="0" y="0"/>
                  </a:moveTo>
                  <a:lnTo>
                    <a:pt x="0" y="2796895"/>
                  </a:lnTo>
                </a:path>
              </a:pathLst>
            </a:custGeom>
            <a:ln w="16878">
              <a:solidFill>
                <a:srgbClr val="020303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44" name="object 38"/>
            <p:cNvSpPr/>
            <p:nvPr/>
          </p:nvSpPr>
          <p:spPr>
            <a:xfrm>
              <a:off x="235021" y="6388100"/>
              <a:ext cx="0" cy="10795"/>
            </a:xfrm>
            <a:custGeom>
              <a:avLst/>
              <a:gdLst/>
              <a:ahLst/>
              <a:cxnLst/>
              <a:rect l="l" t="t" r="r" b="b"/>
              <a:pathLst>
                <a:path h="10795">
                  <a:moveTo>
                    <a:pt x="0" y="0"/>
                  </a:moveTo>
                  <a:lnTo>
                    <a:pt x="0" y="10629"/>
                  </a:lnTo>
                </a:path>
              </a:pathLst>
            </a:custGeom>
            <a:ln w="3175">
              <a:solidFill>
                <a:srgbClr val="D1D7E5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45" name="object 39"/>
            <p:cNvSpPr/>
            <p:nvPr/>
          </p:nvSpPr>
          <p:spPr>
            <a:xfrm>
              <a:off x="235019" y="6388101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0" y="0"/>
                  </a:moveTo>
                  <a:lnTo>
                    <a:pt x="7810" y="0"/>
                  </a:lnTo>
                </a:path>
              </a:pathLst>
            </a:custGeom>
            <a:ln w="3175">
              <a:solidFill>
                <a:srgbClr val="D1D7E5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46" name="object 40"/>
            <p:cNvSpPr/>
            <p:nvPr/>
          </p:nvSpPr>
          <p:spPr>
            <a:xfrm>
              <a:off x="734288" y="6388100"/>
              <a:ext cx="0" cy="10795"/>
            </a:xfrm>
            <a:custGeom>
              <a:avLst/>
              <a:gdLst/>
              <a:ahLst/>
              <a:cxnLst/>
              <a:rect l="l" t="t" r="r" b="b"/>
              <a:pathLst>
                <a:path h="10795">
                  <a:moveTo>
                    <a:pt x="0" y="0"/>
                  </a:moveTo>
                  <a:lnTo>
                    <a:pt x="0" y="10629"/>
                  </a:lnTo>
                </a:path>
              </a:pathLst>
            </a:custGeom>
            <a:ln w="3175">
              <a:solidFill>
                <a:srgbClr val="D1D7E5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47" name="object 41"/>
            <p:cNvSpPr/>
            <p:nvPr/>
          </p:nvSpPr>
          <p:spPr>
            <a:xfrm>
              <a:off x="734293" y="6388101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5">
                  <a:moveTo>
                    <a:pt x="0" y="0"/>
                  </a:moveTo>
                  <a:lnTo>
                    <a:pt x="7797" y="0"/>
                  </a:lnTo>
                </a:path>
              </a:pathLst>
            </a:custGeom>
            <a:ln w="3175">
              <a:solidFill>
                <a:srgbClr val="D1D7E5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49" name="object 43"/>
            <p:cNvSpPr/>
            <p:nvPr/>
          </p:nvSpPr>
          <p:spPr>
            <a:xfrm>
              <a:off x="1233556" y="6388101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5">
                  <a:moveTo>
                    <a:pt x="0" y="0"/>
                  </a:moveTo>
                  <a:lnTo>
                    <a:pt x="7810" y="0"/>
                  </a:lnTo>
                </a:path>
              </a:pathLst>
            </a:custGeom>
            <a:ln w="3175">
              <a:solidFill>
                <a:srgbClr val="D1D7E5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51" name="object 45"/>
            <p:cNvSpPr/>
            <p:nvPr/>
          </p:nvSpPr>
          <p:spPr>
            <a:xfrm>
              <a:off x="1732829" y="6388101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5">
                  <a:moveTo>
                    <a:pt x="0" y="0"/>
                  </a:moveTo>
                  <a:lnTo>
                    <a:pt x="7797" y="0"/>
                  </a:lnTo>
                </a:path>
              </a:pathLst>
            </a:custGeom>
            <a:ln w="3175">
              <a:solidFill>
                <a:srgbClr val="D1D7E5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53" name="object 47"/>
            <p:cNvSpPr/>
            <p:nvPr/>
          </p:nvSpPr>
          <p:spPr>
            <a:xfrm>
              <a:off x="2232092" y="6388101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5">
                  <a:moveTo>
                    <a:pt x="0" y="0"/>
                  </a:moveTo>
                  <a:lnTo>
                    <a:pt x="7810" y="0"/>
                  </a:lnTo>
                </a:path>
              </a:pathLst>
            </a:custGeom>
            <a:ln w="3175">
              <a:solidFill>
                <a:srgbClr val="D1D7E5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54" name="object 48"/>
            <p:cNvSpPr/>
            <p:nvPr/>
          </p:nvSpPr>
          <p:spPr>
            <a:xfrm>
              <a:off x="2731362" y="6388100"/>
              <a:ext cx="0" cy="10795"/>
            </a:xfrm>
            <a:custGeom>
              <a:avLst/>
              <a:gdLst/>
              <a:ahLst/>
              <a:cxnLst/>
              <a:rect l="l" t="t" r="r" b="b"/>
              <a:pathLst>
                <a:path h="10795">
                  <a:moveTo>
                    <a:pt x="0" y="0"/>
                  </a:moveTo>
                  <a:lnTo>
                    <a:pt x="0" y="10629"/>
                  </a:lnTo>
                </a:path>
              </a:pathLst>
            </a:custGeom>
            <a:ln w="3175">
              <a:solidFill>
                <a:srgbClr val="D1D7E5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55" name="object 49"/>
            <p:cNvSpPr/>
            <p:nvPr/>
          </p:nvSpPr>
          <p:spPr>
            <a:xfrm>
              <a:off x="2731366" y="6388101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5">
                  <a:moveTo>
                    <a:pt x="0" y="0"/>
                  </a:moveTo>
                  <a:lnTo>
                    <a:pt x="7797" y="0"/>
                  </a:lnTo>
                </a:path>
              </a:pathLst>
            </a:custGeom>
            <a:ln w="3175">
              <a:solidFill>
                <a:srgbClr val="D1D7E5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56" name="object 50"/>
            <p:cNvSpPr/>
            <p:nvPr/>
          </p:nvSpPr>
          <p:spPr>
            <a:xfrm>
              <a:off x="3230631" y="6388100"/>
              <a:ext cx="0" cy="10795"/>
            </a:xfrm>
            <a:custGeom>
              <a:avLst/>
              <a:gdLst/>
              <a:ahLst/>
              <a:cxnLst/>
              <a:rect l="l" t="t" r="r" b="b"/>
              <a:pathLst>
                <a:path h="10795">
                  <a:moveTo>
                    <a:pt x="0" y="0"/>
                  </a:moveTo>
                  <a:lnTo>
                    <a:pt x="0" y="10629"/>
                  </a:lnTo>
                </a:path>
              </a:pathLst>
            </a:custGeom>
            <a:ln w="3175">
              <a:solidFill>
                <a:srgbClr val="D1D7E5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57" name="object 51"/>
            <p:cNvSpPr/>
            <p:nvPr/>
          </p:nvSpPr>
          <p:spPr>
            <a:xfrm>
              <a:off x="3230628" y="6388101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0" y="0"/>
                  </a:moveTo>
                  <a:lnTo>
                    <a:pt x="7810" y="0"/>
                  </a:lnTo>
                </a:path>
              </a:pathLst>
            </a:custGeom>
            <a:ln w="3175">
              <a:solidFill>
                <a:srgbClr val="D1D7E5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58" name="object 52"/>
            <p:cNvSpPr/>
            <p:nvPr/>
          </p:nvSpPr>
          <p:spPr>
            <a:xfrm>
              <a:off x="3729899" y="6388100"/>
              <a:ext cx="0" cy="10795"/>
            </a:xfrm>
            <a:custGeom>
              <a:avLst/>
              <a:gdLst/>
              <a:ahLst/>
              <a:cxnLst/>
              <a:rect l="l" t="t" r="r" b="b"/>
              <a:pathLst>
                <a:path h="10795">
                  <a:moveTo>
                    <a:pt x="0" y="0"/>
                  </a:moveTo>
                  <a:lnTo>
                    <a:pt x="0" y="10629"/>
                  </a:lnTo>
                </a:path>
              </a:pathLst>
            </a:custGeom>
            <a:ln w="3175">
              <a:solidFill>
                <a:srgbClr val="D1D7E5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59" name="object 53"/>
            <p:cNvSpPr/>
            <p:nvPr/>
          </p:nvSpPr>
          <p:spPr>
            <a:xfrm>
              <a:off x="3729902" y="6388101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0" y="0"/>
                  </a:moveTo>
                  <a:lnTo>
                    <a:pt x="7797" y="0"/>
                  </a:lnTo>
                </a:path>
              </a:pathLst>
            </a:custGeom>
            <a:ln w="3175">
              <a:solidFill>
                <a:srgbClr val="D1D7E5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60" name="object 54"/>
            <p:cNvSpPr/>
            <p:nvPr/>
          </p:nvSpPr>
          <p:spPr>
            <a:xfrm>
              <a:off x="4229167" y="6388100"/>
              <a:ext cx="0" cy="10795"/>
            </a:xfrm>
            <a:custGeom>
              <a:avLst/>
              <a:gdLst/>
              <a:ahLst/>
              <a:cxnLst/>
              <a:rect l="l" t="t" r="r" b="b"/>
              <a:pathLst>
                <a:path h="10795">
                  <a:moveTo>
                    <a:pt x="0" y="0"/>
                  </a:moveTo>
                  <a:lnTo>
                    <a:pt x="0" y="10629"/>
                  </a:lnTo>
                </a:path>
              </a:pathLst>
            </a:custGeom>
            <a:ln w="3175">
              <a:solidFill>
                <a:srgbClr val="D1D7E5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61" name="object 55"/>
            <p:cNvSpPr/>
            <p:nvPr/>
          </p:nvSpPr>
          <p:spPr>
            <a:xfrm>
              <a:off x="4229164" y="6388101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0" y="0"/>
                  </a:moveTo>
                  <a:lnTo>
                    <a:pt x="7810" y="0"/>
                  </a:lnTo>
                </a:path>
              </a:pathLst>
            </a:custGeom>
            <a:ln w="3175">
              <a:solidFill>
                <a:srgbClr val="D1D7E5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62" name="object 56"/>
            <p:cNvSpPr/>
            <p:nvPr/>
          </p:nvSpPr>
          <p:spPr>
            <a:xfrm>
              <a:off x="4728436" y="6388100"/>
              <a:ext cx="0" cy="10795"/>
            </a:xfrm>
            <a:custGeom>
              <a:avLst/>
              <a:gdLst/>
              <a:ahLst/>
              <a:cxnLst/>
              <a:rect l="l" t="t" r="r" b="b"/>
              <a:pathLst>
                <a:path h="10795">
                  <a:moveTo>
                    <a:pt x="0" y="0"/>
                  </a:moveTo>
                  <a:lnTo>
                    <a:pt x="0" y="10629"/>
                  </a:lnTo>
                </a:path>
              </a:pathLst>
            </a:custGeom>
            <a:ln w="3175">
              <a:solidFill>
                <a:srgbClr val="D1D7E5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63" name="object 57"/>
            <p:cNvSpPr/>
            <p:nvPr/>
          </p:nvSpPr>
          <p:spPr>
            <a:xfrm>
              <a:off x="4728438" y="6388101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0" y="0"/>
                  </a:moveTo>
                  <a:lnTo>
                    <a:pt x="7797" y="0"/>
                  </a:lnTo>
                </a:path>
              </a:pathLst>
            </a:custGeom>
            <a:ln w="3175">
              <a:solidFill>
                <a:srgbClr val="D1D7E5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64" name="object 58"/>
            <p:cNvSpPr/>
            <p:nvPr/>
          </p:nvSpPr>
          <p:spPr>
            <a:xfrm>
              <a:off x="5227704" y="6388100"/>
              <a:ext cx="0" cy="10795"/>
            </a:xfrm>
            <a:custGeom>
              <a:avLst/>
              <a:gdLst/>
              <a:ahLst/>
              <a:cxnLst/>
              <a:rect l="l" t="t" r="r" b="b"/>
              <a:pathLst>
                <a:path h="10795">
                  <a:moveTo>
                    <a:pt x="0" y="0"/>
                  </a:moveTo>
                  <a:lnTo>
                    <a:pt x="0" y="10629"/>
                  </a:lnTo>
                </a:path>
              </a:pathLst>
            </a:custGeom>
            <a:ln w="3175">
              <a:solidFill>
                <a:srgbClr val="D1D7E5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65" name="object 59"/>
            <p:cNvSpPr/>
            <p:nvPr/>
          </p:nvSpPr>
          <p:spPr>
            <a:xfrm>
              <a:off x="5227701" y="6388101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0" y="0"/>
                  </a:moveTo>
                  <a:lnTo>
                    <a:pt x="7810" y="0"/>
                  </a:lnTo>
                </a:path>
              </a:pathLst>
            </a:custGeom>
            <a:ln w="3175">
              <a:solidFill>
                <a:srgbClr val="D1D7E5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66" name="object 60"/>
            <p:cNvSpPr/>
            <p:nvPr/>
          </p:nvSpPr>
          <p:spPr>
            <a:xfrm>
              <a:off x="5726972" y="6388100"/>
              <a:ext cx="0" cy="10795"/>
            </a:xfrm>
            <a:custGeom>
              <a:avLst/>
              <a:gdLst/>
              <a:ahLst/>
              <a:cxnLst/>
              <a:rect l="l" t="t" r="r" b="b"/>
              <a:pathLst>
                <a:path h="10795">
                  <a:moveTo>
                    <a:pt x="0" y="0"/>
                  </a:moveTo>
                  <a:lnTo>
                    <a:pt x="0" y="10629"/>
                  </a:lnTo>
                </a:path>
              </a:pathLst>
            </a:custGeom>
            <a:ln w="3175">
              <a:solidFill>
                <a:srgbClr val="D1D7E5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67" name="object 61"/>
            <p:cNvSpPr/>
            <p:nvPr/>
          </p:nvSpPr>
          <p:spPr>
            <a:xfrm>
              <a:off x="5726974" y="6388101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0" y="0"/>
                  </a:moveTo>
                  <a:lnTo>
                    <a:pt x="7797" y="0"/>
                  </a:lnTo>
                </a:path>
              </a:pathLst>
            </a:custGeom>
            <a:ln w="3175">
              <a:solidFill>
                <a:srgbClr val="D1D7E5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68" name="object 62"/>
            <p:cNvSpPr/>
            <p:nvPr/>
          </p:nvSpPr>
          <p:spPr>
            <a:xfrm>
              <a:off x="6226240" y="6388100"/>
              <a:ext cx="0" cy="10795"/>
            </a:xfrm>
            <a:custGeom>
              <a:avLst/>
              <a:gdLst/>
              <a:ahLst/>
              <a:cxnLst/>
              <a:rect l="l" t="t" r="r" b="b"/>
              <a:pathLst>
                <a:path h="10795">
                  <a:moveTo>
                    <a:pt x="0" y="0"/>
                  </a:moveTo>
                  <a:lnTo>
                    <a:pt x="0" y="10629"/>
                  </a:lnTo>
                </a:path>
              </a:pathLst>
            </a:custGeom>
            <a:ln w="3175">
              <a:solidFill>
                <a:srgbClr val="D1D7E5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69" name="object 63"/>
            <p:cNvSpPr/>
            <p:nvPr/>
          </p:nvSpPr>
          <p:spPr>
            <a:xfrm>
              <a:off x="6226237" y="6388101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0" y="0"/>
                  </a:moveTo>
                  <a:lnTo>
                    <a:pt x="7810" y="0"/>
                  </a:lnTo>
                </a:path>
              </a:pathLst>
            </a:custGeom>
            <a:ln w="3175">
              <a:solidFill>
                <a:srgbClr val="D1D7E5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70" name="object 64"/>
            <p:cNvSpPr/>
            <p:nvPr/>
          </p:nvSpPr>
          <p:spPr>
            <a:xfrm>
              <a:off x="6725509" y="6388100"/>
              <a:ext cx="0" cy="10795"/>
            </a:xfrm>
            <a:custGeom>
              <a:avLst/>
              <a:gdLst/>
              <a:ahLst/>
              <a:cxnLst/>
              <a:rect l="l" t="t" r="r" b="b"/>
              <a:pathLst>
                <a:path h="10795">
                  <a:moveTo>
                    <a:pt x="0" y="0"/>
                  </a:moveTo>
                  <a:lnTo>
                    <a:pt x="0" y="10629"/>
                  </a:lnTo>
                </a:path>
              </a:pathLst>
            </a:custGeom>
            <a:ln w="3175">
              <a:solidFill>
                <a:srgbClr val="D1D7E5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71" name="object 65"/>
            <p:cNvSpPr/>
            <p:nvPr/>
          </p:nvSpPr>
          <p:spPr>
            <a:xfrm>
              <a:off x="6725511" y="6388101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0" y="0"/>
                  </a:moveTo>
                  <a:lnTo>
                    <a:pt x="7797" y="0"/>
                  </a:lnTo>
                </a:path>
              </a:pathLst>
            </a:custGeom>
            <a:ln w="3175">
              <a:solidFill>
                <a:srgbClr val="D1D7E5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72" name="object 66"/>
            <p:cNvSpPr/>
            <p:nvPr/>
          </p:nvSpPr>
          <p:spPr>
            <a:xfrm>
              <a:off x="7224778" y="6388100"/>
              <a:ext cx="0" cy="10795"/>
            </a:xfrm>
            <a:custGeom>
              <a:avLst/>
              <a:gdLst/>
              <a:ahLst/>
              <a:cxnLst/>
              <a:rect l="l" t="t" r="r" b="b"/>
              <a:pathLst>
                <a:path h="10795">
                  <a:moveTo>
                    <a:pt x="0" y="0"/>
                  </a:moveTo>
                  <a:lnTo>
                    <a:pt x="0" y="10629"/>
                  </a:lnTo>
                </a:path>
              </a:pathLst>
            </a:custGeom>
            <a:ln w="3175">
              <a:solidFill>
                <a:srgbClr val="D1D7E5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73" name="object 67"/>
            <p:cNvSpPr/>
            <p:nvPr/>
          </p:nvSpPr>
          <p:spPr>
            <a:xfrm>
              <a:off x="7224773" y="6388101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0" y="0"/>
                  </a:moveTo>
                  <a:lnTo>
                    <a:pt x="7810" y="0"/>
                  </a:lnTo>
                </a:path>
              </a:pathLst>
            </a:custGeom>
            <a:ln w="3175">
              <a:solidFill>
                <a:srgbClr val="D1D7E5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74" name="object 68"/>
            <p:cNvSpPr/>
            <p:nvPr/>
          </p:nvSpPr>
          <p:spPr>
            <a:xfrm>
              <a:off x="7232574" y="3580574"/>
              <a:ext cx="0" cy="10795"/>
            </a:xfrm>
            <a:custGeom>
              <a:avLst/>
              <a:gdLst/>
              <a:ahLst/>
              <a:cxnLst/>
              <a:rect l="l" t="t" r="r" b="b"/>
              <a:pathLst>
                <a:path h="10795">
                  <a:moveTo>
                    <a:pt x="0" y="5314"/>
                  </a:moveTo>
                  <a:lnTo>
                    <a:pt x="0" y="5314"/>
                  </a:lnTo>
                </a:path>
              </a:pathLst>
            </a:custGeom>
            <a:ln w="11899">
              <a:solidFill>
                <a:srgbClr val="D1D7E5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75" name="object 69"/>
            <p:cNvSpPr/>
            <p:nvPr/>
          </p:nvSpPr>
          <p:spPr>
            <a:xfrm>
              <a:off x="7232574" y="3995318"/>
              <a:ext cx="0" cy="10795"/>
            </a:xfrm>
            <a:custGeom>
              <a:avLst/>
              <a:gdLst/>
              <a:ahLst/>
              <a:cxnLst/>
              <a:rect l="l" t="t" r="r" b="b"/>
              <a:pathLst>
                <a:path h="10795">
                  <a:moveTo>
                    <a:pt x="0" y="5314"/>
                  </a:moveTo>
                  <a:lnTo>
                    <a:pt x="0" y="5314"/>
                  </a:lnTo>
                </a:path>
              </a:pathLst>
            </a:custGeom>
            <a:ln w="11899">
              <a:solidFill>
                <a:srgbClr val="D1D7E5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76" name="object 70"/>
            <p:cNvSpPr/>
            <p:nvPr/>
          </p:nvSpPr>
          <p:spPr>
            <a:xfrm>
              <a:off x="7232574" y="4218647"/>
              <a:ext cx="0" cy="10795"/>
            </a:xfrm>
            <a:custGeom>
              <a:avLst/>
              <a:gdLst/>
              <a:ahLst/>
              <a:cxnLst/>
              <a:rect l="l" t="t" r="r" b="b"/>
              <a:pathLst>
                <a:path h="10795">
                  <a:moveTo>
                    <a:pt x="0" y="5314"/>
                  </a:moveTo>
                  <a:lnTo>
                    <a:pt x="0" y="5314"/>
                  </a:lnTo>
                </a:path>
              </a:pathLst>
            </a:custGeom>
            <a:ln w="11899">
              <a:solidFill>
                <a:srgbClr val="D1D7E5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77" name="object 71"/>
            <p:cNvSpPr/>
            <p:nvPr/>
          </p:nvSpPr>
          <p:spPr>
            <a:xfrm>
              <a:off x="7232574" y="4601489"/>
              <a:ext cx="0" cy="10795"/>
            </a:xfrm>
            <a:custGeom>
              <a:avLst/>
              <a:gdLst/>
              <a:ahLst/>
              <a:cxnLst/>
              <a:rect l="l" t="t" r="r" b="b"/>
              <a:pathLst>
                <a:path h="10795">
                  <a:moveTo>
                    <a:pt x="0" y="5314"/>
                  </a:moveTo>
                  <a:lnTo>
                    <a:pt x="0" y="5314"/>
                  </a:lnTo>
                </a:path>
              </a:pathLst>
            </a:custGeom>
            <a:ln w="11899">
              <a:solidFill>
                <a:srgbClr val="D1D7E5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78" name="object 72"/>
            <p:cNvSpPr/>
            <p:nvPr/>
          </p:nvSpPr>
          <p:spPr>
            <a:xfrm>
              <a:off x="7232574" y="4984343"/>
              <a:ext cx="0" cy="10795"/>
            </a:xfrm>
            <a:custGeom>
              <a:avLst/>
              <a:gdLst/>
              <a:ahLst/>
              <a:cxnLst/>
              <a:rect l="l" t="t" r="r" b="b"/>
              <a:pathLst>
                <a:path h="10795">
                  <a:moveTo>
                    <a:pt x="0" y="5314"/>
                  </a:moveTo>
                  <a:lnTo>
                    <a:pt x="0" y="5314"/>
                  </a:lnTo>
                </a:path>
              </a:pathLst>
            </a:custGeom>
            <a:ln w="11899">
              <a:solidFill>
                <a:srgbClr val="D1D7E5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79" name="object 73"/>
            <p:cNvSpPr/>
            <p:nvPr/>
          </p:nvSpPr>
          <p:spPr>
            <a:xfrm>
              <a:off x="7232574" y="5377815"/>
              <a:ext cx="0" cy="10795"/>
            </a:xfrm>
            <a:custGeom>
              <a:avLst/>
              <a:gdLst/>
              <a:ahLst/>
              <a:cxnLst/>
              <a:rect l="l" t="t" r="r" b="b"/>
              <a:pathLst>
                <a:path h="10795">
                  <a:moveTo>
                    <a:pt x="0" y="5314"/>
                  </a:moveTo>
                  <a:lnTo>
                    <a:pt x="0" y="5314"/>
                  </a:lnTo>
                </a:path>
              </a:pathLst>
            </a:custGeom>
            <a:ln w="11899">
              <a:solidFill>
                <a:srgbClr val="D1D7E5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80" name="object 74"/>
            <p:cNvSpPr/>
            <p:nvPr/>
          </p:nvSpPr>
          <p:spPr>
            <a:xfrm>
              <a:off x="7232574" y="5590514"/>
              <a:ext cx="0" cy="10795"/>
            </a:xfrm>
            <a:custGeom>
              <a:avLst/>
              <a:gdLst/>
              <a:ahLst/>
              <a:cxnLst/>
              <a:rect l="l" t="t" r="r" b="b"/>
              <a:pathLst>
                <a:path h="10795">
                  <a:moveTo>
                    <a:pt x="0" y="5314"/>
                  </a:moveTo>
                  <a:lnTo>
                    <a:pt x="0" y="5314"/>
                  </a:lnTo>
                </a:path>
              </a:pathLst>
            </a:custGeom>
            <a:ln w="11899">
              <a:solidFill>
                <a:srgbClr val="D1D7E5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81" name="object 75"/>
            <p:cNvSpPr/>
            <p:nvPr/>
          </p:nvSpPr>
          <p:spPr>
            <a:xfrm>
              <a:off x="7232574" y="5803201"/>
              <a:ext cx="0" cy="10795"/>
            </a:xfrm>
            <a:custGeom>
              <a:avLst/>
              <a:gdLst/>
              <a:ahLst/>
              <a:cxnLst/>
              <a:rect l="l" t="t" r="r" b="b"/>
              <a:pathLst>
                <a:path h="10795">
                  <a:moveTo>
                    <a:pt x="0" y="5314"/>
                  </a:moveTo>
                  <a:lnTo>
                    <a:pt x="0" y="5314"/>
                  </a:lnTo>
                </a:path>
              </a:pathLst>
            </a:custGeom>
            <a:ln w="11899">
              <a:solidFill>
                <a:srgbClr val="D1D7E5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82" name="object 76"/>
            <p:cNvSpPr/>
            <p:nvPr/>
          </p:nvSpPr>
          <p:spPr>
            <a:xfrm>
              <a:off x="7232574" y="6026531"/>
              <a:ext cx="0" cy="10795"/>
            </a:xfrm>
            <a:custGeom>
              <a:avLst/>
              <a:gdLst/>
              <a:ahLst/>
              <a:cxnLst/>
              <a:rect l="l" t="t" r="r" b="b"/>
              <a:pathLst>
                <a:path h="10795">
                  <a:moveTo>
                    <a:pt x="0" y="5314"/>
                  </a:moveTo>
                  <a:lnTo>
                    <a:pt x="0" y="5314"/>
                  </a:lnTo>
                </a:path>
              </a:pathLst>
            </a:custGeom>
            <a:ln w="11899">
              <a:solidFill>
                <a:srgbClr val="D1D7E5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83" name="object 77"/>
            <p:cNvSpPr/>
            <p:nvPr/>
          </p:nvSpPr>
          <p:spPr>
            <a:xfrm>
              <a:off x="7232574" y="6377470"/>
              <a:ext cx="0" cy="10795"/>
            </a:xfrm>
            <a:custGeom>
              <a:avLst/>
              <a:gdLst/>
              <a:ahLst/>
              <a:cxnLst/>
              <a:rect l="l" t="t" r="r" b="b"/>
              <a:pathLst>
                <a:path h="10795">
                  <a:moveTo>
                    <a:pt x="0" y="5314"/>
                  </a:moveTo>
                  <a:lnTo>
                    <a:pt x="0" y="5314"/>
                  </a:lnTo>
                </a:path>
              </a:pathLst>
            </a:custGeom>
            <a:ln w="11899">
              <a:solidFill>
                <a:srgbClr val="D1D7E5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</p:grpSp>
      <p:pic>
        <p:nvPicPr>
          <p:cNvPr id="101" name="Picture 4" descr="D:\АгроДиски\работа\логотипы\логотип(малый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30160" y="0"/>
            <a:ext cx="1661840" cy="6979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99565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 descr="161012-11.SD 3D РАЗРЕЗ-Mode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85483" y="1039590"/>
            <a:ext cx="5829096" cy="56126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8" name="Picture 4" descr="D:\АгроДиски\работа\логотипы\логотип(малый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30160" y="0"/>
            <a:ext cx="1661840" cy="697973"/>
          </a:xfrm>
          <a:prstGeom prst="rect">
            <a:avLst/>
          </a:prstGeom>
          <a:noFill/>
        </p:spPr>
      </p:pic>
      <p:sp>
        <p:nvSpPr>
          <p:cNvPr id="11" name="Прямоугольник 10"/>
          <p:cNvSpPr/>
          <p:nvPr/>
        </p:nvSpPr>
        <p:spPr>
          <a:xfrm>
            <a:off x="280272" y="204951"/>
            <a:ext cx="85641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u="sng" dirty="0" smtClean="0">
                <a:solidFill>
                  <a:schemeClr val="bg2"/>
                </a:solidFill>
              </a:rPr>
              <a:t> </a:t>
            </a:r>
            <a:r>
              <a:rPr lang="ru-RU" sz="2400" b="1" u="sng" dirty="0" smtClean="0">
                <a:solidFill>
                  <a:schemeClr val="bg2"/>
                </a:solidFill>
              </a:rPr>
              <a:t>Инструкция по монтажу и эксплуатации                                                            </a:t>
            </a:r>
            <a:r>
              <a:rPr lang="ru-RU" sz="2400" u="sng" dirty="0" smtClean="0">
                <a:solidFill>
                  <a:schemeClr val="bg2"/>
                </a:solidFill>
              </a:rPr>
              <a:t/>
            </a:r>
            <a:br>
              <a:rPr lang="ru-RU" sz="2400" u="sng" dirty="0" smtClean="0">
                <a:solidFill>
                  <a:schemeClr val="bg2"/>
                </a:solidFill>
              </a:rPr>
            </a:br>
            <a:r>
              <a:rPr lang="ru-RU" sz="2400" b="1" u="sng" dirty="0" smtClean="0">
                <a:solidFill>
                  <a:schemeClr val="bg2"/>
                </a:solidFill>
              </a:rPr>
              <a:t>сдвоенного колеса для работы в междурядье </a:t>
            </a:r>
            <a:r>
              <a:rPr lang="ru-RU" sz="2400" b="1" u="sng" dirty="0" smtClean="0"/>
              <a:t>450</a:t>
            </a:r>
            <a:r>
              <a:rPr lang="ru-RU" sz="2400" b="1" u="sng" dirty="0" smtClean="0">
                <a:solidFill>
                  <a:schemeClr val="bg2"/>
                </a:solidFill>
              </a:rPr>
              <a:t> мм </a:t>
            </a:r>
            <a:endParaRPr lang="ru-RU" sz="2400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12035" y="2313533"/>
            <a:ext cx="5300490" cy="255454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just"/>
            <a:r>
              <a:rPr lang="ru-RU" sz="1600" dirty="0">
                <a:solidFill>
                  <a:schemeClr val="tx1"/>
                </a:solidFill>
                <a:ea typeface="Times New Roman" pitchFamily="18" charset="0"/>
                <a:cs typeface="Arial" charset="0"/>
              </a:rPr>
              <a:t>      </a:t>
            </a:r>
            <a:r>
              <a:rPr lang="ru-RU" sz="1600" dirty="0" smtClean="0">
                <a:solidFill>
                  <a:schemeClr val="tx1"/>
                </a:solidFill>
                <a:ea typeface="Times New Roman" pitchFamily="18" charset="0"/>
                <a:cs typeface="Arial" charset="0"/>
              </a:rPr>
              <a:t>Для долговечной эффективной </a:t>
            </a:r>
            <a:r>
              <a:rPr lang="ru-RU" sz="1600" dirty="0">
                <a:solidFill>
                  <a:schemeClr val="tx1"/>
                </a:solidFill>
                <a:ea typeface="Times New Roman" pitchFamily="18" charset="0"/>
                <a:cs typeface="Arial" charset="0"/>
              </a:rPr>
              <a:t>и </a:t>
            </a:r>
            <a:r>
              <a:rPr lang="ru-RU" sz="1600" dirty="0" smtClean="0">
                <a:solidFill>
                  <a:schemeClr val="tx1"/>
                </a:solidFill>
                <a:ea typeface="Times New Roman" pitchFamily="18" charset="0"/>
                <a:cs typeface="Arial" charset="0"/>
              </a:rPr>
              <a:t>безопасной </a:t>
            </a:r>
            <a:r>
              <a:rPr lang="ru-RU" sz="1600" dirty="0">
                <a:solidFill>
                  <a:schemeClr val="tx1"/>
                </a:solidFill>
                <a:ea typeface="Times New Roman" pitchFamily="18" charset="0"/>
                <a:cs typeface="Arial" charset="0"/>
              </a:rPr>
              <a:t>работы </a:t>
            </a:r>
            <a:r>
              <a:rPr lang="ru-RU" sz="1600" dirty="0" smtClean="0">
                <a:solidFill>
                  <a:schemeClr val="tx1"/>
                </a:solidFill>
                <a:ea typeface="Times New Roman" pitchFamily="18" charset="0"/>
                <a:cs typeface="Arial" charset="0"/>
              </a:rPr>
              <a:t>необходимо соблюдать правила </a:t>
            </a:r>
            <a:r>
              <a:rPr lang="ru-RU" sz="1600" dirty="0">
                <a:solidFill>
                  <a:schemeClr val="tx1"/>
                </a:solidFill>
                <a:ea typeface="Times New Roman" pitchFamily="18" charset="0"/>
                <a:cs typeface="Arial" charset="0"/>
              </a:rPr>
              <a:t>по установке и эксплуатации. </a:t>
            </a:r>
          </a:p>
          <a:p>
            <a:pPr algn="just"/>
            <a:endParaRPr lang="ru-RU" sz="1600" dirty="0">
              <a:solidFill>
                <a:schemeClr val="tx1"/>
              </a:solidFill>
              <a:ea typeface="Times New Roman" pitchFamily="18" charset="0"/>
              <a:cs typeface="Arial" charset="0"/>
            </a:endParaRPr>
          </a:p>
          <a:p>
            <a:pPr algn="just"/>
            <a:r>
              <a:rPr lang="ru-RU" sz="1600" b="1" dirty="0">
                <a:solidFill>
                  <a:schemeClr val="tx1"/>
                </a:solidFill>
                <a:ea typeface="Times New Roman" pitchFamily="18" charset="0"/>
                <a:cs typeface="Arial" charset="0"/>
              </a:rPr>
              <a:t>1. Подготовка трактора</a:t>
            </a:r>
            <a:endParaRPr lang="ru-RU" sz="1600" dirty="0">
              <a:solidFill>
                <a:schemeClr val="tx1"/>
              </a:solidFill>
              <a:ea typeface="Times New Roman" pitchFamily="18" charset="0"/>
              <a:cs typeface="Arial" charset="0"/>
            </a:endParaRPr>
          </a:p>
          <a:p>
            <a:pPr algn="just" eaLnBrk="0" hangingPunct="0"/>
            <a:r>
              <a:rPr lang="ru-RU" sz="1600" dirty="0" smtClean="0">
                <a:solidFill>
                  <a:schemeClr val="tx1"/>
                </a:solidFill>
                <a:ea typeface="Times New Roman" pitchFamily="18" charset="0"/>
                <a:cs typeface="Arial" charset="0"/>
              </a:rPr>
              <a:t>Трактор необходимо поставить на ровную поверхность. И убедиться в том, что он устойчив к опрокидыванию.</a:t>
            </a:r>
          </a:p>
          <a:p>
            <a:pPr algn="just" eaLnBrk="0" hangingPunct="0"/>
            <a:r>
              <a:rPr lang="ru-RU" sz="1600" dirty="0" smtClean="0">
                <a:solidFill>
                  <a:schemeClr val="tx1"/>
                </a:solidFill>
                <a:ea typeface="Times New Roman" pitchFamily="18" charset="0"/>
                <a:cs typeface="Arial" charset="0"/>
              </a:rPr>
              <a:t>Сверьте наличие и количество комплектующих в комплекте</a:t>
            </a:r>
            <a:r>
              <a:rPr lang="en-US" sz="1600" dirty="0" smtClean="0">
                <a:solidFill>
                  <a:schemeClr val="tx1"/>
                </a:solidFill>
                <a:ea typeface="Times New Roman" pitchFamily="18" charset="0"/>
                <a:cs typeface="Arial" charset="0"/>
              </a:rPr>
              <a:t>!</a:t>
            </a:r>
            <a:endParaRPr lang="ru-RU" sz="1600" dirty="0" smtClean="0">
              <a:solidFill>
                <a:schemeClr val="tx1"/>
              </a:solidFill>
              <a:ea typeface="Times New Roman" pitchFamily="18" charset="0"/>
              <a:cs typeface="Arial" charset="0"/>
            </a:endParaRPr>
          </a:p>
        </p:txBody>
      </p:sp>
      <p:sp>
        <p:nvSpPr>
          <p:cNvPr id="8" name="Стрелка вправо 7"/>
          <p:cNvSpPr/>
          <p:nvPr/>
        </p:nvSpPr>
        <p:spPr>
          <a:xfrm rot="18093547">
            <a:off x="4334099" y="4036635"/>
            <a:ext cx="4513133" cy="42606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327546" y="5859359"/>
            <a:ext cx="4887547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Обратите внимание на положение фланца, должно быть как на рисунке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18512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 descr="161012-11.SD 3D РАЗРЕЗ-Mode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27845" y="1142568"/>
            <a:ext cx="5977768" cy="53441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Стрелка вправо 11"/>
          <p:cNvSpPr/>
          <p:nvPr/>
        </p:nvSpPr>
        <p:spPr>
          <a:xfrm rot="17924160">
            <a:off x="4360799" y="3669551"/>
            <a:ext cx="3727898" cy="426064"/>
          </a:xfrm>
          <a:prstGeom prst="rightArrow">
            <a:avLst>
              <a:gd name="adj1" fmla="val 50000"/>
              <a:gd name="adj2" fmla="val 5187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8" name="Picture 4" descr="D:\АгроДиски\работа\логотипы\логотип(малый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30160" y="0"/>
            <a:ext cx="1661840" cy="697973"/>
          </a:xfrm>
          <a:prstGeom prst="rect">
            <a:avLst/>
          </a:prstGeom>
          <a:noFill/>
        </p:spPr>
      </p:pic>
      <p:sp>
        <p:nvSpPr>
          <p:cNvPr id="11" name="Прямоугольник 10"/>
          <p:cNvSpPr/>
          <p:nvPr/>
        </p:nvSpPr>
        <p:spPr>
          <a:xfrm>
            <a:off x="280272" y="204951"/>
            <a:ext cx="85641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u="sng" dirty="0" smtClean="0">
                <a:solidFill>
                  <a:schemeClr val="bg2"/>
                </a:solidFill>
              </a:rPr>
              <a:t> </a:t>
            </a:r>
            <a:r>
              <a:rPr lang="ru-RU" sz="2400" b="1" u="sng" dirty="0" smtClean="0">
                <a:solidFill>
                  <a:schemeClr val="bg2"/>
                </a:solidFill>
              </a:rPr>
              <a:t>Инструкция по монтажу и эксплуатации                                                            </a:t>
            </a:r>
            <a:r>
              <a:rPr lang="ru-RU" sz="2400" u="sng" dirty="0" smtClean="0">
                <a:solidFill>
                  <a:schemeClr val="bg2"/>
                </a:solidFill>
              </a:rPr>
              <a:t/>
            </a:r>
            <a:br>
              <a:rPr lang="ru-RU" sz="2400" u="sng" dirty="0" smtClean="0">
                <a:solidFill>
                  <a:schemeClr val="bg2"/>
                </a:solidFill>
              </a:rPr>
            </a:br>
            <a:r>
              <a:rPr lang="ru-RU" sz="2400" b="1" u="sng" dirty="0" smtClean="0">
                <a:solidFill>
                  <a:schemeClr val="bg2"/>
                </a:solidFill>
              </a:rPr>
              <a:t>сдвоенного колеса для работы в междурядье </a:t>
            </a:r>
            <a:r>
              <a:rPr lang="ru-RU" sz="2400" b="1" u="sng" dirty="0" smtClean="0"/>
              <a:t>700</a:t>
            </a:r>
            <a:r>
              <a:rPr lang="ru-RU" sz="2400" b="1" u="sng" dirty="0" smtClean="0">
                <a:solidFill>
                  <a:schemeClr val="bg2"/>
                </a:solidFill>
              </a:rPr>
              <a:t> мм </a:t>
            </a:r>
            <a:endParaRPr lang="ru-RU" sz="2400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84740" y="2054225"/>
            <a:ext cx="5300490" cy="255454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just"/>
            <a:r>
              <a:rPr lang="ru-RU" sz="1600" dirty="0">
                <a:solidFill>
                  <a:schemeClr val="tx1"/>
                </a:solidFill>
                <a:ea typeface="Times New Roman" pitchFamily="18" charset="0"/>
                <a:cs typeface="Arial" charset="0"/>
              </a:rPr>
              <a:t>      </a:t>
            </a:r>
            <a:r>
              <a:rPr lang="ru-RU" sz="1600" dirty="0" smtClean="0">
                <a:solidFill>
                  <a:schemeClr val="tx1"/>
                </a:solidFill>
                <a:ea typeface="Times New Roman" pitchFamily="18" charset="0"/>
                <a:cs typeface="Arial" charset="0"/>
              </a:rPr>
              <a:t>Для долговечной эффективной </a:t>
            </a:r>
            <a:r>
              <a:rPr lang="ru-RU" sz="1600" dirty="0">
                <a:solidFill>
                  <a:schemeClr val="tx1"/>
                </a:solidFill>
                <a:ea typeface="Times New Roman" pitchFamily="18" charset="0"/>
                <a:cs typeface="Arial" charset="0"/>
              </a:rPr>
              <a:t>и </a:t>
            </a:r>
            <a:r>
              <a:rPr lang="ru-RU" sz="1600" dirty="0" smtClean="0">
                <a:solidFill>
                  <a:schemeClr val="tx1"/>
                </a:solidFill>
                <a:ea typeface="Times New Roman" pitchFamily="18" charset="0"/>
                <a:cs typeface="Arial" charset="0"/>
              </a:rPr>
              <a:t>безопасной </a:t>
            </a:r>
            <a:r>
              <a:rPr lang="ru-RU" sz="1600" dirty="0">
                <a:solidFill>
                  <a:schemeClr val="tx1"/>
                </a:solidFill>
                <a:ea typeface="Times New Roman" pitchFamily="18" charset="0"/>
                <a:cs typeface="Arial" charset="0"/>
              </a:rPr>
              <a:t>работы </a:t>
            </a:r>
            <a:r>
              <a:rPr lang="ru-RU" sz="1600" dirty="0" smtClean="0">
                <a:solidFill>
                  <a:schemeClr val="tx1"/>
                </a:solidFill>
                <a:ea typeface="Times New Roman" pitchFamily="18" charset="0"/>
                <a:cs typeface="Arial" charset="0"/>
              </a:rPr>
              <a:t>необходимо соблюдать правила </a:t>
            </a:r>
            <a:r>
              <a:rPr lang="ru-RU" sz="1600" dirty="0">
                <a:solidFill>
                  <a:schemeClr val="tx1"/>
                </a:solidFill>
                <a:ea typeface="Times New Roman" pitchFamily="18" charset="0"/>
                <a:cs typeface="Arial" charset="0"/>
              </a:rPr>
              <a:t>по установке и эксплуатации. </a:t>
            </a:r>
          </a:p>
          <a:p>
            <a:pPr algn="just"/>
            <a:endParaRPr lang="ru-RU" sz="1600" dirty="0">
              <a:solidFill>
                <a:schemeClr val="tx1"/>
              </a:solidFill>
              <a:ea typeface="Times New Roman" pitchFamily="18" charset="0"/>
              <a:cs typeface="Arial" charset="0"/>
            </a:endParaRPr>
          </a:p>
          <a:p>
            <a:pPr algn="just"/>
            <a:r>
              <a:rPr lang="ru-RU" sz="1600" b="1" dirty="0">
                <a:solidFill>
                  <a:schemeClr val="tx1"/>
                </a:solidFill>
                <a:ea typeface="Times New Roman" pitchFamily="18" charset="0"/>
                <a:cs typeface="Arial" charset="0"/>
              </a:rPr>
              <a:t>1. Подготовка трактора</a:t>
            </a:r>
            <a:endParaRPr lang="ru-RU" sz="1600" dirty="0">
              <a:solidFill>
                <a:schemeClr val="tx1"/>
              </a:solidFill>
              <a:ea typeface="Times New Roman" pitchFamily="18" charset="0"/>
              <a:cs typeface="Arial" charset="0"/>
            </a:endParaRPr>
          </a:p>
          <a:p>
            <a:pPr algn="just" eaLnBrk="0" hangingPunct="0"/>
            <a:r>
              <a:rPr lang="ru-RU" sz="1600" dirty="0" smtClean="0">
                <a:solidFill>
                  <a:schemeClr val="tx1"/>
                </a:solidFill>
                <a:ea typeface="Times New Roman" pitchFamily="18" charset="0"/>
                <a:cs typeface="Arial" charset="0"/>
              </a:rPr>
              <a:t>Трактор необходимо поставить на ровную поверхность. И убедиться в том, что он устойчив к опрокидыванию.</a:t>
            </a:r>
          </a:p>
          <a:p>
            <a:pPr algn="just" eaLnBrk="0" hangingPunct="0"/>
            <a:r>
              <a:rPr lang="ru-RU" sz="1600" dirty="0" smtClean="0">
                <a:solidFill>
                  <a:schemeClr val="tx1"/>
                </a:solidFill>
                <a:ea typeface="Times New Roman" pitchFamily="18" charset="0"/>
                <a:cs typeface="Arial" charset="0"/>
              </a:rPr>
              <a:t>Сверьте наличие и количество комплектующих в комплекте</a:t>
            </a:r>
            <a:r>
              <a:rPr lang="en-US" sz="1600" dirty="0" smtClean="0">
                <a:solidFill>
                  <a:schemeClr val="tx1"/>
                </a:solidFill>
                <a:ea typeface="Times New Roman" pitchFamily="18" charset="0"/>
                <a:cs typeface="Arial" charset="0"/>
              </a:rPr>
              <a:t>!</a:t>
            </a:r>
            <a:endParaRPr lang="ru-RU" sz="1600" dirty="0" smtClean="0">
              <a:solidFill>
                <a:schemeClr val="tx1"/>
              </a:solidFill>
              <a:ea typeface="Times New Roman" pitchFamily="18" charset="0"/>
              <a:cs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785" y="5504516"/>
            <a:ext cx="4776953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Обратите внимание на положение фланца, должно быть как на рисунке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18512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085" y="1230525"/>
            <a:ext cx="3638165" cy="45012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4" descr="D:\АгроДиски\работа\логотипы\логотип(малый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30160" y="0"/>
            <a:ext cx="1661840" cy="697973"/>
          </a:xfrm>
          <a:prstGeom prst="rect">
            <a:avLst/>
          </a:prstGeom>
          <a:noFill/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33994" y="1130409"/>
            <a:ext cx="5235533" cy="1938992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r>
              <a:rPr lang="ru-RU" sz="2000" b="1" dirty="0">
                <a:solidFill>
                  <a:schemeClr val="tx1"/>
                </a:solidFill>
                <a:ea typeface="Times New Roman" pitchFamily="18" charset="0"/>
                <a:cs typeface="Arial" charset="0"/>
              </a:rPr>
              <a:t>3. Правила эксплуатации трактора на сдвоенных </a:t>
            </a:r>
            <a:r>
              <a:rPr lang="ru-RU" sz="2000" b="1" dirty="0" smtClean="0">
                <a:solidFill>
                  <a:schemeClr val="tx1"/>
                </a:solidFill>
                <a:ea typeface="Times New Roman" pitchFamily="18" charset="0"/>
                <a:cs typeface="Arial" charset="0"/>
              </a:rPr>
              <a:t>колесах</a:t>
            </a:r>
          </a:p>
          <a:p>
            <a:endParaRPr lang="ru-RU" sz="2000" dirty="0">
              <a:solidFill>
                <a:schemeClr val="tx1"/>
              </a:solidFill>
              <a:ea typeface="Times New Roman" pitchFamily="18" charset="0"/>
              <a:cs typeface="Arial" charset="0"/>
            </a:endParaRPr>
          </a:p>
          <a:p>
            <a:r>
              <a:rPr lang="ru-RU" sz="2000" dirty="0" smtClean="0">
                <a:solidFill>
                  <a:schemeClr val="tx1"/>
                </a:solidFill>
                <a:ea typeface="Times New Roman" pitchFamily="18" charset="0"/>
                <a:cs typeface="Arial" charset="0"/>
              </a:rPr>
              <a:t>В </a:t>
            </a:r>
            <a:r>
              <a:rPr lang="ru-RU" sz="2000" dirty="0">
                <a:solidFill>
                  <a:schemeClr val="tx1"/>
                </a:solidFill>
                <a:ea typeface="Times New Roman" pitchFamily="18" charset="0"/>
                <a:cs typeface="Arial" charset="0"/>
              </a:rPr>
              <a:t>наружной шине давление должно </a:t>
            </a:r>
            <a:r>
              <a:rPr lang="ru-RU" sz="2000" dirty="0" smtClean="0">
                <a:solidFill>
                  <a:schemeClr val="tx1"/>
                </a:solidFill>
                <a:ea typeface="Times New Roman" pitchFamily="18" charset="0"/>
                <a:cs typeface="Arial" charset="0"/>
              </a:rPr>
              <a:t>быть </a:t>
            </a:r>
            <a:r>
              <a:rPr lang="ru-RU" sz="2000" dirty="0">
                <a:solidFill>
                  <a:srgbClr val="FF0000"/>
                </a:solidFill>
                <a:ea typeface="Times New Roman" pitchFamily="18" charset="0"/>
                <a:cs typeface="Arial" charset="0"/>
              </a:rPr>
              <a:t>на </a:t>
            </a:r>
            <a:r>
              <a:rPr lang="ru-RU" sz="2000" dirty="0" smtClean="0">
                <a:solidFill>
                  <a:srgbClr val="FF0000"/>
                </a:solidFill>
                <a:ea typeface="Times New Roman" pitchFamily="18" charset="0"/>
                <a:cs typeface="Arial" charset="0"/>
              </a:rPr>
              <a:t>0.2-0.</a:t>
            </a:r>
            <a:r>
              <a:rPr lang="en-US" sz="2000" dirty="0">
                <a:solidFill>
                  <a:srgbClr val="FF0000"/>
                </a:solidFill>
                <a:ea typeface="Times New Roman" pitchFamily="18" charset="0"/>
                <a:cs typeface="Arial" charset="0"/>
              </a:rPr>
              <a:t>3</a:t>
            </a:r>
            <a:r>
              <a:rPr lang="ru-RU" sz="2000" dirty="0">
                <a:solidFill>
                  <a:srgbClr val="FF0000"/>
                </a:solidFill>
                <a:ea typeface="Times New Roman" pitchFamily="18" charset="0"/>
                <a:cs typeface="Arial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ea typeface="Times New Roman" pitchFamily="18" charset="0"/>
                <a:cs typeface="Arial" charset="0"/>
              </a:rPr>
              <a:t>bar</a:t>
            </a:r>
            <a:r>
              <a:rPr lang="ru-RU" sz="2000" dirty="0" smtClean="0">
                <a:solidFill>
                  <a:srgbClr val="FF0000"/>
                </a:solidFill>
                <a:ea typeface="Times New Roman" pitchFamily="18" charset="0"/>
                <a:cs typeface="Arial" charset="0"/>
              </a:rPr>
              <a:t> меньше</a:t>
            </a:r>
            <a:r>
              <a:rPr lang="ru-RU" sz="2000" dirty="0" smtClean="0">
                <a:solidFill>
                  <a:schemeClr val="tx1"/>
                </a:solidFill>
                <a:ea typeface="Times New Roman" pitchFamily="18" charset="0"/>
                <a:cs typeface="Arial" charset="0"/>
              </a:rPr>
              <a:t>, чем во внутренней.</a:t>
            </a:r>
            <a:endParaRPr lang="ru-RU" sz="2000" dirty="0">
              <a:solidFill>
                <a:schemeClr val="tx1"/>
              </a:solidFill>
              <a:ea typeface="Times New Roman" pitchFamily="18" charset="0"/>
              <a:cs typeface="Arial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97259" y="5016201"/>
            <a:ext cx="201208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 smtClean="0"/>
              <a:t>В этой меньше</a:t>
            </a:r>
            <a:endParaRPr lang="ru-RU" dirty="0"/>
          </a:p>
        </p:txBody>
      </p:sp>
      <p:sp>
        <p:nvSpPr>
          <p:cNvPr id="26" name="Стрелка углом 25"/>
          <p:cNvSpPr/>
          <p:nvPr/>
        </p:nvSpPr>
        <p:spPr>
          <a:xfrm>
            <a:off x="5203304" y="4184929"/>
            <a:ext cx="1163781" cy="831272"/>
          </a:xfrm>
          <a:prstGeom prst="bentArrow">
            <a:avLst>
              <a:gd name="adj1" fmla="val 25000"/>
              <a:gd name="adj2" fmla="val 23361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7850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D:\АгроДиски\работа\логотипы\логотип(малый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30160" y="0"/>
            <a:ext cx="1661840" cy="697973"/>
          </a:xfrm>
          <a:prstGeom prst="rect">
            <a:avLst/>
          </a:prstGeom>
          <a:noFill/>
        </p:spPr>
      </p:pic>
      <p:sp>
        <p:nvSpPr>
          <p:cNvPr id="15" name="Прямоугольник 31"/>
          <p:cNvSpPr>
            <a:spLocks noChangeArrowheads="1"/>
          </p:cNvSpPr>
          <p:nvPr/>
        </p:nvSpPr>
        <p:spPr bwMode="auto">
          <a:xfrm>
            <a:off x="374924" y="1198179"/>
            <a:ext cx="9983022" cy="4708981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sz="2800" b="1" dirty="0" smtClean="0">
                <a:solidFill>
                  <a:srgbClr val="FF0000"/>
                </a:solidFill>
                <a:latin typeface="Calibri" pitchFamily="34" charset="0"/>
                <a:ea typeface="Adobe Fan Heiti Std B" pitchFamily="34" charset="-128"/>
                <a:cs typeface="Arial" charset="0"/>
              </a:rPr>
              <a:t>Запрещается:</a:t>
            </a:r>
          </a:p>
          <a:p>
            <a:r>
              <a:rPr lang="ru-RU" sz="1600" dirty="0" smtClean="0">
                <a:solidFill>
                  <a:schemeClr val="tx1"/>
                </a:solidFill>
                <a:cs typeface="Arial" charset="0"/>
              </a:rPr>
              <a:t>-  эксплуатация </a:t>
            </a:r>
            <a:r>
              <a:rPr lang="ru-RU" sz="1600" dirty="0">
                <a:solidFill>
                  <a:schemeClr val="tx1"/>
                </a:solidFill>
                <a:cs typeface="Arial" charset="0"/>
              </a:rPr>
              <a:t>сдвоенных колес по пересеченной местности, а также на дорогах ширина которых  меньше габаритов трактора (когда движение осуществляется только на дополнительных колесах). Максимальная скорость движения не должна превышать 20 км/час.  Обкатывают трактор в течение 1,5 ч, подтягивая гайки крепления колес и </a:t>
            </a:r>
            <a:r>
              <a:rPr lang="ru-RU" sz="1600" dirty="0" err="1">
                <a:solidFill>
                  <a:schemeClr val="tx1"/>
                </a:solidFill>
                <a:cs typeface="Arial" charset="0"/>
              </a:rPr>
              <a:t>проставок</a:t>
            </a:r>
            <a:r>
              <a:rPr lang="ru-RU" sz="1600" dirty="0">
                <a:solidFill>
                  <a:schemeClr val="tx1"/>
                </a:solidFill>
                <a:cs typeface="Arial" charset="0"/>
              </a:rPr>
              <a:t> через каждые 30 мин;</a:t>
            </a:r>
          </a:p>
          <a:p>
            <a:r>
              <a:rPr lang="ru-RU" sz="1600" dirty="0">
                <a:solidFill>
                  <a:schemeClr val="tx1"/>
                </a:solidFill>
                <a:cs typeface="Arial" charset="0"/>
              </a:rPr>
              <a:t>- </a:t>
            </a:r>
            <a:r>
              <a:rPr lang="ru-RU" sz="1600" dirty="0" smtClean="0">
                <a:solidFill>
                  <a:schemeClr val="tx1"/>
                </a:solidFill>
                <a:cs typeface="Arial" charset="0"/>
              </a:rPr>
              <a:t>чтобы </a:t>
            </a:r>
            <a:r>
              <a:rPr lang="ru-RU" sz="1600" dirty="0">
                <a:solidFill>
                  <a:schemeClr val="tx1"/>
                </a:solidFill>
                <a:cs typeface="Arial" charset="0"/>
              </a:rPr>
              <a:t>шины не </a:t>
            </a:r>
            <a:r>
              <a:rPr lang="ru-RU" sz="1600" dirty="0" smtClean="0">
                <a:solidFill>
                  <a:schemeClr val="tx1"/>
                </a:solidFill>
                <a:cs typeface="Arial" charset="0"/>
              </a:rPr>
              <a:t>буксовали, начинать движение трактора  необходимо плавно;</a:t>
            </a:r>
            <a:endParaRPr lang="ru-RU" sz="1600" dirty="0">
              <a:solidFill>
                <a:schemeClr val="tx1"/>
              </a:solidFill>
              <a:cs typeface="Arial" charset="0"/>
            </a:endParaRPr>
          </a:p>
          <a:p>
            <a:r>
              <a:rPr lang="ru-RU" sz="1600" dirty="0">
                <a:solidFill>
                  <a:schemeClr val="tx1"/>
                </a:solidFill>
                <a:cs typeface="Arial" charset="0"/>
              </a:rPr>
              <a:t>- при уводе трактора в сторону проверить, не снизилось ли давление в шинах;</a:t>
            </a:r>
          </a:p>
          <a:p>
            <a:pPr algn="just"/>
            <a:r>
              <a:rPr lang="ru-RU" sz="1600" dirty="0">
                <a:solidFill>
                  <a:schemeClr val="tx1"/>
                </a:solidFill>
                <a:cs typeface="Arial" charset="0"/>
              </a:rPr>
              <a:t>- не работать и не допускать стоянки трактора на шинах с пониженным или повышенным внутренним давлением и не уменьшать давление воздуха в шинах, если оно увеличилось в результате нагрева при движении (в тракторных шинах после их нагрева давление повышается обычно на 0,2 </a:t>
            </a:r>
            <a:r>
              <a:rPr lang="en-US" sz="1600" dirty="0">
                <a:solidFill>
                  <a:schemeClr val="tx1"/>
                </a:solidFill>
                <a:cs typeface="Arial" charset="0"/>
              </a:rPr>
              <a:t>bar</a:t>
            </a:r>
            <a:r>
              <a:rPr lang="ru-RU" sz="1600" dirty="0">
                <a:solidFill>
                  <a:schemeClr val="tx1"/>
                </a:solidFill>
                <a:cs typeface="Arial" charset="0"/>
              </a:rPr>
              <a:t>);</a:t>
            </a:r>
          </a:p>
          <a:p>
            <a:pPr algn="just"/>
            <a:r>
              <a:rPr lang="ru-RU" sz="1600" dirty="0">
                <a:solidFill>
                  <a:schemeClr val="tx1"/>
                </a:solidFill>
                <a:cs typeface="Arial" charset="0"/>
              </a:rPr>
              <a:t>- </a:t>
            </a:r>
            <a:r>
              <a:rPr lang="ru-RU" sz="1600" dirty="0" smtClean="0">
                <a:solidFill>
                  <a:schemeClr val="tx1"/>
                </a:solidFill>
                <a:cs typeface="Arial" charset="0"/>
              </a:rPr>
              <a:t>при </a:t>
            </a:r>
            <a:r>
              <a:rPr lang="ru-RU" sz="1600" dirty="0">
                <a:solidFill>
                  <a:schemeClr val="tx1"/>
                </a:solidFill>
                <a:cs typeface="Arial" charset="0"/>
              </a:rPr>
              <a:t>необходимости контролировать внутреннее давление в шинах, доводить его до нормы в соответствии с выполняемой работой;</a:t>
            </a:r>
          </a:p>
          <a:p>
            <a:r>
              <a:rPr lang="ru-RU" sz="1600" dirty="0">
                <a:solidFill>
                  <a:schemeClr val="tx1"/>
                </a:solidFill>
                <a:cs typeface="Arial" charset="0"/>
              </a:rPr>
              <a:t>- избегать чрезмерного буксования и скольжения (юза) колес</a:t>
            </a:r>
            <a:r>
              <a:rPr lang="ru-RU" sz="1600" dirty="0" smtClean="0">
                <a:solidFill>
                  <a:schemeClr val="tx1"/>
                </a:solidFill>
                <a:cs typeface="Arial" charset="0"/>
              </a:rPr>
              <a:t>;</a:t>
            </a:r>
            <a:endParaRPr lang="ru-RU" sz="1600" dirty="0">
              <a:solidFill>
                <a:schemeClr val="tx1"/>
              </a:solidFill>
              <a:cs typeface="Arial" charset="0"/>
            </a:endParaRPr>
          </a:p>
          <a:p>
            <a:r>
              <a:rPr lang="ru-RU" sz="1600" dirty="0">
                <a:solidFill>
                  <a:schemeClr val="tx1"/>
                </a:solidFill>
                <a:cs typeface="Arial" charset="0"/>
              </a:rPr>
              <a:t>- не допускать перегрузки шин;</a:t>
            </a:r>
          </a:p>
          <a:p>
            <a:r>
              <a:rPr lang="ru-RU" sz="1600" dirty="0">
                <a:solidFill>
                  <a:schemeClr val="tx1"/>
                </a:solidFill>
                <a:cs typeface="Arial" charset="0"/>
              </a:rPr>
              <a:t>- снижать скорость движения трактора на поворотах и разворотах;</a:t>
            </a:r>
          </a:p>
          <a:p>
            <a:r>
              <a:rPr lang="ru-RU" sz="1600" dirty="0" smtClean="0">
                <a:solidFill>
                  <a:schemeClr val="tx1"/>
                </a:solidFill>
                <a:cs typeface="Arial" charset="0"/>
              </a:rPr>
              <a:t>- </a:t>
            </a:r>
            <a:r>
              <a:rPr lang="ru-RU" sz="1600" dirty="0">
                <a:solidFill>
                  <a:schemeClr val="tx1"/>
                </a:solidFill>
                <a:cs typeface="Arial" charset="0"/>
              </a:rPr>
              <a:t>не допускать резкого торможения во избежание пятнистого износа шин</a:t>
            </a:r>
            <a:r>
              <a:rPr lang="ru-RU" sz="1600" dirty="0" smtClean="0">
                <a:solidFill>
                  <a:schemeClr val="tx1"/>
                </a:solidFill>
                <a:cs typeface="Arial" charset="0"/>
              </a:rPr>
              <a:t>;</a:t>
            </a:r>
            <a:endParaRPr lang="ru-RU" sz="16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69458" y="189186"/>
            <a:ext cx="82881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u="sng" dirty="0" smtClean="0">
                <a:solidFill>
                  <a:schemeClr val="bg2"/>
                </a:solidFill>
              </a:rPr>
              <a:t> </a:t>
            </a:r>
            <a:r>
              <a:rPr lang="ru-RU" sz="2400" b="1" u="sng" dirty="0" smtClean="0">
                <a:solidFill>
                  <a:schemeClr val="bg2"/>
                </a:solidFill>
              </a:rPr>
              <a:t>Технические условия эксплуатации</a:t>
            </a:r>
            <a:endParaRPr lang="ru-RU" sz="2400" dirty="0"/>
          </a:p>
        </p:txBody>
      </p:sp>
    </p:spTree>
    <p:extLst>
      <p:ext uri="{BB962C8B-B14F-4D97-AF65-F5344CB8AC3E}">
        <p14:creationId xmlns="" xmlns:p14="http://schemas.microsoft.com/office/powerpoint/2010/main" val="107850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D:\АгроДиски\работа\логотипы\логотип(малый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30160" y="0"/>
            <a:ext cx="1661840" cy="697973"/>
          </a:xfrm>
          <a:prstGeom prst="rect">
            <a:avLst/>
          </a:prstGeom>
          <a:noFill/>
        </p:spPr>
      </p:pic>
      <p:sp>
        <p:nvSpPr>
          <p:cNvPr id="8" name="Прямоугольник 17"/>
          <p:cNvSpPr>
            <a:spLocks noChangeArrowheads="1"/>
          </p:cNvSpPr>
          <p:nvPr/>
        </p:nvSpPr>
        <p:spPr bwMode="auto">
          <a:xfrm>
            <a:off x="405020" y="1081474"/>
            <a:ext cx="9747972" cy="452431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sz="1600" dirty="0">
                <a:cs typeface="Arial" charset="0"/>
              </a:rPr>
              <a:t>— не подъезжать к краям тротуаров вплотную, чтобы не повредить боковины ободьев  и бескамерных шин;</a:t>
            </a:r>
          </a:p>
          <a:p>
            <a:r>
              <a:rPr lang="ru-RU" sz="1600" dirty="0">
                <a:cs typeface="Arial" charset="0"/>
              </a:rPr>
              <a:t> — на остановках осматривать шины для обнаружения повреждений и мест утечек воздуха;</a:t>
            </a:r>
          </a:p>
          <a:p>
            <a:r>
              <a:rPr lang="ru-RU" sz="1600" dirty="0">
                <a:cs typeface="Arial" charset="0"/>
              </a:rPr>
              <a:t>— вынимать застрявшие в шинах предметы;</a:t>
            </a:r>
          </a:p>
          <a:p>
            <a:r>
              <a:rPr lang="ru-RU" sz="1600" dirty="0">
                <a:cs typeface="Arial" charset="0"/>
              </a:rPr>
              <a:t>— контролировать исправность вентилей и наличие на них колпачков;</a:t>
            </a:r>
          </a:p>
          <a:p>
            <a:r>
              <a:rPr lang="ru-RU" sz="1600" dirty="0">
                <a:cs typeface="Arial" charset="0"/>
              </a:rPr>
              <a:t>— проверять крепление колес и при необходимости подтягивать крепежные соединения;</a:t>
            </a:r>
          </a:p>
          <a:p>
            <a:r>
              <a:rPr lang="ru-RU" sz="1600" dirty="0">
                <a:cs typeface="Arial" charset="0"/>
              </a:rPr>
              <a:t>— содержать в полном порядке шиномонтажный инструмент, домкрат, ручной насос и ручной манометр, аптечку для ремонта шин, упоры под колеса, подставки под мосты, средства противоскольжения;</a:t>
            </a:r>
          </a:p>
          <a:p>
            <a:r>
              <a:rPr lang="ru-RU" sz="1600" dirty="0">
                <a:cs typeface="Arial" charset="0"/>
              </a:rPr>
              <a:t>— не загрязнять места передвижения, стоянки, технического обслуживания и текущего ремонта трактора нефтепродуктами и другими веществами, вызывающими порчу шин;</a:t>
            </a:r>
          </a:p>
          <a:p>
            <a:r>
              <a:rPr lang="ru-RU" sz="1600" dirty="0">
                <a:cs typeface="Arial" charset="0"/>
              </a:rPr>
              <a:t>— не допускать подтекания тормозной жидкости и попадания на колеса и шины смазки;</a:t>
            </a:r>
          </a:p>
          <a:p>
            <a:r>
              <a:rPr lang="ru-RU" sz="1600" dirty="0">
                <a:cs typeface="Arial" charset="0"/>
              </a:rPr>
              <a:t>— не протирать диски и другие элементы колес керосином или другими нефтепродуктами;</a:t>
            </a:r>
          </a:p>
          <a:p>
            <a:pPr algn="just"/>
            <a:r>
              <a:rPr lang="ru-RU" sz="1600" dirty="0">
                <a:cs typeface="Arial" charset="0"/>
              </a:rPr>
              <a:t>— избегать передвижения по участкам дорог, загрязненным нефтепродуктами, покрытым свежим, еще горячим асфальтом или разлитым гудроном;</a:t>
            </a:r>
          </a:p>
          <a:p>
            <a:pPr algn="just"/>
            <a:r>
              <a:rPr lang="ru-RU" sz="1600" dirty="0">
                <a:cs typeface="Arial" charset="0"/>
              </a:rPr>
              <a:t>— на горизонтальных участках дорог избегать движения методом разгон-накат;</a:t>
            </a:r>
          </a:p>
          <a:p>
            <a:r>
              <a:rPr lang="ru-RU" sz="1600" dirty="0">
                <a:cs typeface="Arial" charset="0"/>
              </a:rPr>
              <a:t>— постоянно контролировать техническое состояние колес и шин.</a:t>
            </a:r>
          </a:p>
        </p:txBody>
      </p:sp>
    </p:spTree>
    <p:extLst>
      <p:ext uri="{BB962C8B-B14F-4D97-AF65-F5344CB8AC3E}">
        <p14:creationId xmlns="" xmlns:p14="http://schemas.microsoft.com/office/powerpoint/2010/main" val="107850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Ион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1335</TotalTime>
  <Words>709</Words>
  <Application>Microsoft Office PowerPoint</Application>
  <PresentationFormat>Произвольный</PresentationFormat>
  <Paragraphs>75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Ион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Leo</cp:lastModifiedBy>
  <cp:revision>24</cp:revision>
  <dcterms:created xsi:type="dcterms:W3CDTF">2014-05-14T05:38:01Z</dcterms:created>
  <dcterms:modified xsi:type="dcterms:W3CDTF">2015-02-04T14:04:51Z</dcterms:modified>
</cp:coreProperties>
</file>