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a:solidFill>
                  <a:srgbClr val="0F0F0F"/>
                </a:solidFill>
                <a:latin typeface="Times New Roman" panose="02020603050405020304" pitchFamily="18" charset="0"/>
                <a:cs typeface="Times New Roman" panose="02020603050405020304" pitchFamily="18" charset="0"/>
              </a:rPr>
              <a:t>Employee Data Analysis using Excel</a:t>
            </a:r>
            <a:r>
              <a:rPr lang="en-US" b="1" i="0">
                <a:solidFill>
                  <a:srgbClr val="0F0F0F"/>
                </a:solidFill>
                <a:effectLst/>
                <a:latin typeface="Times New Roman" panose="02020603050405020304" pitchFamily="18" charset="0"/>
                <a:cs typeface="Times New Roman" panose="02020603050405020304" pitchFamily="18" charset="0"/>
              </a:rPr>
              <a:t> </a:t>
            </a:r>
            <a:br>
              <a:rPr lang="en-US" b="1" i="0">
                <a:solidFill>
                  <a:srgbClr val="0F0F0F"/>
                </a:solidFill>
                <a:effectLst/>
                <a:latin typeface="Roboto" panose="020F0502020204030204" pitchFamily="2" charset="0"/>
              </a:rPr>
            </a:br>
            <a:endParaRPr spc="15"/>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a:p>
        </p:txBody>
      </p:sp>
      <p:sp>
        <p:nvSpPr>
          <p:cNvPr id="14" name="TextBox 13">
            <a:extLst>
              <a:ext uri="{FF2B5EF4-FFF2-40B4-BE49-F238E27FC236}">
                <a16:creationId xmlns:a16="http://schemas.microsoft.com/office/drawing/2014/main" id="{D55ADE35-C35B-07C1-F5AA-C33B3DDB802E}"/>
              </a:ext>
            </a:extLst>
          </p:cNvPr>
          <p:cNvSpPr txBox="1"/>
          <p:nvPr/>
        </p:nvSpPr>
        <p:spPr>
          <a:xfrm>
            <a:off x="1420117" y="2851481"/>
            <a:ext cx="8610600" cy="2308324"/>
          </a:xfrm>
          <a:prstGeom prst="rect">
            <a:avLst/>
          </a:prstGeom>
          <a:noFill/>
        </p:spPr>
        <p:txBody>
          <a:bodyPr wrap="square" rtlCol="0">
            <a:spAutoFit/>
          </a:bodyPr>
          <a:lstStyle/>
          <a:p>
            <a:r>
              <a:rPr lang="en-US" sz="2400"/>
              <a:t>STUDENT NAME:</a:t>
            </a:r>
            <a:r>
              <a:rPr lang="en-GB" sz="2400"/>
              <a:t>D.HAARISH RAJ</a:t>
            </a:r>
            <a:endParaRPr lang="en-US" sz="2400"/>
          </a:p>
          <a:p>
            <a:r>
              <a:rPr lang="en-US" sz="2400"/>
              <a:t>REGISTER NO:</a:t>
            </a:r>
            <a:r>
              <a:rPr lang="en-GB" sz="2400"/>
              <a:t>312214232</a:t>
            </a:r>
          </a:p>
          <a:p>
            <a:r>
              <a:rPr lang="en-GB" sz="2400"/>
              <a:t>NAA MUDHALAVAN ID:A054D7FD430B775B8884D5C647BA2812</a:t>
            </a:r>
            <a:endParaRPr lang="en-US" sz="2400"/>
          </a:p>
          <a:p>
            <a:r>
              <a:rPr lang="en-US" sz="2400"/>
              <a:t>DEPARTMENT:</a:t>
            </a:r>
            <a:r>
              <a:rPr lang="en-GB" sz="2400"/>
              <a:t>B.COM[A&amp;F]</a:t>
            </a:r>
            <a:endParaRPr lang="en-US" sz="2400"/>
          </a:p>
          <a:p>
            <a:r>
              <a:rPr lang="en-US" sz="2400"/>
              <a:t>COLLEGE</a:t>
            </a:r>
            <a:r>
              <a:rPr lang="en-GB" sz="2400"/>
              <a:t>:ST.THOMS COLLEGE OF ART AND SCIENCE </a:t>
            </a:r>
            <a:endParaRPr lang="en-US" sz="2400"/>
          </a:p>
          <a:p>
            <a:r>
              <a:rPr lang="en-US" sz="2400"/>
              <a:t>           </a:t>
            </a:r>
            <a:endParaRPr lang="en-IN"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a:latin typeface="Trebuchet MS"/>
                <a:cs typeface="Trebuchet MS"/>
              </a:rPr>
              <a:t>M</a:t>
            </a:r>
            <a:r>
              <a:rPr sz="4800" b="1">
                <a:latin typeface="Trebuchet MS"/>
                <a:cs typeface="Trebuchet MS"/>
              </a:rPr>
              <a:t>O</a:t>
            </a:r>
            <a:r>
              <a:rPr sz="4800" b="1" spc="-15">
                <a:latin typeface="Trebuchet MS"/>
                <a:cs typeface="Trebuchet MS"/>
              </a:rPr>
              <a:t>D</a:t>
            </a:r>
            <a:r>
              <a:rPr sz="4800" b="1" spc="-35">
                <a:latin typeface="Trebuchet MS"/>
                <a:cs typeface="Trebuchet MS"/>
              </a:rPr>
              <a:t>E</a:t>
            </a:r>
            <a:r>
              <a:rPr sz="4800" b="1" spc="-30">
                <a:latin typeface="Trebuchet MS"/>
                <a:cs typeface="Trebuchet MS"/>
              </a:rPr>
              <a:t>LL</a:t>
            </a:r>
            <a:r>
              <a:rPr sz="4800" b="1" spc="-5">
                <a:latin typeface="Trebuchet MS"/>
                <a:cs typeface="Trebuchet MS"/>
              </a:rPr>
              <a:t>I</a:t>
            </a:r>
            <a:r>
              <a:rPr sz="4800" b="1" spc="30">
                <a:latin typeface="Trebuchet MS"/>
                <a:cs typeface="Trebuchet MS"/>
              </a:rPr>
              <a:t>N</a:t>
            </a:r>
            <a:r>
              <a:rPr sz="4800" b="1" spc="5">
                <a:latin typeface="Trebuchet MS"/>
                <a:cs typeface="Trebuchet MS"/>
              </a:rPr>
              <a:t>G</a:t>
            </a:r>
            <a:endParaRPr sz="48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TextBox 15">
            <a:extLst>
              <a:ext uri="{FF2B5EF4-FFF2-40B4-BE49-F238E27FC236}">
                <a16:creationId xmlns:a16="http://schemas.microsoft.com/office/drawing/2014/main" id="{1EDDF137-8AE4-4CD9-1567-A602403A97B5}"/>
              </a:ext>
            </a:extLst>
          </p:cNvPr>
          <p:cNvSpPr txBox="1"/>
          <p:nvPr/>
        </p:nvSpPr>
        <p:spPr>
          <a:xfrm>
            <a:off x="739775" y="1662927"/>
            <a:ext cx="5568305" cy="1754326"/>
          </a:xfrm>
          <a:prstGeom prst="rect">
            <a:avLst/>
          </a:prstGeom>
          <a:noFill/>
        </p:spPr>
        <p:txBody>
          <a:bodyPr wrap="square">
            <a:spAutoFit/>
          </a:bodyPr>
          <a:lstStyle/>
          <a:p>
            <a:r>
              <a:rPr lang="en-GB" b="0" i="0">
                <a:solidFill>
                  <a:schemeClr val="bg2">
                    <a:lumMod val="10000"/>
                  </a:schemeClr>
                </a:solidFill>
                <a:effectLst/>
                <a:latin typeface="Google Sans"/>
              </a:rPr>
              <a:t>By </a:t>
            </a:r>
            <a:r>
              <a:rPr lang="en-GB" b="0" i="0" err="1">
                <a:solidFill>
                  <a:schemeClr val="bg2">
                    <a:lumMod val="10000"/>
                  </a:schemeClr>
                </a:solidFill>
                <a:effectLst/>
                <a:latin typeface="Google Sans"/>
              </a:rPr>
              <a:t>analyzing</a:t>
            </a:r>
            <a:r>
              <a:rPr lang="en-GB" b="0" i="0">
                <a:solidFill>
                  <a:schemeClr val="bg2">
                    <a:lumMod val="10000"/>
                  </a:schemeClr>
                </a:solidFill>
                <a:effectLst/>
                <a:latin typeface="Google Sans"/>
              </a:rPr>
              <a:t> factors such as job satisfaction, promotion history, and work environment, we can identify employees at risk of leaving. This predictive approach enables HR departments to take proactive measures, ultimately improving employee retention and maintaining a stable </a:t>
            </a:r>
            <a:r>
              <a:rPr lang="en-GB" b="0" i="0" err="1">
                <a:solidFill>
                  <a:schemeClr val="bg2">
                    <a:lumMod val="10000"/>
                  </a:schemeClr>
                </a:solidFill>
                <a:effectLst/>
                <a:latin typeface="Google Sans"/>
              </a:rPr>
              <a:t>workforce.</a:t>
            </a:r>
            <a:r>
              <a:rPr lang="en-GB" b="0" i="0" err="1">
                <a:solidFill>
                  <a:srgbClr val="FFFFFF"/>
                </a:solidFill>
                <a:effectLst/>
                <a:latin typeface="Google Sans"/>
              </a:rPr>
              <a:t>B</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conclusion</a:t>
            </a:r>
            <a:endParaRPr lang="en-IN">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15D78E5-5082-BC57-AC7E-C0A7C641A11E}"/>
              </a:ext>
            </a:extLst>
          </p:cNvPr>
          <p:cNvSpPr txBox="1"/>
          <p:nvPr/>
        </p:nvSpPr>
        <p:spPr>
          <a:xfrm>
            <a:off x="789447" y="2230612"/>
            <a:ext cx="6529936" cy="1200329"/>
          </a:xfrm>
          <a:prstGeom prst="rect">
            <a:avLst/>
          </a:prstGeom>
          <a:noFill/>
        </p:spPr>
        <p:txBody>
          <a:bodyPr wrap="square">
            <a:spAutoFit/>
          </a:bodyPr>
          <a:lstStyle/>
          <a:p>
            <a:r>
              <a:rPr lang="en-GB" b="1">
                <a:latin typeface="Google Sans"/>
              </a:rPr>
              <a:t>Employee turnover may feel inevitable, but it doesn’t have to be. With careful strategy and commitment, organizations can curb attrition and retain top talent. Since, the costs of neglecting retention are too high, financially and in business performance.</a:t>
            </a:r>
            <a:endParaRPr lang="en-US" b="1"/>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a:t>PROJECT</a:t>
            </a:r>
            <a:r>
              <a:rPr sz="4250" spc="-85"/>
              <a:t> </a:t>
            </a:r>
            <a:r>
              <a:rPr sz="4250" spc="25"/>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a:solidFill>
                  <a:srgbClr val="0F0F0F"/>
                </a:solidFill>
                <a:latin typeface="Times New Roman" panose="02020603050405020304" pitchFamily="18" charset="0"/>
                <a:cs typeface="Times New Roman" panose="02020603050405020304" pitchFamily="18" charset="0"/>
              </a:rPr>
              <a:t>Employee</a:t>
            </a:r>
            <a:r>
              <a:rPr lang="en-GB" sz="4400" b="1">
                <a:solidFill>
                  <a:srgbClr val="0F0F0F"/>
                </a:solidFill>
                <a:latin typeface="Times New Roman" panose="02020603050405020304" pitchFamily="18" charset="0"/>
                <a:cs typeface="Times New Roman" panose="02020603050405020304" pitchFamily="18" charset="0"/>
              </a:rPr>
              <a:t> Attrition </a:t>
            </a:r>
            <a:r>
              <a:rPr lang="en-US" sz="4400" b="1">
                <a:solidFill>
                  <a:srgbClr val="0F0F0F"/>
                </a:solidFill>
                <a:latin typeface="Times New Roman" panose="02020603050405020304" pitchFamily="18" charset="0"/>
                <a:cs typeface="Times New Roman" panose="02020603050405020304" pitchFamily="18" charset="0"/>
              </a:rPr>
              <a:t> Analysis using Excel</a:t>
            </a:r>
            <a:endParaRPr lang="en-IN" sz="280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a:t>A</a:t>
            </a:r>
            <a:r>
              <a:rPr spc="-5"/>
              <a:t>G</a:t>
            </a:r>
            <a:r>
              <a:rPr spc="-35"/>
              <a:t>E</a:t>
            </a:r>
            <a:r>
              <a:rPr spc="15"/>
              <a:t>N</a:t>
            </a:r>
            <a: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a:solidFill>
                  <a:srgbClr val="0D0D0D"/>
                </a:solidFill>
                <a:latin typeface="Times New Roman" panose="02020603050405020304" pitchFamily="18" charset="0"/>
                <a:cs typeface="Times New Roman" panose="02020603050405020304" pitchFamily="18" charset="0"/>
              </a:rPr>
              <a:t>Dataset Description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Results and </a:t>
            </a:r>
            <a:r>
              <a:rPr lang="en-US" sz="2800">
                <a:solidFill>
                  <a:srgbClr val="0D0D0D"/>
                </a:solidFill>
                <a:latin typeface="Times New Roman" panose="02020603050405020304" pitchFamily="18" charset="0"/>
                <a:cs typeface="Times New Roman" panose="02020603050405020304" pitchFamily="18" charset="0"/>
              </a:rPr>
              <a:t>Discussion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Conclusion</a:t>
            </a:r>
          </a:p>
          <a:p>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a:t>P</a:t>
            </a:r>
            <a:r>
              <a:rPr sz="4250" spc="15"/>
              <a:t>ROB</a:t>
            </a:r>
            <a:r>
              <a:rPr sz="4250" spc="55"/>
              <a:t>L</a:t>
            </a:r>
            <a:r>
              <a:rPr sz="4250" spc="-20"/>
              <a:t>E</a:t>
            </a:r>
            <a:r>
              <a:rPr sz="4250" spc="20"/>
              <a:t>M</a:t>
            </a:r>
            <a:r>
              <a:rPr sz="4250"/>
              <a:t>	</a:t>
            </a:r>
            <a:r>
              <a:rPr sz="4250" spc="10"/>
              <a:t>S</a:t>
            </a:r>
            <a:r>
              <a:rPr sz="4250" spc="-370"/>
              <a:t>T</a:t>
            </a:r>
            <a:r>
              <a:rPr sz="4250" spc="-375"/>
              <a:t>A</a:t>
            </a:r>
            <a:r>
              <a:rPr sz="4250" spc="15"/>
              <a:t>T</a:t>
            </a:r>
            <a:r>
              <a:rPr sz="4250" spc="-10"/>
              <a:t>E</a:t>
            </a:r>
            <a:r>
              <a:rPr sz="4250" spc="-20"/>
              <a:t>ME</a:t>
            </a:r>
            <a:r>
              <a:rPr sz="4250" spc="1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a:p>
        </p:txBody>
      </p:sp>
      <p:sp>
        <p:nvSpPr>
          <p:cNvPr id="33" name="TextBox 32">
            <a:extLst>
              <a:ext uri="{FF2B5EF4-FFF2-40B4-BE49-F238E27FC236}">
                <a16:creationId xmlns:a16="http://schemas.microsoft.com/office/drawing/2014/main" id="{01D76F0C-1013-C3B6-6E54-220F2A534394}"/>
              </a:ext>
            </a:extLst>
          </p:cNvPr>
          <p:cNvSpPr txBox="1"/>
          <p:nvPr/>
        </p:nvSpPr>
        <p:spPr>
          <a:xfrm>
            <a:off x="1210234" y="2019299"/>
            <a:ext cx="4285692" cy="2031325"/>
          </a:xfrm>
          <a:prstGeom prst="rect">
            <a:avLst/>
          </a:prstGeom>
          <a:noFill/>
        </p:spPr>
        <p:txBody>
          <a:bodyPr wrap="square">
            <a:spAutoFit/>
          </a:bodyPr>
          <a:lstStyle/>
          <a:p>
            <a:r>
              <a:rPr lang="en-GB">
                <a:effectLst/>
                <a:latin typeface="Google Sans"/>
              </a:rPr>
              <a:t>Employee attrition occurs when the size of your workforce diminishes over time due to unavoidable factors such as employee resignation for personal or professional reasons. Employees are leaving the workforce faster than they are hired, and it is often outside the employer's control.</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a:t>PROJECT	</a:t>
            </a:r>
            <a:r>
              <a:rPr sz="4250" spc="-2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a:t>
            </a:r>
          </a:p>
          <a:p>
            <a:endParaRPr lang="en-IN" sz="240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B79FC2BF-1E0E-0098-36F7-2DE870B865D1}"/>
              </a:ext>
            </a:extLst>
          </p:cNvPr>
          <p:cNvSpPr txBox="1"/>
          <p:nvPr/>
        </p:nvSpPr>
        <p:spPr>
          <a:xfrm>
            <a:off x="739775" y="1991463"/>
            <a:ext cx="4470281" cy="1754326"/>
          </a:xfrm>
          <a:prstGeom prst="rect">
            <a:avLst/>
          </a:prstGeom>
          <a:noFill/>
        </p:spPr>
        <p:txBody>
          <a:bodyPr wrap="square">
            <a:spAutoFit/>
          </a:bodyPr>
          <a:lstStyle/>
          <a:p>
            <a:r>
              <a:rPr lang="en-GB" b="0" i="0">
                <a:effectLst/>
                <a:latin typeface="Google Sans"/>
              </a:rPr>
              <a:t>Compensation and Benefits: Salary, stock options, and other benefits. Work Experience: Years at company, years in current role, and years with current manager. Performance and Satisfaction: Performance ratings, job satisfaction, and work-life balance.</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a:t>W</a:t>
            </a:r>
            <a:r>
              <a:rPr sz="3200" spc="-20"/>
              <a:t>H</a:t>
            </a:r>
            <a:r>
              <a:rPr sz="3200" spc="20"/>
              <a:t>O</a:t>
            </a:r>
            <a:r>
              <a:rPr sz="3200" spc="-235"/>
              <a:t> </a:t>
            </a:r>
            <a:r>
              <a:rPr sz="3200" spc="-10"/>
              <a:t>AR</a:t>
            </a:r>
            <a:r>
              <a:rPr sz="3200" spc="15"/>
              <a:t>E</a:t>
            </a:r>
            <a:r>
              <a:rPr sz="3200" spc="-35"/>
              <a:t> </a:t>
            </a:r>
            <a:r>
              <a:rPr sz="3200" spc="-10"/>
              <a:t>T</a:t>
            </a:r>
            <a:r>
              <a:rPr sz="3200" spc="-15"/>
              <a:t>H</a:t>
            </a:r>
            <a:r>
              <a:rPr sz="3200" spc="15"/>
              <a:t>E</a:t>
            </a:r>
            <a:r>
              <a:rPr sz="3200" spc="-35"/>
              <a:t> </a:t>
            </a:r>
            <a:r>
              <a:rPr sz="3200" spc="-20"/>
              <a:t>E</a:t>
            </a:r>
            <a:r>
              <a:rPr sz="3200" spc="30"/>
              <a:t>N</a:t>
            </a:r>
            <a:r>
              <a:rPr sz="3200" spc="15"/>
              <a:t>D</a:t>
            </a:r>
            <a:r>
              <a:rPr sz="3200" spc="-45"/>
              <a:t> </a:t>
            </a:r>
            <a:r>
              <a:rPr sz="3200"/>
              <a:t>U</a:t>
            </a:r>
            <a:r>
              <a:rPr sz="3200" spc="10"/>
              <a:t>S</a:t>
            </a:r>
            <a:r>
              <a:rPr sz="3200" spc="-25"/>
              <a:t>E</a:t>
            </a:r>
            <a:r>
              <a:rPr sz="3200" spc="-10"/>
              <a:t>R</a:t>
            </a:r>
            <a:r>
              <a:rPr sz="3200" spc="5"/>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a:p>
        </p:txBody>
      </p:sp>
      <p:sp>
        <p:nvSpPr>
          <p:cNvPr id="9" name="TextBox 8">
            <a:extLst>
              <a:ext uri="{FF2B5EF4-FFF2-40B4-BE49-F238E27FC236}">
                <a16:creationId xmlns:a16="http://schemas.microsoft.com/office/drawing/2014/main" id="{B0D7738C-C252-53A3-F653-DBA2291C48FD}"/>
              </a:ext>
            </a:extLst>
          </p:cNvPr>
          <p:cNvSpPr txBox="1"/>
          <p:nvPr/>
        </p:nvSpPr>
        <p:spPr>
          <a:xfrm>
            <a:off x="993300" y="2196658"/>
            <a:ext cx="3823650" cy="2031325"/>
          </a:xfrm>
          <a:prstGeom prst="rect">
            <a:avLst/>
          </a:prstGeom>
          <a:noFill/>
        </p:spPr>
        <p:txBody>
          <a:bodyPr wrap="square">
            <a:spAutoFit/>
          </a:bodyPr>
          <a:lstStyle/>
          <a:p>
            <a:r>
              <a:rPr lang="en-GB" b="0" i="0">
                <a:effectLst/>
                <a:latin typeface="Google Sans"/>
              </a:rPr>
              <a:t>Employee attrition is a natural part of running a business, but excessive turnover can be costly. When employees leave, companies lose valuable knowledge and expertise, which can impact their financial state and long-term success.</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a:t>O</a:t>
            </a:r>
            <a:r>
              <a:rPr sz="3600" spc="25"/>
              <a:t>U</a:t>
            </a:r>
            <a:r>
              <a:rPr sz="3600"/>
              <a:t>R</a:t>
            </a:r>
            <a:r>
              <a:rPr sz="3600" spc="5"/>
              <a:t> </a:t>
            </a:r>
            <a:r>
              <a:rPr sz="3600" spc="25"/>
              <a:t>S</a:t>
            </a:r>
            <a:r>
              <a:rPr sz="3600" spc="10"/>
              <a:t>O</a:t>
            </a:r>
            <a:r>
              <a:rPr sz="3600" spc="25"/>
              <a:t>LU</a:t>
            </a:r>
            <a:r>
              <a:rPr sz="3600" spc="-35"/>
              <a:t>T</a:t>
            </a:r>
            <a:r>
              <a:rPr sz="3600" spc="-30"/>
              <a:t>I</a:t>
            </a:r>
            <a:r>
              <a:rPr sz="3600" spc="10"/>
              <a:t>O</a:t>
            </a:r>
            <a:r>
              <a:rPr sz="3600"/>
              <a:t>N</a:t>
            </a:r>
            <a:r>
              <a:rPr sz="3600" spc="-345"/>
              <a:t> </a:t>
            </a:r>
            <a:r>
              <a:rPr sz="3600" spc="-35"/>
              <a:t>A</a:t>
            </a:r>
            <a:r>
              <a:rPr sz="3600" spc="-5"/>
              <a:t>N</a:t>
            </a:r>
            <a:r>
              <a:rPr sz="3600"/>
              <a:t>D</a:t>
            </a:r>
            <a:r>
              <a:rPr sz="3600" spc="35"/>
              <a:t> </a:t>
            </a:r>
            <a:r>
              <a:rPr sz="3600" spc="-30"/>
              <a:t>I</a:t>
            </a:r>
            <a:r>
              <a:rPr sz="3600" spc="-35"/>
              <a:t>T</a:t>
            </a:r>
            <a:r>
              <a:rPr sz="3600"/>
              <a:t>S</a:t>
            </a:r>
            <a:r>
              <a:rPr sz="3600" spc="60"/>
              <a:t> </a:t>
            </a:r>
            <a:r>
              <a:rPr sz="3600" spc="-295"/>
              <a:t>V</a:t>
            </a:r>
            <a:r>
              <a:rPr sz="3600" spc="-35"/>
              <a:t>A</a:t>
            </a:r>
            <a:r>
              <a:rPr sz="3600" spc="25"/>
              <a:t>LU</a:t>
            </a:r>
            <a:r>
              <a:rPr sz="3600"/>
              <a:t>E</a:t>
            </a:r>
            <a:r>
              <a:rPr sz="3600" spc="-65"/>
              <a:t> </a:t>
            </a:r>
            <a:r>
              <a:rPr sz="3600" spc="-15"/>
              <a:t>P</a:t>
            </a:r>
            <a:r>
              <a:rPr sz="3600" spc="-30"/>
              <a:t>R</a:t>
            </a:r>
            <a:r>
              <a:rPr sz="3600" spc="10"/>
              <a:t>O</a:t>
            </a:r>
            <a:r>
              <a:rPr sz="3600" spc="-15"/>
              <a:t>P</a:t>
            </a:r>
            <a:r>
              <a:rPr sz="3600" spc="10"/>
              <a:t>O</a:t>
            </a:r>
            <a:r>
              <a:rPr sz="3600" spc="25"/>
              <a:t>S</a:t>
            </a:r>
            <a:r>
              <a:rPr sz="3600" spc="-30"/>
              <a:t>I</a:t>
            </a:r>
            <a:r>
              <a:rPr sz="3600" spc="-35"/>
              <a:t>T</a:t>
            </a:r>
            <a:r>
              <a:rPr sz="3600" spc="-30"/>
              <a:t>I</a:t>
            </a:r>
            <a:r>
              <a:rPr sz="3600" spc="10"/>
              <a:t>O</a:t>
            </a:r>
            <a:r>
              <a:rPr sz="360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a:p>
        </p:txBody>
      </p:sp>
      <p:sp>
        <p:nvSpPr>
          <p:cNvPr id="10" name="TextBox 9">
            <a:extLst>
              <a:ext uri="{FF2B5EF4-FFF2-40B4-BE49-F238E27FC236}">
                <a16:creationId xmlns:a16="http://schemas.microsoft.com/office/drawing/2014/main" id="{A5414945-35EE-297C-AC9A-87BAFA3FE5B7}"/>
              </a:ext>
            </a:extLst>
          </p:cNvPr>
          <p:cNvSpPr txBox="1"/>
          <p:nvPr/>
        </p:nvSpPr>
        <p:spPr>
          <a:xfrm>
            <a:off x="3307722" y="2505498"/>
            <a:ext cx="4161508" cy="1754326"/>
          </a:xfrm>
          <a:prstGeom prst="rect">
            <a:avLst/>
          </a:prstGeom>
          <a:noFill/>
        </p:spPr>
        <p:txBody>
          <a:bodyPr wrap="square">
            <a:spAutoFit/>
          </a:bodyPr>
          <a:lstStyle/>
          <a:p>
            <a:r>
              <a:rPr lang="en-GB" b="0" i="0">
                <a:effectLst/>
                <a:latin typeface="Google Sans"/>
              </a:rPr>
              <a:t>A strong professional recruitment strategy is essential for reducing employee attrition. It involves more than just finding candidates with the right skills. It is all about finding individuals who align with your company's values and culture</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a:t>Dataset Description</a:t>
            </a:r>
          </a:p>
        </p:txBody>
      </p:sp>
      <p:sp>
        <p:nvSpPr>
          <p:cNvPr id="4" name="TextBox 3">
            <a:extLst>
              <a:ext uri="{FF2B5EF4-FFF2-40B4-BE49-F238E27FC236}">
                <a16:creationId xmlns:a16="http://schemas.microsoft.com/office/drawing/2014/main" id="{C8265720-4488-03ED-4083-F8141CAA2955}"/>
              </a:ext>
            </a:extLst>
          </p:cNvPr>
          <p:cNvSpPr txBox="1"/>
          <p:nvPr/>
        </p:nvSpPr>
        <p:spPr>
          <a:xfrm>
            <a:off x="867947" y="1699218"/>
            <a:ext cx="5427721" cy="1754326"/>
          </a:xfrm>
          <a:prstGeom prst="rect">
            <a:avLst/>
          </a:prstGeom>
          <a:noFill/>
        </p:spPr>
        <p:txBody>
          <a:bodyPr wrap="square">
            <a:spAutoFit/>
          </a:bodyPr>
          <a:lstStyle/>
          <a:p>
            <a:r>
              <a:rPr lang="en-GB" b="0" i="0">
                <a:effectLst/>
                <a:latin typeface="Google Sans"/>
              </a:rPr>
              <a:t>The dataset includes several personal and job-related variables such as Age, Gender, Marital Status, Business Travel, Daily Rate, Department, Distance From Home, Education, Education Field, Employee Count, Employee Number, Environment Satisfaction </a:t>
            </a:r>
            <a:r>
              <a:rPr lang="en-GB" b="0" i="0" err="1">
                <a:effectLst/>
                <a:latin typeface="Google Sans"/>
              </a:rPr>
              <a:t>Hoursly</a:t>
            </a:r>
            <a:r>
              <a:rPr lang="en-GB" b="0" i="0">
                <a:effectLst/>
                <a:latin typeface="Google Sans"/>
              </a:rPr>
              <a:t> Rate and so on.</a:t>
            </a:r>
            <a:endParaRPr lang="en-US"/>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a:t>THE</a:t>
            </a:r>
            <a:r>
              <a:rPr sz="4250" spc="20"/>
              <a:t> </a:t>
            </a:r>
            <a:r>
              <a:rPr lang="en-US" sz="4250" spc="20"/>
              <a:t>"</a:t>
            </a:r>
            <a:r>
              <a:rPr sz="4250" spc="10"/>
              <a:t>WOW</a:t>
            </a:r>
            <a:r>
              <a:rPr lang="en-US" sz="4250" spc="10"/>
              <a:t>"</a:t>
            </a:r>
            <a:r>
              <a:rPr sz="4250" spc="85"/>
              <a:t> </a:t>
            </a:r>
            <a:r>
              <a:rPr sz="4250" spc="10"/>
              <a:t>IN</a:t>
            </a:r>
            <a:r>
              <a:rPr sz="4250" spc="-5"/>
              <a:t> </a:t>
            </a:r>
            <a:r>
              <a:rPr sz="4250" spc="15"/>
              <a:t>OUR</a:t>
            </a:r>
            <a:r>
              <a:rPr sz="4250" spc="-10"/>
              <a:t> </a:t>
            </a:r>
            <a:r>
              <a:rPr sz="4250" spc="2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a:solidFill>
                <a:srgbClr val="0D0D0D"/>
              </a:solidFill>
              <a:effectLst/>
              <a:latin typeface="Times New Roman" panose="02020603050405020304" pitchFamily="18" charset="0"/>
              <a:cs typeface="Times New Roman" panose="02020603050405020304" pitchFamily="18" charset="0"/>
            </a:endParaRPr>
          </a:p>
          <a:p>
            <a:endParaRPr lang="en-IN" sz="280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1EB905AB-64DA-35E4-453D-4E8AC7E089FD}"/>
              </a:ext>
            </a:extLst>
          </p:cNvPr>
          <p:cNvSpPr txBox="1"/>
          <p:nvPr/>
        </p:nvSpPr>
        <p:spPr>
          <a:xfrm>
            <a:off x="1087990" y="1695449"/>
            <a:ext cx="5366598" cy="1754326"/>
          </a:xfrm>
          <a:prstGeom prst="rect">
            <a:avLst/>
          </a:prstGeom>
          <a:noFill/>
        </p:spPr>
        <p:txBody>
          <a:bodyPr wrap="square">
            <a:spAutoFit/>
          </a:bodyPr>
          <a:lstStyle/>
          <a:p>
            <a:r>
              <a:rPr lang="en-GB" b="0" i="0">
                <a:effectLst/>
                <a:latin typeface="Google Sans"/>
              </a:rPr>
              <a:t>Work-life balance and job stress are also critical factors. Poor work-life balance and high job stress are common reasons why employees resign. Companies that offer flexible working arrangements and prioritize employee well-being are more likely to retain their staff and reduce attrition.</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haarishraj96@gmail.com</cp:lastModifiedBy>
  <cp:revision>1</cp:revision>
  <dcterms:created xsi:type="dcterms:W3CDTF">2024-03-29T15:07:22Z</dcterms:created>
  <dcterms:modified xsi:type="dcterms:W3CDTF">2024-08-31T11:37:43Z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