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315" r:id="rId4"/>
    <p:sldId id="342" r:id="rId5"/>
    <p:sldId id="339" r:id="rId6"/>
    <p:sldId id="337" r:id="rId7"/>
    <p:sldId id="33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933768" y="345440"/>
            <a:ext cx="984948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TCP</a:t>
            </a:r>
            <a:r>
              <a:rPr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网络</a:t>
            </a:r>
            <a:r>
              <a:rPr 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连接与</a:t>
            </a:r>
            <a:r>
              <a:rPr 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数据交换</a:t>
            </a:r>
            <a:endParaRPr 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76725" y="3014345"/>
            <a:ext cx="3639185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/>
              <a:t>主讲</a:t>
            </a:r>
            <a:r>
              <a:rPr lang="en-US" altLang="zh-CN" sz="4800" b="1"/>
              <a:t>:</a:t>
            </a:r>
            <a:r>
              <a:rPr lang="zh-CN" altLang="en-US" sz="4800" b="1"/>
              <a:t> </a:t>
            </a:r>
            <a:r>
              <a:rPr lang="en-US" altLang="zh-CN" sz="4800" b="1"/>
              <a:t>Blake    </a:t>
            </a:r>
            <a:endParaRPr lang="zh-CN" altLang="en-US" sz="4800" b="1"/>
          </a:p>
        </p:txBody>
      </p:sp>
      <p:sp>
        <p:nvSpPr>
          <p:cNvPr id="3" name="文本框 2"/>
          <p:cNvSpPr txBox="1"/>
          <p:nvPr/>
        </p:nvSpPr>
        <p:spPr>
          <a:xfrm>
            <a:off x="3528695" y="4305935"/>
            <a:ext cx="5134610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800" b="1"/>
              <a:t>QQ</a:t>
            </a:r>
            <a:r>
              <a:rPr lang="zh-CN" altLang="en-US" sz="4800" b="1"/>
              <a:t>群</a:t>
            </a:r>
            <a:r>
              <a:rPr lang="en-US" altLang="zh-CN" sz="4800" b="1"/>
              <a:t>:</a:t>
            </a:r>
            <a:r>
              <a:rPr lang="en-US" altLang="zh-CN" sz="4800" b="1">
                <a:solidFill>
                  <a:srgbClr val="FF0000"/>
                </a:solidFill>
              </a:rPr>
              <a:t>480187119</a:t>
            </a:r>
            <a:r>
              <a:rPr lang="en-US" altLang="zh-CN" sz="4800" b="1"/>
              <a:t>    </a:t>
            </a:r>
            <a:endParaRPr lang="zh-CN" altLang="en-US" sz="4800" b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343276" y="64135"/>
            <a:ext cx="550418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IP</a:t>
            </a:r>
            <a:r>
              <a:rPr lang="zh-CN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地址和端口</a:t>
            </a:r>
            <a:endParaRPr lang="zh-CN" alt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2605" y="1262380"/>
            <a:ext cx="10831830" cy="3509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1:IP</a:t>
            </a:r>
            <a:r>
              <a:rPr lang="zh-CN" altLang="zh-CN" sz="3200"/>
              <a:t>地址</a:t>
            </a:r>
            <a:r>
              <a:rPr lang="en-US" altLang="zh-CN" sz="3200"/>
              <a:t>:</a:t>
            </a:r>
            <a:r>
              <a:rPr lang="zh-CN" altLang="zh-CN" sz="3200"/>
              <a:t>所有的上网设备接入到互联网上都有一个地址</a:t>
            </a:r>
            <a:endParaRPr lang="zh-CN" altLang="zh-CN" sz="3200"/>
          </a:p>
          <a:p>
            <a:pPr algn="l"/>
            <a:r>
              <a:rPr lang="en-US" altLang="zh-CN" sz="3200"/>
              <a:t>2:IP</a:t>
            </a:r>
            <a:r>
              <a:rPr lang="zh-CN" altLang="zh-CN" sz="3200"/>
              <a:t>地址的方式有</a:t>
            </a:r>
            <a:r>
              <a:rPr lang="en-US" altLang="zh-CN" sz="3200"/>
              <a:t>IPV4 ,IPV6</a:t>
            </a:r>
            <a:endParaRPr lang="en-US" altLang="zh-CN" sz="3200"/>
          </a:p>
          <a:p>
            <a:pPr algn="l"/>
            <a:r>
              <a:rPr lang="en-US" altLang="zh-CN" sz="3200"/>
              <a:t>     </a:t>
            </a:r>
            <a:r>
              <a:rPr lang="zh-CN" altLang="zh-CN" sz="3200"/>
              <a:t>网络设备增多，</a:t>
            </a:r>
            <a:r>
              <a:rPr lang="en-US" altLang="zh-CN" sz="3200"/>
              <a:t>ipv4</a:t>
            </a:r>
            <a:r>
              <a:rPr lang="zh-CN" altLang="zh-CN" sz="3200"/>
              <a:t>的范围已经不够</a:t>
            </a:r>
            <a:endParaRPr lang="en-US" altLang="zh-CN" sz="3200"/>
          </a:p>
          <a:p>
            <a:pPr algn="l"/>
            <a:r>
              <a:rPr lang="en-US" altLang="zh-CN" sz="3200"/>
              <a:t>     ipv4: 格式为xxx.xxx.xxx.xxx; xxx </a:t>
            </a:r>
            <a:r>
              <a:rPr lang="zh-CN" altLang="zh-CN" sz="3200"/>
              <a:t>属于</a:t>
            </a:r>
            <a:r>
              <a:rPr lang="en-US" altLang="zh-CN" sz="3200"/>
              <a:t>[0, 255]</a:t>
            </a:r>
            <a:endParaRPr lang="en-US" altLang="zh-CN" sz="3200"/>
          </a:p>
          <a:p>
            <a:pPr algn="l"/>
            <a:r>
              <a:rPr lang="en-US" altLang="zh-CN" sz="3200"/>
              <a:t>     ipv6: xxxx:xxxx:xxxx:xxxx:xxxx:xxxx:xxxx:xxxx; xxxx[0, 0xffff]</a:t>
            </a:r>
            <a:endParaRPr lang="en-US" altLang="zh-CN" sz="3200"/>
          </a:p>
          <a:p>
            <a:pPr algn="l"/>
            <a:r>
              <a:rPr lang="en-US" altLang="zh-CN" sz="3200">
                <a:sym typeface="+mn-ea"/>
              </a:rPr>
              <a:t>3:</a:t>
            </a:r>
            <a:r>
              <a:rPr lang="zh-CN" altLang="zh-CN" sz="3200">
                <a:sym typeface="+mn-ea"/>
              </a:rPr>
              <a:t>端口</a:t>
            </a:r>
            <a:r>
              <a:rPr lang="en-US" altLang="zh-CN" sz="3200">
                <a:sym typeface="+mn-ea"/>
              </a:rPr>
              <a:t>: </a:t>
            </a:r>
            <a:r>
              <a:rPr lang="zh-CN" altLang="zh-CN" sz="3200">
                <a:sym typeface="+mn-ea"/>
              </a:rPr>
              <a:t>一台机器可能有多个应用要对接数据，那么通过端口来上彼此不同应用之间</a:t>
            </a:r>
            <a:r>
              <a:rPr lang="zh-CN" altLang="zh-CN" sz="3200">
                <a:sym typeface="+mn-ea"/>
              </a:rPr>
              <a:t>的网络数据独立；</a:t>
            </a:r>
            <a:endParaRPr lang="en-US" altLang="zh-CN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547938" y="64135"/>
            <a:ext cx="709485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TCP</a:t>
            </a:r>
            <a:r>
              <a:rPr 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网络传输协议</a:t>
            </a:r>
            <a:endParaRPr 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2605" y="1262380"/>
            <a:ext cx="10831830" cy="4485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1:TCP </a:t>
            </a:r>
            <a:r>
              <a:rPr lang="zh-CN" altLang="en-US" sz="3200"/>
              <a:t>收发数据都是基于可靠的网络传输协议；</a:t>
            </a:r>
            <a:endParaRPr lang="en-US" altLang="en-US" sz="3200"/>
          </a:p>
          <a:p>
            <a:pPr algn="l"/>
            <a:r>
              <a:rPr lang="en-US" altLang="en-US" sz="3200"/>
              <a:t>2:</a:t>
            </a:r>
            <a:r>
              <a:rPr lang="zh-CN" altLang="en-US" sz="3200"/>
              <a:t>不要认为</a:t>
            </a:r>
            <a:r>
              <a:rPr lang="en-US" altLang="zh-CN" sz="3200"/>
              <a:t>TCP</a:t>
            </a:r>
            <a:r>
              <a:rPr lang="zh-CN" altLang="en-US" sz="3200"/>
              <a:t>会丢数据包</a:t>
            </a:r>
            <a:r>
              <a:rPr lang="en-US" altLang="zh-CN" sz="3200"/>
              <a:t>,</a:t>
            </a:r>
            <a:r>
              <a:rPr lang="zh-CN" altLang="en-US" sz="3200"/>
              <a:t>因为一个数据包，如果没有完成</a:t>
            </a:r>
            <a:r>
              <a:rPr lang="en-US" altLang="zh-CN" sz="3200"/>
              <a:t>TCP </a:t>
            </a:r>
            <a:r>
              <a:rPr lang="zh-CN" altLang="en-US" sz="3200"/>
              <a:t>确认，那么回继续重发</a:t>
            </a:r>
            <a:r>
              <a:rPr lang="en-US" altLang="en-US" sz="3200"/>
              <a:t>;</a:t>
            </a:r>
            <a:endParaRPr lang="en-US" altLang="en-US" sz="3200"/>
          </a:p>
          <a:p>
            <a:pPr algn="l"/>
            <a:r>
              <a:rPr lang="en-US" altLang="en-US" sz="3200"/>
              <a:t>3:</a:t>
            </a:r>
            <a:r>
              <a:rPr lang="zh-CN" altLang="en-US" sz="3200"/>
              <a:t>游戏的服务器</a:t>
            </a:r>
            <a:r>
              <a:rPr lang="en-US" altLang="zh-CN" sz="3200"/>
              <a:t>,</a:t>
            </a:r>
            <a:r>
              <a:rPr lang="zh-CN" altLang="zh-CN" sz="3200"/>
              <a:t> 网站服务器</a:t>
            </a:r>
            <a:r>
              <a:rPr lang="en-US" altLang="zh-CN" sz="3200"/>
              <a:t>,</a:t>
            </a:r>
            <a:r>
              <a:rPr lang="zh-CN" altLang="zh-CN" sz="3200"/>
              <a:t>数据库服务等大多数都基于</a:t>
            </a:r>
            <a:r>
              <a:rPr lang="en-US" altLang="zh-CN" sz="3200"/>
              <a:t>TCP</a:t>
            </a:r>
            <a:r>
              <a:rPr lang="zh-CN" altLang="zh-CN" sz="3200"/>
              <a:t>协议来传输数据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4:</a:t>
            </a:r>
            <a:r>
              <a:rPr lang="zh-CN" altLang="en-US" sz="3200"/>
              <a:t>网络通讯被抽象为 </a:t>
            </a:r>
            <a:r>
              <a:rPr lang="en-US" altLang="zh-CN" sz="3200"/>
              <a:t>“</a:t>
            </a:r>
            <a:r>
              <a:rPr lang="en-US" altLang="en-US" sz="3200"/>
              <a:t>socket”</a:t>
            </a:r>
            <a:r>
              <a:rPr lang="zh-CN" altLang="en-US" sz="3200"/>
              <a:t>来收发数据。</a:t>
            </a:r>
            <a:r>
              <a:rPr lang="zh-CN" altLang="zh-CN" sz="3200"/>
              <a:t>当连接成功后，客户端与服务器会有一个</a:t>
            </a:r>
            <a:r>
              <a:rPr lang="en-US" altLang="zh-CN" sz="3200"/>
              <a:t>socket</a:t>
            </a:r>
            <a:r>
              <a:rPr lang="zh-CN" altLang="zh-CN" sz="3200"/>
              <a:t>对，当客户端用它的</a:t>
            </a:r>
            <a:r>
              <a:rPr lang="en-US" altLang="zh-CN" sz="3200"/>
              <a:t>socket</a:t>
            </a:r>
            <a:r>
              <a:rPr lang="zh-CN" altLang="zh-CN" sz="3200"/>
              <a:t>发送数据过去的时候，服务器与这个客户端对应的</a:t>
            </a:r>
            <a:r>
              <a:rPr lang="en-US" altLang="zh-CN" sz="3200"/>
              <a:t>socket</a:t>
            </a:r>
            <a:r>
              <a:rPr lang="zh-CN" altLang="en-US" sz="3200"/>
              <a:t>就能收到数据，反之也是一样</a:t>
            </a:r>
            <a:r>
              <a:rPr lang="en-US" altLang="en-US" sz="3200"/>
              <a:t>;</a:t>
            </a:r>
            <a:endParaRPr lang="en-US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925253" y="64135"/>
            <a:ext cx="434022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TCP</a:t>
            </a:r>
            <a:r>
              <a:rPr lang="zh-CN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服务端</a:t>
            </a:r>
            <a:endParaRPr lang="zh-CN" alt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92150" y="1262380"/>
            <a:ext cx="10502265" cy="3997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</a:t>
            </a:r>
            <a:r>
              <a:rPr lang="zh-CN" altLang="zh-CN" sz="3200"/>
              <a:t>服务器监听端口，等待客户端接入请求；</a:t>
            </a:r>
            <a:endParaRPr lang="en-US" altLang="zh-CN" sz="3200"/>
          </a:p>
          <a:p>
            <a:pPr algn="l"/>
            <a:r>
              <a:rPr lang="en-US" altLang="zh-CN" sz="3200"/>
              <a:t>2:</a:t>
            </a:r>
            <a:r>
              <a:rPr lang="zh-CN" altLang="zh-CN" sz="3200"/>
              <a:t>客户端进来后，分配一个专门的</a:t>
            </a:r>
            <a:r>
              <a:rPr lang="en-US" altLang="zh-CN" sz="3200"/>
              <a:t>”socket”</a:t>
            </a:r>
            <a:r>
              <a:rPr lang="zh-CN" altLang="zh-CN" sz="3200"/>
              <a:t>和它数据交换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3:</a:t>
            </a:r>
            <a:r>
              <a:rPr lang="zh-CN" altLang="zh-CN" sz="3200"/>
              <a:t>管理和维护每一个被接入进来的</a:t>
            </a:r>
            <a:r>
              <a:rPr lang="en-US" altLang="zh-CN" sz="3200"/>
              <a:t>socket</a:t>
            </a:r>
            <a:r>
              <a:rPr lang="zh-CN" altLang="zh-CN" sz="3200"/>
              <a:t>数据；</a:t>
            </a:r>
            <a:endParaRPr lang="zh-CN" altLang="zh-CN" sz="3200"/>
          </a:p>
          <a:p>
            <a:pPr algn="l"/>
            <a:r>
              <a:rPr lang="en-US" altLang="zh-CN" sz="3200"/>
              <a:t>4:</a:t>
            </a:r>
            <a:r>
              <a:rPr lang="zh-CN" altLang="zh-CN" sz="3200"/>
              <a:t>所有的数据包通过包的来源的</a:t>
            </a:r>
            <a:r>
              <a:rPr lang="en-US" altLang="zh-CN" sz="3200"/>
              <a:t>IP</a:t>
            </a:r>
            <a:r>
              <a:rPr lang="zh-CN" altLang="en-US" sz="3200"/>
              <a:t>地址和端口转给对应的</a:t>
            </a:r>
            <a:r>
              <a:rPr lang="en-US" altLang="zh-CN" sz="3200"/>
              <a:t>”socket”;</a:t>
            </a:r>
            <a:endParaRPr lang="en-US" altLang="zh-CN" sz="3200"/>
          </a:p>
          <a:p>
            <a:pPr algn="l"/>
            <a:r>
              <a:rPr lang="en-US" altLang="zh-CN" sz="3200"/>
              <a:t>5:</a:t>
            </a:r>
            <a:r>
              <a:rPr lang="zh-CN" altLang="en-US" sz="3200"/>
              <a:t>处理完后，把数据通过</a:t>
            </a:r>
            <a:r>
              <a:rPr lang="en-US" altLang="zh-CN" sz="3200"/>
              <a:t>socket</a:t>
            </a:r>
            <a:r>
              <a:rPr lang="zh-CN" altLang="en-US" sz="3200"/>
              <a:t>发送给客户端；</a:t>
            </a:r>
            <a:endParaRPr lang="zh-CN" altLang="en-US" sz="3200"/>
          </a:p>
          <a:p>
            <a:pPr algn="l"/>
            <a:r>
              <a:rPr lang="en-US" altLang="zh-CN" sz="3200"/>
              <a:t>6:</a:t>
            </a:r>
            <a:r>
              <a:rPr lang="zh-CN" altLang="zh-CN" sz="3200"/>
              <a:t> 如果客户端断开连接，服务器关闭</a:t>
            </a:r>
            <a:r>
              <a:rPr lang="zh-CN" altLang="zh-CN" sz="3200"/>
              <a:t>这个</a:t>
            </a:r>
            <a:r>
              <a:rPr lang="en-US" altLang="zh-CN" sz="3200"/>
              <a:t>socket;</a:t>
            </a:r>
            <a:endParaRPr lang="en-US" altLang="zh-CN" sz="3200"/>
          </a:p>
          <a:p>
            <a:pPr algn="l"/>
            <a:r>
              <a:rPr lang="en-US" altLang="zh-CN" sz="3200"/>
              <a:t>7:</a:t>
            </a:r>
            <a:r>
              <a:rPr lang="zh-CN" altLang="zh-CN" sz="3200"/>
              <a:t> 服务器也可以主动关闭</a:t>
            </a:r>
            <a:r>
              <a:rPr lang="en-US" altLang="zh-CN" sz="3200"/>
              <a:t>socket;</a:t>
            </a:r>
            <a:endParaRPr lang="en-US" altLang="zh-CN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925253" y="64135"/>
            <a:ext cx="434022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TCP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客户端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92150" y="1262380"/>
            <a:ext cx="10502265" cy="3509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</a:t>
            </a:r>
            <a:r>
              <a:rPr lang="zh-CN" altLang="zh-CN" sz="3200"/>
              <a:t>创建一个</a:t>
            </a:r>
            <a:r>
              <a:rPr lang="en-US" altLang="zh-CN" sz="3200"/>
              <a:t>socket</a:t>
            </a:r>
            <a:r>
              <a:rPr lang="zh-CN" altLang="en-US" sz="3200"/>
              <a:t>；</a:t>
            </a:r>
            <a:endParaRPr lang="en-US" altLang="en-US" sz="3200"/>
          </a:p>
          <a:p>
            <a:pPr algn="l"/>
            <a:r>
              <a:rPr lang="en-US" altLang="en-US" sz="3200"/>
              <a:t>2: </a:t>
            </a:r>
            <a:r>
              <a:rPr lang="zh-CN" altLang="en-US" sz="3200">
                <a:sym typeface="+mn-ea"/>
              </a:rPr>
              <a:t>寻找没有使用的端口</a:t>
            </a:r>
            <a:r>
              <a:rPr lang="en-US" altLang="zh-CN" sz="3200">
                <a:sym typeface="+mn-ea"/>
              </a:rPr>
              <a:t>,</a:t>
            </a:r>
            <a:r>
              <a:rPr lang="zh-CN" altLang="en-US" sz="3200"/>
              <a:t>连接到服务器 对应的</a:t>
            </a:r>
            <a:r>
              <a:rPr lang="en-US" altLang="zh-CN" sz="3200"/>
              <a:t>IP</a:t>
            </a:r>
            <a:r>
              <a:rPr lang="zh-CN" altLang="en-US" sz="3200"/>
              <a:t>地址</a:t>
            </a:r>
            <a:r>
              <a:rPr lang="en-US" altLang="en-US" sz="3200"/>
              <a:t> </a:t>
            </a:r>
            <a:r>
              <a:rPr lang="zh-CN" altLang="en-US" sz="3200"/>
              <a:t>和端口</a:t>
            </a:r>
            <a:r>
              <a:rPr lang="en-US" altLang="zh-CN" sz="3200"/>
              <a:t>,</a:t>
            </a:r>
            <a:r>
              <a:rPr lang="zh-CN" altLang="en-US" sz="3200"/>
              <a:t>那么客户端的这个端口就作为这个通讯使用的端口，其他的不能使用；</a:t>
            </a:r>
            <a:endParaRPr lang="zh-CN" altLang="en-US" sz="3200"/>
          </a:p>
          <a:p>
            <a:pPr algn="l"/>
            <a:r>
              <a:rPr lang="en-US" altLang="en-US" sz="3200"/>
              <a:t>3: </a:t>
            </a:r>
            <a:r>
              <a:rPr lang="zh-CN" altLang="en-US" sz="3200"/>
              <a:t>建立连接后，通过这个</a:t>
            </a:r>
            <a:r>
              <a:rPr lang="en-US" altLang="zh-CN" sz="3200"/>
              <a:t>“socket”</a:t>
            </a:r>
            <a:r>
              <a:rPr lang="zh-CN" altLang="en-US" sz="3200"/>
              <a:t>和服务器交换数据；</a:t>
            </a:r>
            <a:endParaRPr lang="zh-CN" altLang="en-US" sz="3200"/>
          </a:p>
          <a:p>
            <a:pPr algn="l"/>
            <a:r>
              <a:rPr lang="en-US" altLang="zh-CN" sz="3200"/>
              <a:t>4:</a:t>
            </a:r>
            <a:r>
              <a:rPr lang="zh-CN" altLang="zh-CN" sz="3200"/>
              <a:t> 主动关闭</a:t>
            </a:r>
            <a:r>
              <a:rPr lang="en-US" altLang="zh-CN" sz="3200"/>
              <a:t>socket</a:t>
            </a:r>
            <a:endParaRPr lang="en-US" altLang="zh-CN" sz="3200"/>
          </a:p>
          <a:p>
            <a:pPr algn="l"/>
            <a:r>
              <a:rPr lang="en-US" altLang="zh-CN" sz="3200"/>
              <a:t>6: </a:t>
            </a:r>
            <a:r>
              <a:rPr lang="zh-CN" altLang="en-US" sz="3200"/>
              <a:t>服务器主动关闭</a:t>
            </a:r>
            <a:r>
              <a:rPr lang="en-US" altLang="zh-CN" sz="3200"/>
              <a:t>socket</a:t>
            </a:r>
            <a:endParaRPr lang="en-US" altLang="zh-CN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085716" y="64135"/>
            <a:ext cx="201930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作业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0855" y="1430655"/>
            <a:ext cx="10944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1:</a:t>
            </a:r>
            <a:r>
              <a:rPr lang="zh-CN" altLang="zh-CN" sz="3200"/>
              <a:t>了解网络通讯的连接和数据交换过程</a:t>
            </a:r>
            <a:r>
              <a:rPr lang="en-US" altLang="zh-CN" sz="3200"/>
              <a:t>;</a:t>
            </a:r>
            <a:endParaRPr lang="en-US" altLang="zh-CN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</Words>
  <Application>WPS 演示</Application>
  <PresentationFormat>宽屏</PresentationFormat>
  <Paragraphs>68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blake</cp:lastModifiedBy>
  <cp:revision>990</cp:revision>
  <dcterms:created xsi:type="dcterms:W3CDTF">2015-05-05T08:02:00Z</dcterms:created>
  <dcterms:modified xsi:type="dcterms:W3CDTF">2017-05-08T01:19:55Z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