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347" r:id="rId3"/>
    <p:sldId id="398" r:id="rId4"/>
    <p:sldId id="359" r:id="rId5"/>
    <p:sldId id="368" r:id="rId6"/>
    <p:sldId id="372" r:id="rId7"/>
    <p:sldId id="373" r:id="rId8"/>
    <p:sldId id="374" r:id="rId9"/>
    <p:sldId id="375" r:id="rId10"/>
    <p:sldId id="376" r:id="rId11"/>
    <p:sldId id="377" r:id="rId12"/>
    <p:sldId id="399" r:id="rId13"/>
    <p:sldId id="378" r:id="rId14"/>
    <p:sldId id="379" r:id="rId15"/>
    <p:sldId id="380" r:id="rId16"/>
    <p:sldId id="381" r:id="rId17"/>
    <p:sldId id="363" r:id="rId18"/>
    <p:sldId id="385" r:id="rId19"/>
    <p:sldId id="386" r:id="rId20"/>
    <p:sldId id="388" r:id="rId21"/>
    <p:sldId id="390" r:id="rId22"/>
    <p:sldId id="402" r:id="rId23"/>
    <p:sldId id="391" r:id="rId24"/>
    <p:sldId id="392" r:id="rId25"/>
    <p:sldId id="393" r:id="rId26"/>
    <p:sldId id="394" r:id="rId27"/>
    <p:sldId id="395" r:id="rId28"/>
    <p:sldId id="396" r:id="rId29"/>
    <p:sldId id="397" r:id="rId30"/>
    <p:sldId id="293" r:id="rId31"/>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666633"/>
    <a:srgbClr val="CC6600"/>
    <a:srgbClr val="EAEAEA"/>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88" autoAdjust="0"/>
    <p:restoredTop sz="93080" autoAdjust="0"/>
  </p:normalViewPr>
  <p:slideViewPr>
    <p:cSldViewPr>
      <p:cViewPr varScale="1">
        <p:scale>
          <a:sx n="69" d="100"/>
          <a:sy n="69" d="100"/>
        </p:scale>
        <p:origin x="1518" y="72"/>
      </p:cViewPr>
      <p:guideLst>
        <p:guide orient="horz" pos="2160"/>
        <p:guide pos="2880"/>
      </p:guideLst>
    </p:cSldViewPr>
  </p:slideViewPr>
  <p:outlineViewPr>
    <p:cViewPr>
      <p:scale>
        <a:sx n="33" d="100"/>
        <a:sy n="33" d="100"/>
      </p:scale>
      <p:origin x="0" y="174"/>
    </p:cViewPr>
  </p:outlineViewPr>
  <p:notesTextViewPr>
    <p:cViewPr>
      <p:scale>
        <a:sx n="100" d="100"/>
        <a:sy n="100" d="100"/>
      </p:scale>
      <p:origin x="0" y="0"/>
    </p:cViewPr>
  </p:notesTextViewPr>
  <p:sorterViewPr>
    <p:cViewPr>
      <p:scale>
        <a:sx n="66" d="100"/>
        <a:sy n="66" d="100"/>
      </p:scale>
      <p:origin x="0" y="405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ltLang="zh-CN"/>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zh-CN"/>
          </a:p>
        </p:txBody>
      </p:sp>
      <p:sp>
        <p:nvSpPr>
          <p:cNvPr id="33796"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zh-CN"/>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D63169D3-81ED-4F64-B6A8-8119E97DFD88}" type="slidenum">
              <a:rPr lang="en-US" altLang="zh-CN"/>
              <a:pPr/>
              <a:t>‹#›</a:t>
            </a:fld>
            <a:endParaRPr lang="en-US" altLang="zh-CN"/>
          </a:p>
        </p:txBody>
      </p:sp>
    </p:spTree>
    <p:extLst>
      <p:ext uri="{BB962C8B-B14F-4D97-AF65-F5344CB8AC3E}">
        <p14:creationId xmlns:p14="http://schemas.microsoft.com/office/powerpoint/2010/main" val="166158525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FA4372A-BB18-4596-9A92-7B60B3999588}" type="slidenum">
              <a:rPr lang="en-US" altLang="zh-CN"/>
              <a:pPr eaLnBrk="1" hangingPunct="1"/>
              <a:t>1</a:t>
            </a:fld>
            <a:endParaRPr lang="en-US" altLang="zh-CN"/>
          </a:p>
        </p:txBody>
      </p:sp>
      <p:sp>
        <p:nvSpPr>
          <p:cNvPr id="34819" name="Rectangle 2"/>
          <p:cNvSpPr>
            <a:spLocks noRo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1819588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2653200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1371600"/>
            <a:ext cx="8153400" cy="4754563"/>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3" name="标题 1"/>
          <p:cNvSpPr>
            <a:spLocks noGrp="1"/>
          </p:cNvSpPr>
          <p:nvPr>
            <p:ph type="title" idx="10"/>
          </p:nvPr>
        </p:nvSpPr>
        <p:spPr>
          <a:xfrm>
            <a:off x="1143000" y="76200"/>
            <a:ext cx="8001000" cy="914400"/>
          </a:xfrm>
        </p:spPr>
        <p:txBody>
          <a:body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1902196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183416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31" name="Rectangle 7"/>
          <p:cNvSpPr>
            <a:spLocks noChangeArrowheads="1"/>
          </p:cNvSpPr>
          <p:nvPr userDrawn="1"/>
        </p:nvSpPr>
        <p:spPr bwMode="auto">
          <a:xfrm>
            <a:off x="0" y="0"/>
            <a:ext cx="9144000" cy="1066800"/>
          </a:xfrm>
          <a:prstGeom prst="rect">
            <a:avLst/>
          </a:prstGeom>
          <a:solidFill>
            <a:srgbClr val="0056AC"/>
          </a:solidFill>
          <a:ln w="9525">
            <a:solidFill>
              <a:schemeClr val="tx1"/>
            </a:solidFill>
            <a:miter lim="800000"/>
            <a:headEnd/>
            <a:tailEnd/>
          </a:ln>
          <a:effectLst/>
        </p:spPr>
        <p:txBody>
          <a:bodyPr wrap="none" anchor="ctr"/>
          <a:lstStyle/>
          <a:p>
            <a:pPr>
              <a:defRPr/>
            </a:pPr>
            <a:endParaRPr lang="zh-CN" altLang="en-US">
              <a:latin typeface="Arial" charset="0"/>
            </a:endParaRPr>
          </a:p>
        </p:txBody>
      </p:sp>
      <p:sp>
        <p:nvSpPr>
          <p:cNvPr id="2053" name="Rectangle 11"/>
          <p:cNvSpPr>
            <a:spLocks noGrp="1" noChangeArrowheads="1"/>
          </p:cNvSpPr>
          <p:nvPr>
            <p:ph type="title"/>
          </p:nvPr>
        </p:nvSpPr>
        <p:spPr bwMode="auto">
          <a:xfrm>
            <a:off x="1143000" y="76200"/>
            <a:ext cx="8001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Arial" charset="0"/>
          <a:ea typeface="黑体" pitchFamily="2" charset="-122"/>
        </a:defRPr>
      </a:lvl2pPr>
      <a:lvl3pPr algn="l" rtl="0" eaLnBrk="0" fontAlgn="base" hangingPunct="0">
        <a:spcBef>
          <a:spcPct val="0"/>
        </a:spcBef>
        <a:spcAft>
          <a:spcPct val="0"/>
        </a:spcAft>
        <a:defRPr sz="3200">
          <a:solidFill>
            <a:schemeClr val="bg1"/>
          </a:solidFill>
          <a:latin typeface="Arial" charset="0"/>
          <a:ea typeface="黑体" pitchFamily="2" charset="-122"/>
        </a:defRPr>
      </a:lvl3pPr>
      <a:lvl4pPr algn="l" rtl="0" eaLnBrk="0" fontAlgn="base" hangingPunct="0">
        <a:spcBef>
          <a:spcPct val="0"/>
        </a:spcBef>
        <a:spcAft>
          <a:spcPct val="0"/>
        </a:spcAft>
        <a:defRPr sz="3200">
          <a:solidFill>
            <a:schemeClr val="bg1"/>
          </a:solidFill>
          <a:latin typeface="Arial" charset="0"/>
          <a:ea typeface="黑体" pitchFamily="2" charset="-122"/>
        </a:defRPr>
      </a:lvl4pPr>
      <a:lvl5pPr algn="l" rtl="0" eaLnBrk="0" fontAlgn="base" hangingPunct="0">
        <a:spcBef>
          <a:spcPct val="0"/>
        </a:spcBef>
        <a:spcAft>
          <a:spcPct val="0"/>
        </a:spcAft>
        <a:defRPr sz="3200">
          <a:solidFill>
            <a:schemeClr val="bg1"/>
          </a:solidFill>
          <a:latin typeface="Arial" charset="0"/>
          <a:ea typeface="黑体" pitchFamily="2" charset="-122"/>
        </a:defRPr>
      </a:lvl5pPr>
      <a:lvl6pPr marL="457200" algn="l" rtl="0" fontAlgn="base">
        <a:spcBef>
          <a:spcPct val="0"/>
        </a:spcBef>
        <a:spcAft>
          <a:spcPct val="0"/>
        </a:spcAft>
        <a:defRPr sz="3200">
          <a:solidFill>
            <a:schemeClr val="bg1"/>
          </a:solidFill>
          <a:latin typeface="Arial" charset="0"/>
          <a:ea typeface="黑体" pitchFamily="2" charset="-122"/>
        </a:defRPr>
      </a:lvl6pPr>
      <a:lvl7pPr marL="914400" algn="l" rtl="0" fontAlgn="base">
        <a:spcBef>
          <a:spcPct val="0"/>
        </a:spcBef>
        <a:spcAft>
          <a:spcPct val="0"/>
        </a:spcAft>
        <a:defRPr sz="3200">
          <a:solidFill>
            <a:schemeClr val="bg1"/>
          </a:solidFill>
          <a:latin typeface="Arial" charset="0"/>
          <a:ea typeface="黑体" pitchFamily="2" charset="-122"/>
        </a:defRPr>
      </a:lvl7pPr>
      <a:lvl8pPr marL="1371600" algn="l" rtl="0" fontAlgn="base">
        <a:spcBef>
          <a:spcPct val="0"/>
        </a:spcBef>
        <a:spcAft>
          <a:spcPct val="0"/>
        </a:spcAft>
        <a:defRPr sz="3200">
          <a:solidFill>
            <a:schemeClr val="bg1"/>
          </a:solidFill>
          <a:latin typeface="Arial" charset="0"/>
          <a:ea typeface="黑体" pitchFamily="2" charset="-122"/>
        </a:defRPr>
      </a:lvl8pPr>
      <a:lvl9pPr marL="1828800" algn="l" rtl="0" fontAlgn="base">
        <a:spcBef>
          <a:spcPct val="0"/>
        </a:spcBef>
        <a:spcAft>
          <a:spcPct val="0"/>
        </a:spcAft>
        <a:defRPr sz="3200">
          <a:solidFill>
            <a:schemeClr val="bg1"/>
          </a:solidFill>
          <a:latin typeface="Arial" charset="0"/>
          <a:ea typeface="黑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ChangeArrowheads="1"/>
          </p:cNvSpPr>
          <p:nvPr/>
        </p:nvSpPr>
        <p:spPr bwMode="auto">
          <a:xfrm>
            <a:off x="0" y="0"/>
            <a:ext cx="9144000" cy="2133600"/>
          </a:xfrm>
          <a:prstGeom prst="rect">
            <a:avLst/>
          </a:prstGeom>
          <a:solidFill>
            <a:srgbClr val="0056AC"/>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78" name="Rectangle 6"/>
          <p:cNvSpPr>
            <a:spLocks noGrp="1" noChangeArrowheads="1"/>
          </p:cNvSpPr>
          <p:nvPr>
            <p:ph type="title"/>
          </p:nvPr>
        </p:nvSpPr>
        <p:spPr>
          <a:xfrm>
            <a:off x="533400" y="2362200"/>
            <a:ext cx="8229600" cy="1143000"/>
          </a:xfrm>
          <a:noFill/>
        </p:spPr>
        <p:txBody>
          <a:bodyPr/>
          <a:lstStyle/>
          <a:p>
            <a:pPr algn="ctr" eaLnBrk="1" hangingPunct="1"/>
            <a:r>
              <a:rPr lang="en-US" altLang="zh-CN" sz="2800" b="1" dirty="0" smtClean="0">
                <a:solidFill>
                  <a:schemeClr val="tx1"/>
                </a:solidFill>
              </a:rPr>
              <a:t/>
            </a:r>
            <a:br>
              <a:rPr lang="en-US" altLang="zh-CN" sz="2800" b="1" dirty="0" smtClean="0">
                <a:solidFill>
                  <a:schemeClr val="tx1"/>
                </a:solidFill>
              </a:rPr>
            </a:br>
            <a:r>
              <a:rPr lang="zh-CN" altLang="en-US" sz="3600" b="1" dirty="0" smtClean="0">
                <a:solidFill>
                  <a:schemeClr val="tx1"/>
                </a:solidFill>
              </a:rPr>
              <a:t>第十章 数据可视化</a:t>
            </a:r>
            <a:r>
              <a:rPr lang="en-US" altLang="zh-CN" sz="2800" b="1" dirty="0" smtClean="0">
                <a:solidFill>
                  <a:schemeClr val="tx1"/>
                </a:solidFill>
              </a:rPr>
              <a:t/>
            </a:r>
            <a:br>
              <a:rPr lang="en-US" altLang="zh-CN" sz="2800" b="1" dirty="0" smtClean="0">
                <a:solidFill>
                  <a:schemeClr val="tx1"/>
                </a:solidFill>
              </a:rPr>
            </a:br>
            <a:endParaRPr lang="zh-CN" altLang="en-US" sz="2800" dirty="0" smtClean="0">
              <a:solidFill>
                <a:schemeClr val="tx1"/>
              </a:solidFill>
            </a:endParaRPr>
          </a:p>
        </p:txBody>
      </p:sp>
      <p:sp>
        <p:nvSpPr>
          <p:cNvPr id="3079" name="Oval 7"/>
          <p:cNvSpPr>
            <a:spLocks noChangeArrowheads="1"/>
          </p:cNvSpPr>
          <p:nvPr/>
        </p:nvSpPr>
        <p:spPr bwMode="auto">
          <a:xfrm>
            <a:off x="1447800" y="304800"/>
            <a:ext cx="990600" cy="16002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80" name="AutoShape 8"/>
          <p:cNvSpPr>
            <a:spLocks noChangeArrowheads="1"/>
          </p:cNvSpPr>
          <p:nvPr/>
        </p:nvSpPr>
        <p:spPr bwMode="auto">
          <a:xfrm>
            <a:off x="609600" y="-80963"/>
            <a:ext cx="990600" cy="2286001"/>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81" name="Rectangle 9"/>
          <p:cNvSpPr>
            <a:spLocks noChangeArrowheads="1"/>
          </p:cNvSpPr>
          <p:nvPr/>
        </p:nvSpPr>
        <p:spPr bwMode="auto">
          <a:xfrm>
            <a:off x="0" y="2133600"/>
            <a:ext cx="9144000" cy="152400"/>
          </a:xfrm>
          <a:prstGeom prst="rect">
            <a:avLst/>
          </a:prstGeom>
          <a:gradFill rotWithShape="1">
            <a:gsLst>
              <a:gs pos="0">
                <a:schemeClr val="bg1"/>
              </a:gs>
              <a:gs pos="100000">
                <a:srgbClr val="C0C0C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3082" name="Picture 10" descr="arrow"/>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391400" y="4738688"/>
            <a:ext cx="200025"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2"/>
          <p:cNvSpPr>
            <a:spLocks noGrp="1"/>
          </p:cNvSpPr>
          <p:nvPr>
            <p:ph type="title" idx="10"/>
          </p:nvPr>
        </p:nvSpPr>
        <p:spPr/>
        <p:txBody>
          <a:bodyPr/>
          <a:lstStyle/>
          <a:p>
            <a:pPr marL="342900" indent="-342900"/>
            <a:r>
              <a:rPr lang="en-US" altLang="zh-CN" smtClean="0"/>
              <a:t>10.1.3 </a:t>
            </a:r>
            <a:r>
              <a:rPr lang="zh-CN" altLang="zh-CN" b="1" smtClean="0"/>
              <a:t>可视化的重要作用</a:t>
            </a:r>
            <a:endParaRPr lang="zh-CN" altLang="en-US" smtClean="0"/>
          </a:p>
        </p:txBody>
      </p:sp>
      <p:sp>
        <p:nvSpPr>
          <p:cNvPr id="11267" name="TextBox 4"/>
          <p:cNvSpPr txBox="1">
            <a:spLocks noChangeArrowheads="1"/>
          </p:cNvSpPr>
          <p:nvPr/>
        </p:nvSpPr>
        <p:spPr bwMode="auto">
          <a:xfrm>
            <a:off x="685800" y="1309688"/>
            <a:ext cx="5410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b="1"/>
              <a:t>（</a:t>
            </a:r>
            <a:r>
              <a:rPr lang="en-US" altLang="zh-CN" b="1"/>
              <a:t>3</a:t>
            </a:r>
            <a:r>
              <a:rPr lang="zh-CN" altLang="zh-CN" b="1"/>
              <a:t>）辅助理解数据</a:t>
            </a:r>
            <a:endParaRPr lang="zh-CN" altLang="zh-CN"/>
          </a:p>
        </p:txBody>
      </p:sp>
      <p:sp>
        <p:nvSpPr>
          <p:cNvPr id="11268" name="TextBox 4"/>
          <p:cNvSpPr txBox="1">
            <a:spLocks noChangeArrowheads="1"/>
          </p:cNvSpPr>
          <p:nvPr/>
        </p:nvSpPr>
        <p:spPr bwMode="auto">
          <a:xfrm>
            <a:off x="2825750" y="6172200"/>
            <a:ext cx="3194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1400"/>
              <a:t>图</a:t>
            </a:r>
            <a:r>
              <a:rPr lang="en-US" altLang="zh-CN" sz="1400"/>
              <a:t>10-5 </a:t>
            </a:r>
            <a:r>
              <a:rPr lang="zh-CN" altLang="zh-CN" sz="1400"/>
              <a:t>微软“人立方”展示的人物关系图</a:t>
            </a:r>
          </a:p>
        </p:txBody>
      </p:sp>
      <p:pic>
        <p:nvPicPr>
          <p:cNvPr id="11269" name="Picture 2" descr="人立方"/>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828800"/>
            <a:ext cx="7280275" cy="425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2"/>
          <p:cNvSpPr>
            <a:spLocks noGrp="1"/>
          </p:cNvSpPr>
          <p:nvPr>
            <p:ph type="title" idx="10"/>
          </p:nvPr>
        </p:nvSpPr>
        <p:spPr/>
        <p:txBody>
          <a:bodyPr/>
          <a:lstStyle/>
          <a:p>
            <a:pPr marL="342900" indent="-342900"/>
            <a:r>
              <a:rPr lang="en-US" altLang="zh-CN" smtClean="0"/>
              <a:t>10.1.3 </a:t>
            </a:r>
            <a:r>
              <a:rPr lang="zh-CN" altLang="zh-CN" b="1" smtClean="0"/>
              <a:t>可视化的重要作用</a:t>
            </a:r>
            <a:endParaRPr lang="zh-CN" altLang="en-US" smtClean="0"/>
          </a:p>
        </p:txBody>
      </p:sp>
      <p:sp>
        <p:nvSpPr>
          <p:cNvPr id="12291" name="TextBox 4"/>
          <p:cNvSpPr txBox="1">
            <a:spLocks noChangeArrowheads="1"/>
          </p:cNvSpPr>
          <p:nvPr/>
        </p:nvSpPr>
        <p:spPr bwMode="auto">
          <a:xfrm>
            <a:off x="304800" y="1143000"/>
            <a:ext cx="868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b="1"/>
              <a:t>（</a:t>
            </a:r>
            <a:r>
              <a:rPr lang="en-US" altLang="zh-CN" b="1"/>
              <a:t>4</a:t>
            </a:r>
            <a:r>
              <a:rPr lang="zh-CN" altLang="zh-CN" b="1"/>
              <a:t>）增强数据吸引力</a:t>
            </a:r>
            <a:endParaRPr lang="zh-CN" altLang="zh-CN"/>
          </a:p>
        </p:txBody>
      </p:sp>
      <p:sp>
        <p:nvSpPr>
          <p:cNvPr id="12292" name="TextBox 4"/>
          <p:cNvSpPr txBox="1">
            <a:spLocks noChangeArrowheads="1"/>
          </p:cNvSpPr>
          <p:nvPr/>
        </p:nvSpPr>
        <p:spPr bwMode="auto">
          <a:xfrm>
            <a:off x="838200" y="6096000"/>
            <a:ext cx="3289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1600"/>
              <a:t>图</a:t>
            </a:r>
            <a:r>
              <a:rPr lang="en-US" altLang="zh-CN" sz="1600"/>
              <a:t>10-6 </a:t>
            </a:r>
            <a:r>
              <a:rPr lang="zh-CN" altLang="zh-CN" sz="1600"/>
              <a:t>一个可视化的图表新闻实例</a:t>
            </a:r>
          </a:p>
        </p:txBody>
      </p:sp>
      <p:pic>
        <p:nvPicPr>
          <p:cNvPr id="12293" name="Picture 2" descr="北京地铁票价调整"/>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1143000"/>
            <a:ext cx="2719388"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2"/>
          <p:cNvSpPr>
            <a:spLocks noGrp="1"/>
          </p:cNvSpPr>
          <p:nvPr>
            <p:ph type="title" idx="10"/>
          </p:nvPr>
        </p:nvSpPr>
        <p:spPr/>
        <p:txBody>
          <a:bodyPr/>
          <a:lstStyle/>
          <a:p>
            <a:pPr marL="342900" indent="-342900"/>
            <a:r>
              <a:rPr lang="en-US" altLang="zh-CN" smtClean="0"/>
              <a:t>10.2 </a:t>
            </a:r>
            <a:r>
              <a:rPr lang="zh-CN" altLang="zh-CN" b="1" smtClean="0"/>
              <a:t>可视化</a:t>
            </a:r>
            <a:r>
              <a:rPr lang="zh-CN" altLang="en-US" b="1" smtClean="0"/>
              <a:t>工具</a:t>
            </a:r>
            <a:endParaRPr lang="zh-CN" altLang="en-US" smtClean="0"/>
          </a:p>
        </p:txBody>
      </p:sp>
      <p:sp>
        <p:nvSpPr>
          <p:cNvPr id="13315" name="Rectangle 6"/>
          <p:cNvSpPr>
            <a:spLocks noChangeArrowheads="1"/>
          </p:cNvSpPr>
          <p:nvPr/>
        </p:nvSpPr>
        <p:spPr bwMode="auto">
          <a:xfrm>
            <a:off x="1447800" y="1908175"/>
            <a:ext cx="292735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t>10.2.1	</a:t>
            </a:r>
            <a:r>
              <a:rPr lang="zh-CN" altLang="en-US" sz="2400"/>
              <a:t>入门级工具</a:t>
            </a:r>
          </a:p>
          <a:p>
            <a:pPr eaLnBrk="1" hangingPunct="1"/>
            <a:r>
              <a:rPr lang="en-US" altLang="zh-CN" sz="2400"/>
              <a:t>10.2.2	</a:t>
            </a:r>
            <a:r>
              <a:rPr lang="zh-CN" altLang="en-US" sz="2400"/>
              <a:t>信息图表工具</a:t>
            </a:r>
          </a:p>
          <a:p>
            <a:pPr eaLnBrk="1" hangingPunct="1"/>
            <a:r>
              <a:rPr lang="en-US" altLang="zh-CN" sz="2400"/>
              <a:t>10.2.3	</a:t>
            </a:r>
            <a:r>
              <a:rPr lang="zh-CN" altLang="en-US" sz="2400"/>
              <a:t>地图工具</a:t>
            </a:r>
          </a:p>
          <a:p>
            <a:pPr eaLnBrk="1" hangingPunct="1"/>
            <a:r>
              <a:rPr lang="en-US" altLang="zh-CN" sz="2400"/>
              <a:t>10.2.4	</a:t>
            </a:r>
            <a:r>
              <a:rPr lang="zh-CN" altLang="en-US" sz="2400"/>
              <a:t>时间线工具</a:t>
            </a:r>
          </a:p>
          <a:p>
            <a:pPr eaLnBrk="1" hangingPunct="1"/>
            <a:r>
              <a:rPr lang="en-US" altLang="zh-CN" sz="2400"/>
              <a:t>10.2.5	</a:t>
            </a:r>
            <a:r>
              <a:rPr lang="zh-CN" altLang="en-US" sz="2400"/>
              <a:t>高级分析工具</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2"/>
          <p:cNvSpPr>
            <a:spLocks noGrp="1"/>
          </p:cNvSpPr>
          <p:nvPr>
            <p:ph type="title" idx="10"/>
          </p:nvPr>
        </p:nvSpPr>
        <p:spPr/>
        <p:txBody>
          <a:bodyPr/>
          <a:lstStyle/>
          <a:p>
            <a:pPr marL="342900" indent="-342900"/>
            <a:r>
              <a:rPr lang="en-US" altLang="zh-CN" smtClean="0"/>
              <a:t>10.2.1 </a:t>
            </a:r>
            <a:r>
              <a:rPr lang="zh-CN" altLang="zh-CN" b="1" smtClean="0"/>
              <a:t>入门级工具</a:t>
            </a:r>
            <a:endParaRPr lang="zh-CN" altLang="en-US" smtClean="0"/>
          </a:p>
        </p:txBody>
      </p:sp>
      <p:sp>
        <p:nvSpPr>
          <p:cNvPr id="14339" name="TextBox 4"/>
          <p:cNvSpPr txBox="1">
            <a:spLocks noChangeArrowheads="1"/>
          </p:cNvSpPr>
          <p:nvPr/>
        </p:nvSpPr>
        <p:spPr bwMode="auto">
          <a:xfrm>
            <a:off x="609600" y="1295400"/>
            <a:ext cx="80010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Char char="•"/>
            </a:pPr>
            <a:r>
              <a:rPr lang="en-US" altLang="zh-CN" sz="2000"/>
              <a:t>    Excel</a:t>
            </a:r>
            <a:r>
              <a:rPr lang="zh-CN" altLang="zh-CN" sz="2000"/>
              <a:t>是微软公司的办公软件</a:t>
            </a:r>
            <a:r>
              <a:rPr lang="en-US" altLang="zh-CN" sz="2000"/>
              <a:t>Office</a:t>
            </a:r>
            <a:r>
              <a:rPr lang="zh-CN" altLang="zh-CN" sz="2000"/>
              <a:t>家族的系列软件之一，可以进行各种数据的处理、统计分析和辅助决策操作，已经广泛地应用于管理、统计、金融等领域</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2"/>
          <p:cNvSpPr>
            <a:spLocks noGrp="1"/>
          </p:cNvSpPr>
          <p:nvPr>
            <p:ph type="title" idx="10"/>
          </p:nvPr>
        </p:nvSpPr>
        <p:spPr/>
        <p:txBody>
          <a:bodyPr/>
          <a:lstStyle/>
          <a:p>
            <a:pPr marL="342900" indent="-342900"/>
            <a:r>
              <a:rPr lang="en-US" altLang="zh-CN" smtClean="0"/>
              <a:t>10.2.2 </a:t>
            </a:r>
            <a:r>
              <a:rPr lang="zh-CN" altLang="zh-CN" b="1" smtClean="0"/>
              <a:t>信息图表工具</a:t>
            </a:r>
            <a:endParaRPr lang="zh-CN" altLang="en-US" smtClean="0"/>
          </a:p>
        </p:txBody>
      </p:sp>
      <p:sp>
        <p:nvSpPr>
          <p:cNvPr id="15363" name="TextBox 4"/>
          <p:cNvSpPr txBox="1">
            <a:spLocks noChangeArrowheads="1"/>
          </p:cNvSpPr>
          <p:nvPr/>
        </p:nvSpPr>
        <p:spPr bwMode="auto">
          <a:xfrm>
            <a:off x="381000" y="1219200"/>
            <a:ext cx="83820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t>       </a:t>
            </a:r>
            <a:r>
              <a:rPr lang="zh-CN" altLang="zh-CN" sz="2000"/>
              <a:t>信息图表是信息、数据、知识等的视觉化表达，它利用人脑对于图形信息相对于文字信息更容易理解的特点，更高效、直观、清晰地传递信息，在计算机科学、数学以及统计学领域有着广泛的应用。</a:t>
            </a:r>
          </a:p>
        </p:txBody>
      </p:sp>
      <p:sp>
        <p:nvSpPr>
          <p:cNvPr id="15364" name="TextBox 3"/>
          <p:cNvSpPr txBox="1">
            <a:spLocks noChangeArrowheads="1"/>
          </p:cNvSpPr>
          <p:nvPr/>
        </p:nvSpPr>
        <p:spPr bwMode="auto">
          <a:xfrm>
            <a:off x="457200" y="2514600"/>
            <a:ext cx="82296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t>1. Google Chart API</a:t>
            </a:r>
            <a:endParaRPr lang="zh-CN" altLang="zh-CN" sz="2000"/>
          </a:p>
          <a:p>
            <a:pPr eaLnBrk="1" hangingPunct="1"/>
            <a:r>
              <a:rPr lang="zh-CN" altLang="zh-CN" sz="2000"/>
              <a:t>谷歌公司的制图服务接口</a:t>
            </a:r>
            <a:r>
              <a:rPr lang="en-US" altLang="zh-CN" sz="2000"/>
              <a:t>Google Chart API</a:t>
            </a:r>
            <a:r>
              <a:rPr lang="zh-CN" altLang="zh-CN" sz="2000"/>
              <a:t>，可以用来为统计数据并自动生成图片，该工具使用非常简单，不需要安装任何软件，可以通过浏览器在线查看统计图表。</a:t>
            </a:r>
            <a:endParaRPr lang="zh-CN" altLang="en-US"/>
          </a:p>
        </p:txBody>
      </p:sp>
      <p:pic>
        <p:nvPicPr>
          <p:cNvPr id="15365" name="Picture 2" descr="ch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3886200"/>
            <a:ext cx="41148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6" name="TextBox 5"/>
          <p:cNvSpPr txBox="1">
            <a:spLocks noChangeArrowheads="1"/>
          </p:cNvSpPr>
          <p:nvPr/>
        </p:nvSpPr>
        <p:spPr bwMode="auto">
          <a:xfrm>
            <a:off x="2133600" y="6019800"/>
            <a:ext cx="53149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a:t>图</a:t>
            </a:r>
            <a:r>
              <a:rPr lang="en-US" altLang="zh-CN"/>
              <a:t>10-7 </a:t>
            </a:r>
            <a:r>
              <a:rPr lang="zh-CN" altLang="zh-CN"/>
              <a:t>通过浏览器在线查看</a:t>
            </a:r>
            <a:r>
              <a:rPr lang="en-US" altLang="zh-CN"/>
              <a:t>Google Chart</a:t>
            </a:r>
            <a:r>
              <a:rPr lang="zh-CN" altLang="zh-CN"/>
              <a:t>统计图表</a:t>
            </a:r>
            <a:endParaRPr lang="zh-CN"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2"/>
          <p:cNvSpPr>
            <a:spLocks noGrp="1"/>
          </p:cNvSpPr>
          <p:nvPr>
            <p:ph type="title" idx="10"/>
          </p:nvPr>
        </p:nvSpPr>
        <p:spPr/>
        <p:txBody>
          <a:bodyPr/>
          <a:lstStyle/>
          <a:p>
            <a:pPr marL="342900" indent="-342900"/>
            <a:r>
              <a:rPr lang="en-US" altLang="zh-CN" smtClean="0"/>
              <a:t>10.2.2 </a:t>
            </a:r>
            <a:r>
              <a:rPr lang="zh-CN" altLang="zh-CN" b="1" smtClean="0"/>
              <a:t>信息图表工具</a:t>
            </a:r>
            <a:endParaRPr lang="zh-CN" altLang="en-US" smtClean="0"/>
          </a:p>
        </p:txBody>
      </p:sp>
      <p:sp>
        <p:nvSpPr>
          <p:cNvPr id="16387" name="TextBox 3"/>
          <p:cNvSpPr txBox="1">
            <a:spLocks noChangeArrowheads="1"/>
          </p:cNvSpPr>
          <p:nvPr/>
        </p:nvSpPr>
        <p:spPr bwMode="auto">
          <a:xfrm>
            <a:off x="457200" y="1219200"/>
            <a:ext cx="8229600"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t>2. D3</a:t>
            </a:r>
            <a:endParaRPr lang="zh-CN" altLang="zh-CN" sz="2000"/>
          </a:p>
          <a:p>
            <a:pPr eaLnBrk="1" hangingPunct="1"/>
            <a:r>
              <a:rPr lang="en-US" altLang="zh-CN" sz="2000"/>
              <a:t>D3</a:t>
            </a:r>
            <a:r>
              <a:rPr lang="zh-CN" altLang="zh-CN" sz="2000"/>
              <a:t>是最流行的可视化库之一，是一个用于网页作图、生成互动图形的</a:t>
            </a:r>
            <a:r>
              <a:rPr lang="en-US" altLang="zh-CN" sz="2000"/>
              <a:t>JavaScript</a:t>
            </a:r>
            <a:r>
              <a:rPr lang="zh-CN" altLang="zh-CN" sz="2000"/>
              <a:t>函数库，提供了一个</a:t>
            </a:r>
            <a:r>
              <a:rPr lang="en-US" altLang="zh-CN" sz="2000"/>
              <a:t>D3</a:t>
            </a:r>
            <a:r>
              <a:rPr lang="zh-CN" altLang="zh-CN" sz="2000"/>
              <a:t>对象，所有方法都通过这个对象调用。</a:t>
            </a:r>
            <a:r>
              <a:rPr lang="en-US" altLang="zh-CN" sz="2000"/>
              <a:t>D3</a:t>
            </a:r>
            <a:r>
              <a:rPr lang="zh-CN" altLang="zh-CN" sz="2000"/>
              <a:t>能够提供大量线性图和条形图之外的复杂图表样式，例如</a:t>
            </a:r>
            <a:r>
              <a:rPr lang="en-US" altLang="zh-CN" sz="2000"/>
              <a:t>Voronoi</a:t>
            </a:r>
            <a:r>
              <a:rPr lang="zh-CN" altLang="zh-CN" sz="2000"/>
              <a:t>图、树形图、圆形集群和单词云等（如图</a:t>
            </a:r>
            <a:r>
              <a:rPr lang="en-US" altLang="zh-CN" sz="2000"/>
              <a:t>10-8</a:t>
            </a:r>
            <a:r>
              <a:rPr lang="zh-CN" altLang="zh-CN" sz="2000"/>
              <a:t>所示）。</a:t>
            </a:r>
          </a:p>
        </p:txBody>
      </p:sp>
      <p:sp>
        <p:nvSpPr>
          <p:cNvPr id="16388" name="TextBox 5"/>
          <p:cNvSpPr txBox="1">
            <a:spLocks noChangeArrowheads="1"/>
          </p:cNvSpPr>
          <p:nvPr/>
        </p:nvSpPr>
        <p:spPr bwMode="auto">
          <a:xfrm>
            <a:off x="2133600" y="6183313"/>
            <a:ext cx="53149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a:t>图</a:t>
            </a:r>
            <a:r>
              <a:rPr lang="en-US" altLang="zh-CN"/>
              <a:t>10-7 </a:t>
            </a:r>
            <a:r>
              <a:rPr lang="zh-CN" altLang="zh-CN"/>
              <a:t>通过浏览器在线查看</a:t>
            </a:r>
            <a:r>
              <a:rPr lang="en-US" altLang="zh-CN"/>
              <a:t>Google Chart</a:t>
            </a:r>
            <a:r>
              <a:rPr lang="zh-CN" altLang="zh-CN"/>
              <a:t>统计图表</a:t>
            </a:r>
            <a:endParaRPr lang="zh-CN" altLang="en-US"/>
          </a:p>
        </p:txBody>
      </p:sp>
      <p:pic>
        <p:nvPicPr>
          <p:cNvPr id="16389" name="Picture 2" descr="d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824163"/>
            <a:ext cx="6248400" cy="3424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2"/>
          <p:cNvSpPr>
            <a:spLocks noGrp="1"/>
          </p:cNvSpPr>
          <p:nvPr>
            <p:ph type="title" idx="10"/>
          </p:nvPr>
        </p:nvSpPr>
        <p:spPr/>
        <p:txBody>
          <a:bodyPr/>
          <a:lstStyle/>
          <a:p>
            <a:pPr marL="342900" indent="-342900"/>
            <a:r>
              <a:rPr lang="en-US" altLang="zh-CN" smtClean="0"/>
              <a:t>10.2.2 </a:t>
            </a:r>
            <a:r>
              <a:rPr lang="zh-CN" altLang="zh-CN" b="1" smtClean="0"/>
              <a:t>信息图表工具</a:t>
            </a:r>
            <a:endParaRPr lang="zh-CN" altLang="en-US" smtClean="0"/>
          </a:p>
        </p:txBody>
      </p:sp>
      <p:sp>
        <p:nvSpPr>
          <p:cNvPr id="17411" name="TextBox 3"/>
          <p:cNvSpPr txBox="1">
            <a:spLocks noChangeArrowheads="1"/>
          </p:cNvSpPr>
          <p:nvPr/>
        </p:nvSpPr>
        <p:spPr bwMode="auto">
          <a:xfrm>
            <a:off x="457200" y="1676400"/>
            <a:ext cx="8229600" cy="409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t>3. Visual.ly</a:t>
            </a:r>
            <a:endParaRPr lang="zh-CN" altLang="zh-CN" sz="2000"/>
          </a:p>
          <a:p>
            <a:pPr eaLnBrk="1" hangingPunct="1"/>
            <a:r>
              <a:rPr lang="en-US" altLang="zh-CN" sz="2000"/>
              <a:t>Visual.ly</a:t>
            </a:r>
            <a:r>
              <a:rPr lang="zh-CN" altLang="zh-CN" sz="2000"/>
              <a:t>是一款非常流行的信息图制作工具，非常好用，不需要任何设计相关的知识，就可以用它来快速创建自定义的、样式美观且具有强烈视觉冲击力的信息图表。</a:t>
            </a:r>
          </a:p>
          <a:p>
            <a:pPr eaLnBrk="1" hangingPunct="1"/>
            <a:r>
              <a:rPr lang="en-US" altLang="zh-CN" sz="2000" b="1"/>
              <a:t>4. Tableau</a:t>
            </a:r>
            <a:endParaRPr lang="zh-CN" altLang="zh-CN" sz="2000"/>
          </a:p>
          <a:p>
            <a:pPr eaLnBrk="1" hangingPunct="1"/>
            <a:r>
              <a:rPr lang="en-US" altLang="zh-CN" sz="2000"/>
              <a:t>Tableau</a:t>
            </a:r>
            <a:r>
              <a:rPr lang="zh-CN" altLang="zh-CN" sz="2000"/>
              <a:t>是桌面系统中最简单的商业智能工具软件，更适合企业和部门进行日常数据报表和数据可视化分析工作。</a:t>
            </a:r>
            <a:r>
              <a:rPr lang="en-US" altLang="zh-CN" sz="2000"/>
              <a:t>Tableau</a:t>
            </a:r>
            <a:r>
              <a:rPr lang="zh-CN" altLang="zh-CN" sz="2000"/>
              <a:t>实现了数据运算与美观的图表的完美结合，用户只要将大量数据拖放到数字“画布”上，转眼间就能创建好各种图表。</a:t>
            </a:r>
          </a:p>
          <a:p>
            <a:pPr eaLnBrk="1" hangingPunct="1"/>
            <a:r>
              <a:rPr lang="en-US" altLang="zh-CN" sz="2000" b="1"/>
              <a:t>5. </a:t>
            </a:r>
            <a:r>
              <a:rPr lang="zh-CN" altLang="zh-CN" sz="2000" b="1"/>
              <a:t>大数据魔镜</a:t>
            </a:r>
            <a:endParaRPr lang="zh-CN" altLang="zh-CN" sz="2000"/>
          </a:p>
          <a:p>
            <a:pPr eaLnBrk="1" hangingPunct="1"/>
            <a:r>
              <a:rPr lang="zh-CN" altLang="zh-CN" sz="2000"/>
              <a:t>大数据魔镜是一款优秀的国产数据分析软件，它丰富的数据公式和算法可以让用户真正理解探索分析数据，用户只要通过一个直观的拖放界面就可创造交互式的图表和数据挖掘模型。</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2"/>
          <p:cNvSpPr>
            <a:spLocks noGrp="1"/>
          </p:cNvSpPr>
          <p:nvPr>
            <p:ph type="title" idx="10"/>
          </p:nvPr>
        </p:nvSpPr>
        <p:spPr/>
        <p:txBody>
          <a:bodyPr/>
          <a:lstStyle/>
          <a:p>
            <a:r>
              <a:rPr lang="en-US" altLang="zh-CN" smtClean="0"/>
              <a:t>10.2.3 </a:t>
            </a:r>
            <a:r>
              <a:rPr lang="zh-CN" altLang="en-US" smtClean="0"/>
              <a:t>地图工具</a:t>
            </a:r>
          </a:p>
        </p:txBody>
      </p:sp>
      <p:sp>
        <p:nvSpPr>
          <p:cNvPr id="18435" name="TextBox 4"/>
          <p:cNvSpPr txBox="1">
            <a:spLocks noChangeArrowheads="1"/>
          </p:cNvSpPr>
          <p:nvPr/>
        </p:nvSpPr>
        <p:spPr bwMode="auto">
          <a:xfrm>
            <a:off x="304800" y="1676400"/>
            <a:ext cx="4267200" cy="405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Tx/>
              <a:buChar char="•"/>
            </a:pPr>
            <a:r>
              <a:rPr lang="zh-CN" altLang="zh-CN" sz="2000"/>
              <a:t>地图工具在数据可视化中较为常见，它在展现数据基于空间或地理分布上有很强的表现力，可以直观地展现各分析指标的分布、区域等特征。当指标数据要表达的主题跟地域有关联时，就可以选择以地图作为大背景，从而帮助用户更加直观地了解整体的数据情况，同时也可以根据地理位置快速地定位到某一地区来查看详细数据。</a:t>
            </a:r>
          </a:p>
          <a:p>
            <a:pPr eaLnBrk="1" hangingPunct="1">
              <a:buFontTx/>
              <a:buChar char="•"/>
            </a:pPr>
            <a:r>
              <a:rPr lang="zh-CN" altLang="zh-CN" sz="2000"/>
              <a:t>图</a:t>
            </a:r>
            <a:r>
              <a:rPr lang="en-US" altLang="zh-CN" sz="2000"/>
              <a:t>10-9</a:t>
            </a:r>
            <a:r>
              <a:rPr lang="zh-CN" altLang="zh-CN" sz="2000"/>
              <a:t>就是以数据地图形式呈现的</a:t>
            </a:r>
            <a:r>
              <a:rPr lang="en-US" altLang="zh-CN" sz="2000"/>
              <a:t>2008</a:t>
            </a:r>
            <a:r>
              <a:rPr lang="zh-CN" altLang="zh-CN" sz="2000"/>
              <a:t>年世界各国</a:t>
            </a:r>
            <a:r>
              <a:rPr lang="en-US" altLang="zh-CN" sz="2000"/>
              <a:t>GDP</a:t>
            </a:r>
            <a:r>
              <a:rPr lang="zh-CN" altLang="zh-CN" sz="2000"/>
              <a:t>数据，图中，颜色越深的国家，其</a:t>
            </a:r>
            <a:r>
              <a:rPr lang="en-US" altLang="zh-CN" sz="2000"/>
              <a:t>GDP</a:t>
            </a:r>
            <a:r>
              <a:rPr lang="zh-CN" altLang="zh-CN" sz="2000"/>
              <a:t>越高。</a:t>
            </a:r>
          </a:p>
        </p:txBody>
      </p:sp>
      <p:pic>
        <p:nvPicPr>
          <p:cNvPr id="18436" name="Picture 2" descr="GDP地图"/>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2286000"/>
            <a:ext cx="4114800" cy="308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7" name="Rectangle 6"/>
          <p:cNvSpPr>
            <a:spLocks noChangeArrowheads="1"/>
          </p:cNvSpPr>
          <p:nvPr/>
        </p:nvSpPr>
        <p:spPr bwMode="auto">
          <a:xfrm>
            <a:off x="4876800" y="5562600"/>
            <a:ext cx="4057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t>图</a:t>
            </a:r>
            <a:r>
              <a:rPr lang="en-US" altLang="zh-CN"/>
              <a:t>10-9 2008</a:t>
            </a:r>
            <a:r>
              <a:rPr lang="zh-CN" altLang="en-US"/>
              <a:t>年世界各国</a:t>
            </a:r>
            <a:r>
              <a:rPr lang="en-US" altLang="zh-CN"/>
              <a:t>GDP</a:t>
            </a:r>
            <a:r>
              <a:rPr lang="zh-CN" altLang="en-US"/>
              <a:t>数据地图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2"/>
          <p:cNvSpPr>
            <a:spLocks noGrp="1"/>
          </p:cNvSpPr>
          <p:nvPr>
            <p:ph type="title" idx="10"/>
          </p:nvPr>
        </p:nvSpPr>
        <p:spPr/>
        <p:txBody>
          <a:bodyPr/>
          <a:lstStyle/>
          <a:p>
            <a:r>
              <a:rPr lang="en-US" altLang="zh-CN" smtClean="0"/>
              <a:t>10.2.3 </a:t>
            </a:r>
            <a:r>
              <a:rPr lang="zh-CN" altLang="en-US" smtClean="0"/>
              <a:t>地图工具</a:t>
            </a:r>
          </a:p>
        </p:txBody>
      </p:sp>
      <p:sp>
        <p:nvSpPr>
          <p:cNvPr id="19459" name="TextBox 4"/>
          <p:cNvSpPr txBox="1">
            <a:spLocks noChangeArrowheads="1"/>
          </p:cNvSpPr>
          <p:nvPr/>
        </p:nvSpPr>
        <p:spPr bwMode="auto">
          <a:xfrm>
            <a:off x="381000" y="1524000"/>
            <a:ext cx="8382000" cy="344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Char char="•"/>
            </a:pPr>
            <a:r>
              <a:rPr lang="en-US" altLang="zh-CN" sz="2000" b="1"/>
              <a:t> 1. Google Fusion Tables</a:t>
            </a:r>
            <a:endParaRPr lang="zh-CN" altLang="zh-CN" sz="2000"/>
          </a:p>
          <a:p>
            <a:pPr eaLnBrk="1" hangingPunct="1"/>
            <a:r>
              <a:rPr lang="en-US" altLang="zh-CN" sz="2000"/>
              <a:t>Google Fusion Tables</a:t>
            </a:r>
            <a:r>
              <a:rPr lang="zh-CN" altLang="zh-CN" sz="2000"/>
              <a:t>让一般使用者也可以轻松制作出专业的统计地图。该工具可以让数据表呈现为图表、图形和地图，从而帮助发现一些隐藏在数据背后的模式和趋势。</a:t>
            </a:r>
          </a:p>
          <a:p>
            <a:pPr eaLnBrk="1" hangingPunct="1">
              <a:buFont typeface="Arial" panose="020B0604020202020204" pitchFamily="34" charset="0"/>
              <a:buChar char="•"/>
            </a:pPr>
            <a:r>
              <a:rPr lang="en-US" altLang="zh-CN" sz="2000" b="1"/>
              <a:t> 2. Modest Maps</a:t>
            </a:r>
            <a:endParaRPr lang="zh-CN" altLang="zh-CN" sz="2000"/>
          </a:p>
          <a:p>
            <a:pPr eaLnBrk="1" hangingPunct="1"/>
            <a:r>
              <a:rPr lang="en-US" altLang="zh-CN" sz="2000"/>
              <a:t>Modest Maps</a:t>
            </a:r>
            <a:r>
              <a:rPr lang="zh-CN" altLang="zh-CN" sz="2000"/>
              <a:t>是一个小型、可扩展、交互式的免费库，提供了一套查看卫星地图的</a:t>
            </a:r>
            <a:r>
              <a:rPr lang="en-US" altLang="zh-CN" sz="2000"/>
              <a:t>API</a:t>
            </a:r>
            <a:r>
              <a:rPr lang="zh-CN" altLang="zh-CN" sz="2000"/>
              <a:t>，只有</a:t>
            </a:r>
            <a:r>
              <a:rPr lang="en-US" altLang="zh-CN" sz="2000"/>
              <a:t>10KB</a:t>
            </a:r>
            <a:r>
              <a:rPr lang="zh-CN" altLang="zh-CN" sz="2000"/>
              <a:t>大小，是目前最小的可用地图库，它也是一个开源项目，有强大的社区支持，是在网站中整合地图应用的理想选择。</a:t>
            </a:r>
          </a:p>
          <a:p>
            <a:pPr eaLnBrk="1" hangingPunct="1">
              <a:buFont typeface="Arial" panose="020B0604020202020204" pitchFamily="34" charset="0"/>
              <a:buChar char="•"/>
            </a:pPr>
            <a:r>
              <a:rPr lang="en-US" altLang="zh-CN" sz="2000" b="1"/>
              <a:t> 3. Leaflet</a:t>
            </a:r>
            <a:endParaRPr lang="zh-CN" altLang="zh-CN" sz="2000"/>
          </a:p>
          <a:p>
            <a:pPr eaLnBrk="1" hangingPunct="1"/>
            <a:r>
              <a:rPr lang="en-US" altLang="zh-CN" sz="2000"/>
              <a:t>Leaflet</a:t>
            </a:r>
            <a:r>
              <a:rPr lang="zh-CN" altLang="zh-CN" sz="2000"/>
              <a:t>是一个小型化的地图框架，通过小型化和轻量化来满足移动网页的需要。</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2"/>
          <p:cNvSpPr>
            <a:spLocks noGrp="1"/>
          </p:cNvSpPr>
          <p:nvPr>
            <p:ph type="title" idx="10"/>
          </p:nvPr>
        </p:nvSpPr>
        <p:spPr/>
        <p:txBody>
          <a:bodyPr/>
          <a:lstStyle/>
          <a:p>
            <a:r>
              <a:rPr lang="en-US" altLang="zh-CN" smtClean="0"/>
              <a:t>10.2.4 </a:t>
            </a:r>
            <a:r>
              <a:rPr lang="zh-CN" altLang="en-US" smtClean="0"/>
              <a:t>时间线工具</a:t>
            </a:r>
          </a:p>
        </p:txBody>
      </p:sp>
      <p:sp>
        <p:nvSpPr>
          <p:cNvPr id="20483" name="TextBox 4"/>
          <p:cNvSpPr txBox="1">
            <a:spLocks noChangeArrowheads="1"/>
          </p:cNvSpPr>
          <p:nvPr/>
        </p:nvSpPr>
        <p:spPr bwMode="auto">
          <a:xfrm>
            <a:off x="381000" y="1066800"/>
            <a:ext cx="8382000" cy="253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t>       </a:t>
            </a:r>
            <a:r>
              <a:rPr lang="zh-CN" altLang="zh-CN" sz="2000"/>
              <a:t>时间线是表现数据在时间维度的演变的有效方式，它通过互联网技术，依据时间顺序，把一方面或多方面的事件串联起来，形成相对完整的记录体系，再运用图文的形式呈现给用户。时间线可以运用于不同领域，最大的作用就是把过去的事物系统化、完整化、精确化。自</a:t>
            </a:r>
            <a:r>
              <a:rPr lang="en-US" altLang="zh-CN" sz="2000"/>
              <a:t>2012</a:t>
            </a:r>
            <a:r>
              <a:rPr lang="zh-CN" altLang="zh-CN" sz="2000"/>
              <a:t>年</a:t>
            </a:r>
            <a:r>
              <a:rPr lang="en-US" altLang="zh-CN" sz="2000"/>
              <a:t>Facebook</a:t>
            </a:r>
            <a:r>
              <a:rPr lang="zh-CN" altLang="zh-CN" sz="2000"/>
              <a:t>在</a:t>
            </a:r>
            <a:r>
              <a:rPr lang="en-US" altLang="zh-CN" sz="2000"/>
              <a:t>F8</a:t>
            </a:r>
            <a:r>
              <a:rPr lang="zh-CN" altLang="zh-CN" sz="2000"/>
              <a:t>大会上发布了以时间线格式组织内容的功能后，时间线工具在国内外社交网站中开始大面积流行。</a:t>
            </a:r>
          </a:p>
          <a:p>
            <a:pPr eaLnBrk="1" hangingPunct="1"/>
            <a:r>
              <a:rPr lang="en-US" altLang="zh-CN" sz="2000"/>
              <a:t>       </a:t>
            </a:r>
            <a:r>
              <a:rPr lang="zh-CN" altLang="zh-CN" sz="2000"/>
              <a:t>图</a:t>
            </a:r>
            <a:r>
              <a:rPr lang="en-US" altLang="zh-CN" sz="2000"/>
              <a:t>10-10</a:t>
            </a:r>
            <a:r>
              <a:rPr lang="zh-CN" altLang="zh-CN" sz="2000"/>
              <a:t>显示了我国户籍制度在</a:t>
            </a:r>
            <a:r>
              <a:rPr lang="en-US" altLang="zh-CN" sz="2000"/>
              <a:t>1994</a:t>
            </a:r>
            <a:r>
              <a:rPr lang="zh-CN" altLang="zh-CN" sz="2000"/>
              <a:t>年到</a:t>
            </a:r>
            <a:r>
              <a:rPr lang="en-US" altLang="zh-CN" sz="2000"/>
              <a:t>2014</a:t>
            </a:r>
            <a:r>
              <a:rPr lang="zh-CN" altLang="zh-CN" sz="2000"/>
              <a:t>年间随时间的演变情况，它采用了时间线表示方法。</a:t>
            </a:r>
          </a:p>
        </p:txBody>
      </p:sp>
      <p:pic>
        <p:nvPicPr>
          <p:cNvPr id="20484" name="Picture 2" descr="时间轴"/>
          <p:cNvPicPr>
            <a:picLocks noChangeAspect="1" noChangeArrowheads="1"/>
          </p:cNvPicPr>
          <p:nvPr/>
        </p:nvPicPr>
        <p:blipFill>
          <a:blip r:embed="rId2">
            <a:extLst>
              <a:ext uri="{28A0092B-C50C-407E-A947-70E740481C1C}">
                <a14:useLocalDpi xmlns:a14="http://schemas.microsoft.com/office/drawing/2010/main" val="0"/>
              </a:ext>
            </a:extLst>
          </a:blip>
          <a:srcRect b="7500"/>
          <a:stretch>
            <a:fillRect/>
          </a:stretch>
        </p:blipFill>
        <p:spPr bwMode="auto">
          <a:xfrm>
            <a:off x="230188" y="3200400"/>
            <a:ext cx="8685212"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标题 2"/>
          <p:cNvSpPr>
            <a:spLocks noGrp="1"/>
          </p:cNvSpPr>
          <p:nvPr>
            <p:ph type="title" idx="10"/>
          </p:nvPr>
        </p:nvSpPr>
        <p:spPr/>
        <p:txBody>
          <a:bodyPr/>
          <a:lstStyle/>
          <a:p>
            <a:r>
              <a:rPr lang="zh-CN" altLang="en-US" smtClean="0"/>
              <a:t>提纲</a:t>
            </a:r>
          </a:p>
        </p:txBody>
      </p:sp>
      <p:sp>
        <p:nvSpPr>
          <p:cNvPr id="1028" name="Text Box 6"/>
          <p:cNvSpPr txBox="1">
            <a:spLocks noChangeArrowheads="1"/>
          </p:cNvSpPr>
          <p:nvPr/>
        </p:nvSpPr>
        <p:spPr bwMode="auto">
          <a:xfrm>
            <a:off x="685800" y="1447800"/>
            <a:ext cx="5730875"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Tx/>
              <a:buChar char="•"/>
            </a:pPr>
            <a:r>
              <a:rPr kumimoji="1" lang="en-US" altLang="zh-CN" sz="2000" b="1">
                <a:solidFill>
                  <a:srgbClr val="000000"/>
                </a:solidFill>
                <a:ea typeface="黑体" panose="02010609060101010101" pitchFamily="49" charset="-122"/>
              </a:rPr>
              <a:t>10.1 </a:t>
            </a:r>
            <a:r>
              <a:rPr kumimoji="1" lang="zh-CN" altLang="en-US" sz="2000" b="1">
                <a:solidFill>
                  <a:srgbClr val="000000"/>
                </a:solidFill>
                <a:ea typeface="黑体" panose="02010609060101010101" pitchFamily="49" charset="-122"/>
              </a:rPr>
              <a:t>可视化概述</a:t>
            </a:r>
          </a:p>
          <a:p>
            <a:pPr eaLnBrk="1" hangingPunct="1">
              <a:buFontTx/>
              <a:buChar char="•"/>
            </a:pPr>
            <a:r>
              <a:rPr kumimoji="1" lang="en-US" altLang="zh-CN" sz="2000" b="1">
                <a:solidFill>
                  <a:srgbClr val="000000"/>
                </a:solidFill>
                <a:ea typeface="黑体" panose="02010609060101010101" pitchFamily="49" charset="-122"/>
              </a:rPr>
              <a:t>10.2 </a:t>
            </a:r>
            <a:r>
              <a:rPr kumimoji="1" lang="zh-CN" altLang="en-US" sz="2000" b="1">
                <a:solidFill>
                  <a:srgbClr val="000000"/>
                </a:solidFill>
                <a:ea typeface="黑体" panose="02010609060101010101" pitchFamily="49" charset="-122"/>
              </a:rPr>
              <a:t>可视化工具</a:t>
            </a:r>
            <a:endParaRPr kumimoji="1" lang="en-US" altLang="zh-CN" sz="2000" b="1">
              <a:solidFill>
                <a:srgbClr val="000000"/>
              </a:solidFill>
              <a:ea typeface="黑体" panose="02010609060101010101" pitchFamily="49" charset="-122"/>
            </a:endParaRPr>
          </a:p>
          <a:p>
            <a:pPr eaLnBrk="1" hangingPunct="1">
              <a:buFontTx/>
              <a:buChar char="•"/>
            </a:pPr>
            <a:r>
              <a:rPr kumimoji="1" lang="en-US" altLang="zh-CN" sz="2000" b="1">
                <a:solidFill>
                  <a:srgbClr val="000000"/>
                </a:solidFill>
                <a:ea typeface="黑体" panose="02010609060101010101" pitchFamily="49" charset="-122"/>
              </a:rPr>
              <a:t>10.3 </a:t>
            </a:r>
            <a:r>
              <a:rPr kumimoji="1" lang="zh-CN" altLang="en-US" sz="2000" b="1">
                <a:solidFill>
                  <a:srgbClr val="000000"/>
                </a:solidFill>
                <a:ea typeface="黑体" panose="02010609060101010101" pitchFamily="49" charset="-122"/>
              </a:rPr>
              <a:t>可视化典型案例</a:t>
            </a:r>
          </a:p>
          <a:p>
            <a:pPr eaLnBrk="1" hangingPunct="1">
              <a:buFontTx/>
              <a:buChar char="•"/>
            </a:pPr>
            <a:endParaRPr kumimoji="1" lang="zh-CN" altLang="en-US" sz="2000" b="1">
              <a:solidFill>
                <a:srgbClr val="000000"/>
              </a:solidFill>
              <a:ea typeface="黑体" panose="02010609060101010101" pitchFamily="49" charset="-122"/>
            </a:endParaRPr>
          </a:p>
          <a:p>
            <a:pPr eaLnBrk="1" hangingPunct="1">
              <a:buFontTx/>
              <a:buChar char="•"/>
            </a:pPr>
            <a:endParaRPr kumimoji="1" lang="zh-CN" altLang="en-US" sz="2000" b="1">
              <a:solidFill>
                <a:srgbClr val="000000"/>
              </a:solidFill>
              <a:ea typeface="黑体" panose="02010609060101010101" pitchFamily="49" charset="-122"/>
            </a:endParaRPr>
          </a:p>
          <a:p>
            <a:pPr eaLnBrk="1" hangingPunct="1">
              <a:buFontTx/>
              <a:buChar char="•"/>
            </a:pPr>
            <a:endParaRPr kumimoji="1" lang="zh-CN" altLang="en-US" sz="2000" b="1">
              <a:solidFill>
                <a:srgbClr val="000000"/>
              </a:solidFill>
              <a:ea typeface="黑体" panose="02010609060101010101" pitchFamily="49" charset="-122"/>
            </a:endParaRPr>
          </a:p>
          <a:p>
            <a:pPr eaLnBrk="1" hangingPunct="1"/>
            <a:endParaRPr lang="zh-CN" altLang="en-US" sz="2000" b="1"/>
          </a:p>
        </p:txBody>
      </p:sp>
      <p:graphicFrame>
        <p:nvGraphicFramePr>
          <p:cNvPr id="1026" name="Object 5"/>
          <p:cNvGraphicFramePr>
            <a:graphicFrameLocks noChangeAspect="1"/>
          </p:cNvGraphicFramePr>
          <p:nvPr/>
        </p:nvGraphicFramePr>
        <p:xfrm>
          <a:off x="6019800" y="1066800"/>
          <a:ext cx="3124200" cy="5562600"/>
        </p:xfrm>
        <a:graphic>
          <a:graphicData uri="http://schemas.openxmlformats.org/presentationml/2006/ole">
            <mc:AlternateContent xmlns:mc="http://schemas.openxmlformats.org/markup-compatibility/2006">
              <mc:Choice xmlns:v="urn:schemas-microsoft-com:vml" Requires="v">
                <p:oleObj spid="_x0000_s1031" name="Photo Editor Photo" r:id="rId3" imgW="4761905" imgH="6504762" progId="MSPhotoEd.3">
                  <p:embed/>
                </p:oleObj>
              </mc:Choice>
              <mc:Fallback>
                <p:oleObj name="Photo Editor Photo" r:id="rId3" imgW="4761905" imgH="6504762" progId="MSPhotoEd.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9800" y="1066800"/>
                        <a:ext cx="3124200"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2"/>
          <p:cNvSpPr>
            <a:spLocks noGrp="1"/>
          </p:cNvSpPr>
          <p:nvPr>
            <p:ph type="title" idx="10"/>
          </p:nvPr>
        </p:nvSpPr>
        <p:spPr/>
        <p:txBody>
          <a:bodyPr/>
          <a:lstStyle/>
          <a:p>
            <a:r>
              <a:rPr lang="en-US" altLang="zh-CN" smtClean="0"/>
              <a:t>10.2.4 </a:t>
            </a:r>
            <a:r>
              <a:rPr lang="zh-CN" altLang="en-US" smtClean="0"/>
              <a:t>时间线工具</a:t>
            </a:r>
          </a:p>
        </p:txBody>
      </p:sp>
      <p:sp>
        <p:nvSpPr>
          <p:cNvPr id="21507" name="TextBox 4"/>
          <p:cNvSpPr txBox="1">
            <a:spLocks noChangeArrowheads="1"/>
          </p:cNvSpPr>
          <p:nvPr/>
        </p:nvSpPr>
        <p:spPr bwMode="auto">
          <a:xfrm>
            <a:off x="685800" y="1600200"/>
            <a:ext cx="7696200" cy="409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Char char="•"/>
            </a:pPr>
            <a:r>
              <a:rPr lang="en-US" altLang="zh-CN" sz="2000" b="1"/>
              <a:t>  1. Timetoast</a:t>
            </a:r>
            <a:endParaRPr lang="zh-CN" altLang="zh-CN" sz="2000"/>
          </a:p>
          <a:p>
            <a:pPr eaLnBrk="1" hangingPunct="1"/>
            <a:r>
              <a:rPr lang="en-US" altLang="zh-CN" sz="2000"/>
              <a:t>Timetoast</a:t>
            </a:r>
            <a:r>
              <a:rPr lang="zh-CN" altLang="zh-CN" sz="2000"/>
              <a:t>是在线创作基于时间轴事件记载服务的网站，提供个性化的时间线服务，可以用不同的时间线来记录你某个方面的发展历程、心理路程、进度过程等等。</a:t>
            </a:r>
            <a:r>
              <a:rPr lang="en-US" altLang="zh-CN" sz="2000"/>
              <a:t>Timetoast</a:t>
            </a:r>
            <a:r>
              <a:rPr lang="zh-CN" altLang="zh-CN" sz="2000"/>
              <a:t>基于</a:t>
            </a:r>
            <a:r>
              <a:rPr lang="en-US" altLang="zh-CN" sz="2000"/>
              <a:t> flash </a:t>
            </a:r>
            <a:r>
              <a:rPr lang="zh-CN" altLang="zh-CN" sz="2000"/>
              <a:t>平台，可以在类似</a:t>
            </a:r>
            <a:r>
              <a:rPr lang="en-US" altLang="zh-CN" sz="2000"/>
              <a:t> flash</a:t>
            </a:r>
            <a:r>
              <a:rPr lang="zh-CN" altLang="zh-CN" sz="2000"/>
              <a:t>时间轴上任意加入事件，定义每个事件的时间、名称、图像、描述，最终在时间轴上显示事件在时间序列上的发展，事件显示和切换十分流畅，随着鼠标点击可显示相关事件，操作简单。</a:t>
            </a:r>
          </a:p>
          <a:p>
            <a:pPr eaLnBrk="1" hangingPunct="1">
              <a:buFont typeface="Arial" panose="020B0604020202020204" pitchFamily="34" charset="0"/>
              <a:buChar char="•"/>
            </a:pPr>
            <a:r>
              <a:rPr lang="en-US" altLang="zh-CN" sz="2000" b="1"/>
              <a:t>  2. Xtimeline</a:t>
            </a:r>
            <a:endParaRPr lang="zh-CN" altLang="zh-CN" sz="2000"/>
          </a:p>
          <a:p>
            <a:pPr eaLnBrk="1" hangingPunct="1"/>
            <a:r>
              <a:rPr lang="en-US" altLang="zh-CN" sz="2000"/>
              <a:t>Xtimeline </a:t>
            </a:r>
            <a:r>
              <a:rPr lang="zh-CN" altLang="zh-CN" sz="2000"/>
              <a:t>是一个免费的绘制时间线的在线工具网站，操作简便，用户通过添加事件日志的形式构建时间表，同时也可给日志配上相应的图表。不同于</a:t>
            </a:r>
            <a:r>
              <a:rPr lang="en-US" altLang="zh-CN" sz="2000"/>
              <a:t>Timetoast</a:t>
            </a:r>
            <a:r>
              <a:rPr lang="zh-CN" altLang="zh-CN" sz="2000"/>
              <a:t>的是，</a:t>
            </a:r>
            <a:r>
              <a:rPr lang="en-US" altLang="zh-CN" sz="2000"/>
              <a:t>Xtimeline</a:t>
            </a:r>
            <a:r>
              <a:rPr lang="zh-CN" altLang="zh-CN" sz="2000"/>
              <a:t>是一个社区类型的时间轴网站，其中加入了组群功能和更多的社会化因素，除了可以分享和评论时间轴外，还可以建立组群讨论所制作的时间轴。</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2"/>
          <p:cNvSpPr>
            <a:spLocks noGrp="1"/>
          </p:cNvSpPr>
          <p:nvPr>
            <p:ph type="title" idx="10"/>
          </p:nvPr>
        </p:nvSpPr>
        <p:spPr/>
        <p:txBody>
          <a:bodyPr/>
          <a:lstStyle/>
          <a:p>
            <a:r>
              <a:rPr lang="en-US" altLang="zh-CN" smtClean="0"/>
              <a:t>10.2.5 </a:t>
            </a:r>
            <a:r>
              <a:rPr lang="zh-CN" altLang="en-US" smtClean="0"/>
              <a:t>高级分析工具</a:t>
            </a:r>
          </a:p>
        </p:txBody>
      </p:sp>
      <p:sp>
        <p:nvSpPr>
          <p:cNvPr id="22531" name="TextBox 4"/>
          <p:cNvSpPr txBox="1">
            <a:spLocks noChangeArrowheads="1"/>
          </p:cNvSpPr>
          <p:nvPr/>
        </p:nvSpPr>
        <p:spPr bwMode="auto">
          <a:xfrm>
            <a:off x="685800" y="1600200"/>
            <a:ext cx="7696200" cy="409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Char char="•"/>
            </a:pPr>
            <a:r>
              <a:rPr lang="en-US" altLang="zh-CN" sz="2000" b="1"/>
              <a:t>    1. R</a:t>
            </a:r>
            <a:endParaRPr lang="zh-CN" altLang="zh-CN" sz="2000"/>
          </a:p>
          <a:p>
            <a:pPr eaLnBrk="1" hangingPunct="1"/>
            <a:r>
              <a:rPr lang="en-US" altLang="zh-CN" sz="2000"/>
              <a:t>R</a:t>
            </a:r>
            <a:r>
              <a:rPr lang="zh-CN" altLang="zh-CN" sz="2000"/>
              <a:t>是属于</a:t>
            </a:r>
            <a:r>
              <a:rPr lang="en-US" altLang="zh-CN" sz="2000"/>
              <a:t>GNU</a:t>
            </a:r>
            <a:r>
              <a:rPr lang="zh-CN" altLang="zh-CN" sz="2000"/>
              <a:t>系统的一个自由、免费、源代码开放的软件，它是一个用于统计计算和统计制图的优秀工具，使用难度较高。</a:t>
            </a:r>
            <a:r>
              <a:rPr lang="en-US" altLang="zh-CN" sz="2000"/>
              <a:t>R</a:t>
            </a:r>
            <a:r>
              <a:rPr lang="zh-CN" altLang="zh-CN" sz="2000"/>
              <a:t>的功能包括数据存储和处理系统、数组运算工具（具有强大的向量、矩阵运算功能）、完整连贯的统计分析工具、优秀的统计制图功能、简便而强大的编程语言，可操纵数据的输入和输出，实现分支、循环以及用户可自定义功能等，通常用于大数据集的统计与分析。</a:t>
            </a:r>
          </a:p>
          <a:p>
            <a:pPr eaLnBrk="1" hangingPunct="1">
              <a:buFont typeface="Arial" panose="020B0604020202020204" pitchFamily="34" charset="0"/>
              <a:buChar char="•"/>
            </a:pPr>
            <a:r>
              <a:rPr lang="en-US" altLang="zh-CN" sz="2000" b="1"/>
              <a:t>    2. Weka</a:t>
            </a:r>
            <a:endParaRPr lang="zh-CN" altLang="zh-CN" sz="2000"/>
          </a:p>
          <a:p>
            <a:pPr eaLnBrk="1" hangingPunct="1"/>
            <a:r>
              <a:rPr lang="en-US" altLang="zh-CN" sz="2000"/>
              <a:t>Weka</a:t>
            </a:r>
            <a:r>
              <a:rPr lang="zh-CN" altLang="zh-CN" sz="2000"/>
              <a:t>是一款免费的、基于</a:t>
            </a:r>
            <a:r>
              <a:rPr lang="en-US" altLang="zh-CN" sz="2000"/>
              <a:t>Java</a:t>
            </a:r>
            <a:r>
              <a:rPr lang="zh-CN" altLang="zh-CN" sz="2000"/>
              <a:t>环境的、开源的机器学习以及数据挖掘软件，不但可以进行数据分析，还可以生成一些简单图表。</a:t>
            </a:r>
          </a:p>
          <a:p>
            <a:pPr eaLnBrk="1" hangingPunct="1">
              <a:buFont typeface="Arial" panose="020B0604020202020204" pitchFamily="34" charset="0"/>
              <a:buChar char="•"/>
            </a:pPr>
            <a:r>
              <a:rPr lang="en-US" altLang="zh-CN" sz="2000" b="1"/>
              <a:t>    3. Gephi</a:t>
            </a:r>
            <a:endParaRPr lang="zh-CN" altLang="zh-CN" sz="2000"/>
          </a:p>
          <a:p>
            <a:pPr eaLnBrk="1" hangingPunct="1"/>
            <a:r>
              <a:rPr lang="en-US" altLang="zh-CN" sz="2000"/>
              <a:t>Gephi</a:t>
            </a:r>
            <a:r>
              <a:rPr lang="zh-CN" altLang="zh-CN" sz="2000"/>
              <a:t>是一款比较特殊也很复杂的软件，主要用于社交图谱数据可视化分析，可以生成非常酷炫的可视化图形。</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zh-CN" smtClean="0"/>
              <a:t>10.3	</a:t>
            </a:r>
            <a:r>
              <a:rPr lang="zh-CN" altLang="en-US" smtClean="0"/>
              <a:t>可视化典型案例</a:t>
            </a:r>
          </a:p>
        </p:txBody>
      </p:sp>
      <p:sp>
        <p:nvSpPr>
          <p:cNvPr id="23555" name="Rectangle 3"/>
          <p:cNvSpPr>
            <a:spLocks noGrp="1" noChangeArrowheads="1"/>
          </p:cNvSpPr>
          <p:nvPr>
            <p:ph type="body" idx="1"/>
          </p:nvPr>
        </p:nvSpPr>
        <p:spPr>
          <a:xfrm>
            <a:off x="457200" y="1600200"/>
            <a:ext cx="8229600" cy="2971800"/>
          </a:xfrm>
        </p:spPr>
        <p:txBody>
          <a:bodyPr/>
          <a:lstStyle/>
          <a:p>
            <a:r>
              <a:rPr lang="en-US" altLang="zh-CN" sz="2400" smtClean="0"/>
              <a:t>10.3.1	</a:t>
            </a:r>
            <a:r>
              <a:rPr lang="zh-CN" altLang="en-US" sz="2400" smtClean="0"/>
              <a:t>全球黑客活动</a:t>
            </a:r>
          </a:p>
          <a:p>
            <a:r>
              <a:rPr lang="en-US" altLang="zh-CN" sz="2400" smtClean="0"/>
              <a:t>10.3.2	</a:t>
            </a:r>
            <a:r>
              <a:rPr lang="zh-CN" altLang="en-US" sz="2400" smtClean="0"/>
              <a:t>互联网地图</a:t>
            </a:r>
          </a:p>
          <a:p>
            <a:r>
              <a:rPr lang="en-US" altLang="zh-CN" sz="2400" smtClean="0"/>
              <a:t>10.3.3	</a:t>
            </a:r>
            <a:r>
              <a:rPr lang="zh-CN" altLang="en-US" sz="2400" smtClean="0"/>
              <a:t>编程语言之间的影响力关系图</a:t>
            </a:r>
          </a:p>
          <a:p>
            <a:r>
              <a:rPr lang="en-US" altLang="zh-CN" sz="2400" smtClean="0"/>
              <a:t>10.3.4	</a:t>
            </a:r>
            <a:r>
              <a:rPr lang="zh-CN" altLang="en-US" sz="2400" smtClean="0"/>
              <a:t>百度迁徙</a:t>
            </a:r>
          </a:p>
          <a:p>
            <a:r>
              <a:rPr lang="en-US" altLang="zh-CN" sz="2400" smtClean="0"/>
              <a:t>10.3.5	</a:t>
            </a:r>
            <a:r>
              <a:rPr lang="zh-CN" altLang="en-US" sz="2400" smtClean="0"/>
              <a:t>世界国家健康与财富之间的关系</a:t>
            </a:r>
          </a:p>
          <a:p>
            <a:r>
              <a:rPr lang="en-US" altLang="zh-CN" sz="2400" smtClean="0"/>
              <a:t>10.3.6	3D</a:t>
            </a:r>
            <a:r>
              <a:rPr lang="zh-CN" altLang="en-US" sz="2400" smtClean="0"/>
              <a:t>可视化互联网地图</a:t>
            </a:r>
            <a:r>
              <a:rPr lang="en-US" altLang="zh-CN" sz="2400" smtClean="0"/>
              <a:t>APP</a:t>
            </a:r>
            <a:endParaRPr lang="zh-CN" altLang="en-US" sz="2400"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2"/>
          <p:cNvSpPr>
            <a:spLocks noGrp="1"/>
          </p:cNvSpPr>
          <p:nvPr>
            <p:ph type="title" idx="10"/>
          </p:nvPr>
        </p:nvSpPr>
        <p:spPr/>
        <p:txBody>
          <a:bodyPr/>
          <a:lstStyle/>
          <a:p>
            <a:pPr marL="342900" indent="-342900"/>
            <a:r>
              <a:rPr lang="en-US" altLang="zh-CN" smtClean="0"/>
              <a:t>10.3.1</a:t>
            </a:r>
            <a:r>
              <a:rPr lang="zh-CN" altLang="zh-CN" b="1" smtClean="0"/>
              <a:t>全球黑客活动</a:t>
            </a:r>
            <a:endParaRPr lang="zh-CN" altLang="en-US" smtClean="0"/>
          </a:p>
        </p:txBody>
      </p:sp>
      <p:sp>
        <p:nvSpPr>
          <p:cNvPr id="24579" name="TextBox 4"/>
          <p:cNvSpPr txBox="1">
            <a:spLocks noChangeArrowheads="1"/>
          </p:cNvSpPr>
          <p:nvPr/>
        </p:nvSpPr>
        <p:spPr bwMode="auto">
          <a:xfrm>
            <a:off x="304800" y="1143000"/>
            <a:ext cx="8686800"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t>      </a:t>
            </a:r>
            <a:r>
              <a:rPr lang="zh-CN" altLang="zh-CN" sz="2000"/>
              <a:t>安全供应商</a:t>
            </a:r>
            <a:r>
              <a:rPr lang="en-US" altLang="zh-CN" sz="2000"/>
              <a:t>Norse</a:t>
            </a:r>
            <a:r>
              <a:rPr lang="zh-CN" altLang="zh-CN" sz="2000"/>
              <a:t>打造了一张能够反映全球范围内黑客攻击频率的地图（</a:t>
            </a:r>
            <a:r>
              <a:rPr lang="en-US" altLang="zh-CN" sz="2000"/>
              <a:t>http://map.ipviking.com</a:t>
            </a:r>
            <a:r>
              <a:rPr lang="zh-CN" altLang="zh-CN" sz="2000"/>
              <a:t>），它利用</a:t>
            </a:r>
            <a:r>
              <a:rPr lang="en-US" altLang="zh-CN" sz="2000"/>
              <a:t>Norse </a:t>
            </a:r>
            <a:r>
              <a:rPr lang="zh-CN" altLang="zh-CN" sz="2000"/>
              <a:t>的“蜜罐”攻击陷阱显示出所有实时渗透攻击活动。如图</a:t>
            </a:r>
            <a:r>
              <a:rPr lang="en-US" altLang="zh-CN" sz="2000"/>
              <a:t>10-11</a:t>
            </a:r>
            <a:r>
              <a:rPr lang="zh-CN" altLang="zh-CN" sz="2000"/>
              <a:t>所示，地图中的每一条线代表的都是一次攻击活动，借此可以了解每一天、每一分钟甚至每一秒世界上发生了多少次恶意渗透。</a:t>
            </a:r>
          </a:p>
        </p:txBody>
      </p:sp>
      <p:pic>
        <p:nvPicPr>
          <p:cNvPr id="24580" name="Picture 2" descr="untitl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743200"/>
            <a:ext cx="7315200" cy="355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1" name="TextBox 4"/>
          <p:cNvSpPr txBox="1">
            <a:spLocks noChangeArrowheads="1"/>
          </p:cNvSpPr>
          <p:nvPr/>
        </p:nvSpPr>
        <p:spPr bwMode="auto">
          <a:xfrm>
            <a:off x="2286000" y="6248400"/>
            <a:ext cx="50609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1600"/>
              <a:t>图</a:t>
            </a:r>
            <a:r>
              <a:rPr lang="en-US" altLang="zh-CN" sz="1600"/>
              <a:t>10-11 </a:t>
            </a:r>
            <a:r>
              <a:rPr lang="zh-CN" altLang="zh-CN" sz="1600"/>
              <a:t>一张能够反映全球范围内黑客攻击频率的地图</a:t>
            </a:r>
            <a:endParaRPr lang="zh-CN"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2"/>
          <p:cNvSpPr>
            <a:spLocks noGrp="1"/>
          </p:cNvSpPr>
          <p:nvPr>
            <p:ph type="title" idx="10"/>
          </p:nvPr>
        </p:nvSpPr>
        <p:spPr/>
        <p:txBody>
          <a:bodyPr/>
          <a:lstStyle/>
          <a:p>
            <a:pPr marL="342900" indent="-342900"/>
            <a:r>
              <a:rPr lang="en-US" altLang="zh-CN" smtClean="0"/>
              <a:t>10.3.2 </a:t>
            </a:r>
            <a:r>
              <a:rPr lang="zh-CN" altLang="en-US" smtClean="0"/>
              <a:t>互联网地图</a:t>
            </a:r>
          </a:p>
        </p:txBody>
      </p:sp>
      <p:sp>
        <p:nvSpPr>
          <p:cNvPr id="25603" name="TextBox 4"/>
          <p:cNvSpPr txBox="1">
            <a:spLocks noChangeArrowheads="1"/>
          </p:cNvSpPr>
          <p:nvPr/>
        </p:nvSpPr>
        <p:spPr bwMode="auto">
          <a:xfrm>
            <a:off x="304800" y="1066800"/>
            <a:ext cx="8686800" cy="15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a:t>为了探究互联网这个庞大的宇宙，俄罗斯工程师</a:t>
            </a:r>
            <a:r>
              <a:rPr lang="en-US" altLang="zh-CN"/>
              <a:t> Ruslan Enikeev </a:t>
            </a:r>
            <a:r>
              <a:rPr lang="zh-CN" altLang="zh-CN"/>
              <a:t>根据</a:t>
            </a:r>
            <a:r>
              <a:rPr lang="en-US" altLang="zh-CN"/>
              <a:t> 2011 </a:t>
            </a:r>
            <a:r>
              <a:rPr lang="zh-CN" altLang="zh-CN"/>
              <a:t>年底的数据，将全球</a:t>
            </a:r>
            <a:r>
              <a:rPr lang="en-US" altLang="zh-CN"/>
              <a:t> 196 </a:t>
            </a:r>
            <a:r>
              <a:rPr lang="zh-CN" altLang="zh-CN"/>
              <a:t>个国家的</a:t>
            </a:r>
            <a:r>
              <a:rPr lang="en-US" altLang="zh-CN"/>
              <a:t> 35 </a:t>
            </a:r>
            <a:r>
              <a:rPr lang="zh-CN" altLang="zh-CN"/>
              <a:t>万个网站数据整合起来，并根据</a:t>
            </a:r>
            <a:r>
              <a:rPr lang="en-US" altLang="zh-CN"/>
              <a:t> 200 </a:t>
            </a:r>
            <a:r>
              <a:rPr lang="zh-CN" altLang="zh-CN"/>
              <a:t>多万个网站链接将这些“星球”通过关系链联系起来，每一个“星球”的大小根据其网站流量来决定，而“星球”之间的距离远近则根据链接出现的频率、强度和用户跳转时创建的链接来确定，由此绘制得到了“互联网地图”（</a:t>
            </a:r>
            <a:r>
              <a:rPr lang="en-US" altLang="zh-CN"/>
              <a:t>http://internet-map.net</a:t>
            </a:r>
            <a:r>
              <a:rPr lang="zh-CN" altLang="zh-CN"/>
              <a:t>），如图</a:t>
            </a:r>
            <a:r>
              <a:rPr lang="en-US" altLang="zh-CN"/>
              <a:t>10-12</a:t>
            </a:r>
            <a:r>
              <a:rPr lang="zh-CN" altLang="zh-CN"/>
              <a:t>所示。</a:t>
            </a:r>
            <a:endParaRPr lang="zh-CN" altLang="zh-CN" sz="2000"/>
          </a:p>
        </p:txBody>
      </p:sp>
      <p:sp>
        <p:nvSpPr>
          <p:cNvPr id="25604" name="TextBox 4"/>
          <p:cNvSpPr txBox="1">
            <a:spLocks noChangeArrowheads="1"/>
          </p:cNvSpPr>
          <p:nvPr/>
        </p:nvSpPr>
        <p:spPr bwMode="auto">
          <a:xfrm>
            <a:off x="2432050" y="6291263"/>
            <a:ext cx="41973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1600"/>
              <a:t>图</a:t>
            </a:r>
            <a:r>
              <a:rPr lang="en-US" altLang="zh-CN" sz="1600"/>
              <a:t>10-12</a:t>
            </a:r>
            <a:r>
              <a:rPr lang="zh-CN" altLang="zh-CN" sz="1600"/>
              <a:t>俄罗斯工程师绘制的“互联网地图”</a:t>
            </a:r>
            <a:endParaRPr lang="zh-CN" altLang="en-US"/>
          </a:p>
        </p:txBody>
      </p:sp>
      <p:pic>
        <p:nvPicPr>
          <p:cNvPr id="25605" name="Picture 2" descr="the-internet-map-36k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514600"/>
            <a:ext cx="6858000" cy="382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2"/>
          <p:cNvSpPr>
            <a:spLocks noGrp="1"/>
          </p:cNvSpPr>
          <p:nvPr>
            <p:ph type="title" idx="10"/>
          </p:nvPr>
        </p:nvSpPr>
        <p:spPr/>
        <p:txBody>
          <a:bodyPr/>
          <a:lstStyle/>
          <a:p>
            <a:pPr marL="342900" indent="-342900"/>
            <a:r>
              <a:rPr lang="en-US" altLang="zh-CN" smtClean="0"/>
              <a:t>10.3.3 </a:t>
            </a:r>
            <a:r>
              <a:rPr lang="zh-CN" altLang="zh-CN" b="1" smtClean="0"/>
              <a:t>编程语言之间的影响力关系图</a:t>
            </a:r>
            <a:endParaRPr lang="zh-CN" altLang="en-US" smtClean="0"/>
          </a:p>
        </p:txBody>
      </p:sp>
      <p:sp>
        <p:nvSpPr>
          <p:cNvPr id="26627" name="TextBox 4"/>
          <p:cNvSpPr txBox="1">
            <a:spLocks noChangeArrowheads="1"/>
          </p:cNvSpPr>
          <p:nvPr/>
        </p:nvSpPr>
        <p:spPr bwMode="auto">
          <a:xfrm>
            <a:off x="304800" y="1066800"/>
            <a:ext cx="86868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da-DK" altLang="zh-CN"/>
              <a:t>Ramio Gómez</a:t>
            </a:r>
            <a:r>
              <a:rPr lang="zh-CN" altLang="zh-CN"/>
              <a:t>利用来自</a:t>
            </a:r>
            <a:r>
              <a:rPr lang="da-DK" altLang="zh-CN"/>
              <a:t>Freebase</a:t>
            </a:r>
            <a:r>
              <a:rPr lang="zh-CN" altLang="zh-CN"/>
              <a:t>上的编程语言维护表里的数据，绘制了编程语言之间的影响力关系图，如图</a:t>
            </a:r>
            <a:r>
              <a:rPr lang="da-DK" altLang="zh-CN"/>
              <a:t>10-13</a:t>
            </a:r>
            <a:r>
              <a:rPr lang="zh-CN" altLang="zh-CN"/>
              <a:t>所示，图中的每个节点代表一种编程语言，之间的连线代表该编程语言对其他语言有影响，有影响力的语言会连线多个语言，相应的节点也会越大。</a:t>
            </a:r>
          </a:p>
        </p:txBody>
      </p:sp>
      <p:sp>
        <p:nvSpPr>
          <p:cNvPr id="26628" name="TextBox 4"/>
          <p:cNvSpPr txBox="1">
            <a:spLocks noChangeArrowheads="1"/>
          </p:cNvSpPr>
          <p:nvPr/>
        </p:nvSpPr>
        <p:spPr bwMode="auto">
          <a:xfrm>
            <a:off x="2914650" y="6291263"/>
            <a:ext cx="36385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1600"/>
              <a:t>图</a:t>
            </a:r>
            <a:r>
              <a:rPr lang="en-US" altLang="zh-CN" sz="1600"/>
              <a:t>10-13 </a:t>
            </a:r>
            <a:r>
              <a:rPr lang="zh-CN" altLang="zh-CN" sz="1600"/>
              <a:t>编程语言之间的影响力关系图</a:t>
            </a:r>
          </a:p>
        </p:txBody>
      </p:sp>
      <p:pic>
        <p:nvPicPr>
          <p:cNvPr id="26629" name="Picture 2" descr="编程语言关系图"/>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057400"/>
            <a:ext cx="6705600" cy="422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2"/>
          <p:cNvSpPr>
            <a:spLocks noGrp="1"/>
          </p:cNvSpPr>
          <p:nvPr>
            <p:ph type="title" idx="10"/>
          </p:nvPr>
        </p:nvSpPr>
        <p:spPr/>
        <p:txBody>
          <a:bodyPr/>
          <a:lstStyle/>
          <a:p>
            <a:pPr marL="342900" indent="-342900"/>
            <a:r>
              <a:rPr lang="en-US" altLang="zh-CN" smtClean="0"/>
              <a:t>10.3.4 </a:t>
            </a:r>
            <a:r>
              <a:rPr lang="zh-CN" altLang="en-US" smtClean="0"/>
              <a:t>百度迁徙</a:t>
            </a:r>
          </a:p>
        </p:txBody>
      </p:sp>
      <p:sp>
        <p:nvSpPr>
          <p:cNvPr id="27651" name="TextBox 4"/>
          <p:cNvSpPr txBox="1">
            <a:spLocks noChangeArrowheads="1"/>
          </p:cNvSpPr>
          <p:nvPr/>
        </p:nvSpPr>
        <p:spPr bwMode="auto">
          <a:xfrm>
            <a:off x="304800" y="1066800"/>
            <a:ext cx="8686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2014</a:t>
            </a:r>
            <a:r>
              <a:rPr lang="zh-CN" altLang="zh-CN"/>
              <a:t>年</a:t>
            </a:r>
            <a:r>
              <a:rPr lang="en-US" altLang="zh-CN"/>
              <a:t>1</a:t>
            </a:r>
            <a:r>
              <a:rPr lang="zh-CN" altLang="zh-CN"/>
              <a:t>月</a:t>
            </a:r>
            <a:r>
              <a:rPr lang="en-US" altLang="zh-CN"/>
              <a:t>25</a:t>
            </a:r>
            <a:r>
              <a:rPr lang="zh-CN" altLang="zh-CN"/>
              <a:t>日晚间，央视与百度合作，启用百度地图定位可视化大数据播报春节期间全国人口迁徙情况（如图</a:t>
            </a:r>
            <a:r>
              <a:rPr lang="en-US" altLang="zh-CN"/>
              <a:t>10-14</a:t>
            </a:r>
            <a:r>
              <a:rPr lang="zh-CN" altLang="zh-CN"/>
              <a:t>所示），引起广泛关注。</a:t>
            </a:r>
          </a:p>
        </p:txBody>
      </p:sp>
      <p:sp>
        <p:nvSpPr>
          <p:cNvPr id="27652" name="TextBox 4"/>
          <p:cNvSpPr txBox="1">
            <a:spLocks noChangeArrowheads="1"/>
          </p:cNvSpPr>
          <p:nvPr/>
        </p:nvSpPr>
        <p:spPr bwMode="auto">
          <a:xfrm>
            <a:off x="2914650" y="6291263"/>
            <a:ext cx="395763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1600"/>
              <a:t>图</a:t>
            </a:r>
            <a:r>
              <a:rPr lang="en-US" altLang="zh-CN" sz="1600"/>
              <a:t>10-14 </a:t>
            </a:r>
            <a:r>
              <a:rPr lang="zh-CN" altLang="zh-CN" sz="1600"/>
              <a:t>百度迁徙展示的全国</a:t>
            </a:r>
            <a:r>
              <a:rPr lang="en-US" altLang="zh-CN" sz="1600"/>
              <a:t>8</a:t>
            </a:r>
            <a:r>
              <a:rPr lang="zh-CN" altLang="zh-CN" sz="1600"/>
              <a:t>小时迁徙图</a:t>
            </a:r>
          </a:p>
        </p:txBody>
      </p:sp>
      <p:pic>
        <p:nvPicPr>
          <p:cNvPr id="27653" name="Picture 2" descr="百度迁徙"/>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676400"/>
            <a:ext cx="6705600" cy="460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2"/>
          <p:cNvSpPr>
            <a:spLocks noGrp="1"/>
          </p:cNvSpPr>
          <p:nvPr>
            <p:ph type="title" idx="10"/>
          </p:nvPr>
        </p:nvSpPr>
        <p:spPr/>
        <p:txBody>
          <a:bodyPr/>
          <a:lstStyle/>
          <a:p>
            <a:pPr marL="342900" indent="-342900"/>
            <a:r>
              <a:rPr lang="en-US" altLang="zh-CN" smtClean="0"/>
              <a:t>10.3.5 </a:t>
            </a:r>
            <a:r>
              <a:rPr lang="zh-CN" altLang="zh-CN" b="1" smtClean="0"/>
              <a:t>世界国家健康与财富之间的关系</a:t>
            </a:r>
            <a:endParaRPr lang="zh-CN" altLang="en-US" smtClean="0"/>
          </a:p>
        </p:txBody>
      </p:sp>
      <p:sp>
        <p:nvSpPr>
          <p:cNvPr id="28675" name="TextBox 4"/>
          <p:cNvSpPr txBox="1">
            <a:spLocks noChangeArrowheads="1"/>
          </p:cNvSpPr>
          <p:nvPr/>
        </p:nvSpPr>
        <p:spPr bwMode="auto">
          <a:xfrm>
            <a:off x="76200" y="1133475"/>
            <a:ext cx="89916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a:t>如图</a:t>
            </a:r>
            <a:r>
              <a:rPr lang="en-US" altLang="zh-CN"/>
              <a:t>10-15</a:t>
            </a:r>
            <a:r>
              <a:rPr lang="zh-CN" altLang="zh-CN"/>
              <a:t>所示，“世界国家健康与财富之间的关系”利用可视化技术，把世界上</a:t>
            </a:r>
            <a:r>
              <a:rPr lang="en-US" altLang="zh-CN"/>
              <a:t>200</a:t>
            </a:r>
            <a:r>
              <a:rPr lang="zh-CN" altLang="zh-CN"/>
              <a:t>个国家，从</a:t>
            </a:r>
            <a:r>
              <a:rPr lang="en-US" altLang="zh-CN"/>
              <a:t>1810</a:t>
            </a:r>
            <a:r>
              <a:rPr lang="zh-CN" altLang="zh-CN"/>
              <a:t>年到</a:t>
            </a:r>
            <a:r>
              <a:rPr lang="en-US" altLang="zh-CN"/>
              <a:t>2010</a:t>
            </a:r>
            <a:r>
              <a:rPr lang="zh-CN" altLang="zh-CN"/>
              <a:t>年历时</a:t>
            </a:r>
            <a:r>
              <a:rPr lang="en-US" altLang="zh-CN"/>
              <a:t>200</a:t>
            </a:r>
            <a:r>
              <a:rPr lang="zh-CN" altLang="zh-CN"/>
              <a:t>年其各国国民的健康、财富变化数据（收集了</a:t>
            </a:r>
            <a:r>
              <a:rPr lang="en-US" altLang="zh-CN"/>
              <a:t>1</a:t>
            </a:r>
            <a:r>
              <a:rPr lang="zh-CN" altLang="zh-CN"/>
              <a:t>千多万个数据）制作成三维动画进行了直观展示（</a:t>
            </a:r>
            <a:r>
              <a:rPr lang="en-US" altLang="zh-CN"/>
              <a:t>http://www.moojnn.com/Index/whn</a:t>
            </a:r>
            <a:r>
              <a:rPr lang="zh-CN" altLang="zh-CN"/>
              <a:t>）。</a:t>
            </a:r>
          </a:p>
        </p:txBody>
      </p:sp>
      <p:sp>
        <p:nvSpPr>
          <p:cNvPr id="28676" name="TextBox 4"/>
          <p:cNvSpPr txBox="1">
            <a:spLocks noChangeArrowheads="1"/>
          </p:cNvSpPr>
          <p:nvPr/>
        </p:nvSpPr>
        <p:spPr bwMode="auto">
          <a:xfrm>
            <a:off x="2914650" y="6291263"/>
            <a:ext cx="404971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1600"/>
              <a:t>图</a:t>
            </a:r>
            <a:r>
              <a:rPr lang="en-US" altLang="zh-CN" sz="1600"/>
              <a:t>10-15 </a:t>
            </a:r>
            <a:r>
              <a:rPr lang="zh-CN" altLang="zh-CN" sz="1600"/>
              <a:t>世界国家健康与财富之间的关系图</a:t>
            </a:r>
          </a:p>
        </p:txBody>
      </p:sp>
      <p:pic>
        <p:nvPicPr>
          <p:cNvPr id="28677" name="Picture 2" descr="200个国家健康与财富关系"/>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057400"/>
            <a:ext cx="7993063"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2"/>
          <p:cNvSpPr>
            <a:spLocks noGrp="1"/>
          </p:cNvSpPr>
          <p:nvPr>
            <p:ph type="title" idx="10"/>
          </p:nvPr>
        </p:nvSpPr>
        <p:spPr/>
        <p:txBody>
          <a:bodyPr/>
          <a:lstStyle/>
          <a:p>
            <a:pPr marL="342900" indent="-342900"/>
            <a:r>
              <a:rPr lang="en-US" altLang="zh-CN" smtClean="0"/>
              <a:t>10.3.6  </a:t>
            </a:r>
            <a:r>
              <a:rPr lang="en-US" altLang="zh-CN" b="1" smtClean="0"/>
              <a:t>3D</a:t>
            </a:r>
            <a:r>
              <a:rPr lang="zh-CN" altLang="zh-CN" b="1" smtClean="0"/>
              <a:t>可视化互联网地图</a:t>
            </a:r>
            <a:r>
              <a:rPr lang="en-US" altLang="zh-CN" b="1" smtClean="0"/>
              <a:t>APP</a:t>
            </a:r>
            <a:endParaRPr lang="zh-CN" altLang="en-US" smtClean="0"/>
          </a:p>
        </p:txBody>
      </p:sp>
      <p:sp>
        <p:nvSpPr>
          <p:cNvPr id="29699" name="TextBox 4"/>
          <p:cNvSpPr txBox="1">
            <a:spLocks noChangeArrowheads="1"/>
          </p:cNvSpPr>
          <p:nvPr/>
        </p:nvSpPr>
        <p:spPr bwMode="auto">
          <a:xfrm>
            <a:off x="381000" y="1143000"/>
            <a:ext cx="8534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3D</a:t>
            </a:r>
            <a:r>
              <a:rPr lang="zh-CN" altLang="zh-CN"/>
              <a:t>可视化是描绘和理解数据的一种手段，是数据的一种表征形式，并非模拟技术。</a:t>
            </a:r>
            <a:r>
              <a:rPr lang="en-US" altLang="zh-CN"/>
              <a:t>3D</a:t>
            </a:r>
            <a:r>
              <a:rPr lang="zh-CN" altLang="zh-CN"/>
              <a:t>可视化以一种独特的立体视角为用户呈现数据，可以帮助用户发现一些在</a:t>
            </a:r>
            <a:r>
              <a:rPr lang="en-US" altLang="zh-CN"/>
              <a:t>2D</a:t>
            </a:r>
            <a:r>
              <a:rPr lang="zh-CN" altLang="zh-CN"/>
              <a:t>模式下无法察觉的内容。</a:t>
            </a:r>
            <a:r>
              <a:rPr lang="en-US" altLang="zh-CN"/>
              <a:t>Peer 1</a:t>
            </a:r>
            <a:r>
              <a:rPr lang="zh-CN" altLang="zh-CN"/>
              <a:t>开发了一个称为“互联网地图”的</a:t>
            </a:r>
            <a:r>
              <a:rPr lang="en-US" altLang="zh-CN"/>
              <a:t>APP</a:t>
            </a:r>
            <a:r>
              <a:rPr lang="zh-CN" altLang="zh-CN"/>
              <a:t>（如图</a:t>
            </a:r>
            <a:r>
              <a:rPr lang="en-US" altLang="zh-CN"/>
              <a:t>10-16</a:t>
            </a:r>
            <a:r>
              <a:rPr lang="zh-CN" altLang="zh-CN"/>
              <a:t>所示），这是一个建立在小盒子形式上的</a:t>
            </a:r>
            <a:r>
              <a:rPr lang="en-US" altLang="zh-CN"/>
              <a:t>3D</a:t>
            </a:r>
            <a:r>
              <a:rPr lang="zh-CN" altLang="zh-CN"/>
              <a:t>地图。</a:t>
            </a:r>
          </a:p>
        </p:txBody>
      </p:sp>
      <p:sp>
        <p:nvSpPr>
          <p:cNvPr id="29700" name="TextBox 4"/>
          <p:cNvSpPr txBox="1">
            <a:spLocks noChangeArrowheads="1"/>
          </p:cNvSpPr>
          <p:nvPr/>
        </p:nvSpPr>
        <p:spPr bwMode="auto">
          <a:xfrm>
            <a:off x="5181600" y="6172200"/>
            <a:ext cx="36576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1600"/>
              <a:t>图</a:t>
            </a:r>
            <a:r>
              <a:rPr lang="en-US" altLang="zh-CN" sz="1600"/>
              <a:t>10-16  Peer 1</a:t>
            </a:r>
            <a:r>
              <a:rPr lang="zh-CN" altLang="zh-CN" sz="1600"/>
              <a:t>开发的“互联网地图”</a:t>
            </a:r>
          </a:p>
        </p:txBody>
      </p:sp>
      <p:pic>
        <p:nvPicPr>
          <p:cNvPr id="29701" name="Picture 2" descr="3D地图"/>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2297113"/>
            <a:ext cx="2286000" cy="425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2"/>
          <p:cNvSpPr>
            <a:spLocks noGrp="1"/>
          </p:cNvSpPr>
          <p:nvPr>
            <p:ph type="title" idx="10"/>
          </p:nvPr>
        </p:nvSpPr>
        <p:spPr/>
        <p:txBody>
          <a:bodyPr/>
          <a:lstStyle/>
          <a:p>
            <a:pPr marL="342900" indent="-342900"/>
            <a:r>
              <a:rPr lang="zh-CN" altLang="zh-CN" b="1" smtClean="0"/>
              <a:t>本章小结</a:t>
            </a:r>
            <a:endParaRPr lang="zh-CN" altLang="en-US" smtClean="0"/>
          </a:p>
        </p:txBody>
      </p:sp>
      <p:sp>
        <p:nvSpPr>
          <p:cNvPr id="30723" name="TextBox 3"/>
          <p:cNvSpPr txBox="1">
            <a:spLocks noChangeArrowheads="1"/>
          </p:cNvSpPr>
          <p:nvPr/>
        </p:nvSpPr>
        <p:spPr bwMode="auto">
          <a:xfrm>
            <a:off x="990600" y="1600200"/>
            <a:ext cx="7620000" cy="253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Tx/>
              <a:buChar char="•"/>
            </a:pPr>
            <a:r>
              <a:rPr lang="zh-CN" altLang="zh-CN" sz="2000"/>
              <a:t>本章内容介绍了数据可视化的相关知识。数据可视化在大数据分析中具有非常重要的作用，尤其从用户角度而言，它是提升用户数据分析效率的有效手段。</a:t>
            </a:r>
          </a:p>
          <a:p>
            <a:pPr eaLnBrk="1" hangingPunct="1">
              <a:buFontTx/>
              <a:buChar char="•"/>
            </a:pPr>
            <a:r>
              <a:rPr lang="zh-CN" altLang="zh-CN" sz="2000"/>
              <a:t>可视化工具包括入门级工具、信息图表工具、地图工具、时间线工具和高级分析工具，每种工具都可以帮助我们实现不同类型的数据可视化分析，可以根据具体应用场合来选择适合的工具。</a:t>
            </a:r>
          </a:p>
          <a:p>
            <a:pPr eaLnBrk="1" hangingPunct="1">
              <a:buFontTx/>
              <a:buChar char="•"/>
            </a:pPr>
            <a:r>
              <a:rPr lang="zh-CN" altLang="zh-CN" sz="2000"/>
              <a:t>本章最后介绍了一些典型的数据可视化案例，从中可以深刻感受到数据可视化的魅力和重要作用。</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2"/>
          <p:cNvSpPr>
            <a:spLocks noGrp="1"/>
          </p:cNvSpPr>
          <p:nvPr>
            <p:ph type="title" idx="10"/>
          </p:nvPr>
        </p:nvSpPr>
        <p:spPr/>
        <p:txBody>
          <a:bodyPr/>
          <a:lstStyle/>
          <a:p>
            <a:pPr marL="342900" indent="-342900"/>
            <a:r>
              <a:rPr lang="en-US" altLang="zh-CN" smtClean="0"/>
              <a:t>10.1</a:t>
            </a:r>
            <a:r>
              <a:rPr lang="zh-CN" altLang="zh-CN" b="1" smtClean="0"/>
              <a:t>可视化概述</a:t>
            </a:r>
            <a:endParaRPr lang="zh-CN" altLang="en-US" smtClean="0"/>
          </a:p>
        </p:txBody>
      </p:sp>
      <p:sp>
        <p:nvSpPr>
          <p:cNvPr id="4099" name="TextBox 4"/>
          <p:cNvSpPr txBox="1">
            <a:spLocks noChangeArrowheads="1"/>
          </p:cNvSpPr>
          <p:nvPr/>
        </p:nvSpPr>
        <p:spPr bwMode="auto">
          <a:xfrm>
            <a:off x="1219200" y="1981200"/>
            <a:ext cx="43434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a:t>10.1.1	什么是数据可视化</a:t>
            </a:r>
            <a:endParaRPr lang="zh-CN" altLang="en-US" sz="2400"/>
          </a:p>
          <a:p>
            <a:pPr eaLnBrk="1" hangingPunct="1"/>
            <a:r>
              <a:rPr lang="zh-CN" altLang="zh-CN" sz="2400"/>
              <a:t>10.1.2	可视化的发展历程</a:t>
            </a:r>
            <a:endParaRPr lang="zh-CN" altLang="en-US" sz="2400"/>
          </a:p>
          <a:p>
            <a:pPr eaLnBrk="1" hangingPunct="1"/>
            <a:r>
              <a:rPr lang="zh-CN" altLang="zh-CN" sz="2400"/>
              <a:t>10.1.3	可视化的重要作用</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513" y="0"/>
            <a:ext cx="9180513"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32771" name="Rectangle 10"/>
          <p:cNvSpPr>
            <a:spLocks noChangeArrowheads="1"/>
          </p:cNvSpPr>
          <p:nvPr/>
        </p:nvSpPr>
        <p:spPr bwMode="auto">
          <a:xfrm>
            <a:off x="-12700" y="5638800"/>
            <a:ext cx="9194800" cy="1219200"/>
          </a:xfrm>
          <a:prstGeom prst="rect">
            <a:avLst/>
          </a:prstGeom>
          <a:solidFill>
            <a:srgbClr val="0056AC"/>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2"/>
          <p:cNvSpPr>
            <a:spLocks noGrp="1"/>
          </p:cNvSpPr>
          <p:nvPr>
            <p:ph type="title" idx="10"/>
          </p:nvPr>
        </p:nvSpPr>
        <p:spPr/>
        <p:txBody>
          <a:bodyPr/>
          <a:lstStyle/>
          <a:p>
            <a:pPr marL="342900" indent="-342900"/>
            <a:r>
              <a:rPr lang="en-US" altLang="zh-CN" smtClean="0"/>
              <a:t>10.1.1</a:t>
            </a:r>
            <a:r>
              <a:rPr lang="zh-CN" altLang="zh-CN" b="1" smtClean="0"/>
              <a:t>什么是数据可视化</a:t>
            </a:r>
            <a:endParaRPr lang="zh-CN" altLang="en-US" smtClean="0"/>
          </a:p>
        </p:txBody>
      </p:sp>
      <p:sp>
        <p:nvSpPr>
          <p:cNvPr id="5123" name="TextBox 4"/>
          <p:cNvSpPr txBox="1">
            <a:spLocks noChangeArrowheads="1"/>
          </p:cNvSpPr>
          <p:nvPr/>
        </p:nvSpPr>
        <p:spPr bwMode="auto">
          <a:xfrm>
            <a:off x="838200" y="1828800"/>
            <a:ext cx="754380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Tx/>
              <a:buChar char="•"/>
            </a:pPr>
            <a:r>
              <a:rPr lang="zh-CN" altLang="zh-CN" sz="2000"/>
              <a:t>数据可视化是指将大型数据集中的数据以图形图像形式表示，并利用数据分析和开发工具发现其中未知信息的处理过程</a:t>
            </a:r>
            <a:endParaRPr lang="zh-CN" altLang="en-US" sz="2000"/>
          </a:p>
          <a:p>
            <a:pPr eaLnBrk="1" hangingPunct="1">
              <a:buFontTx/>
              <a:buChar char="•"/>
            </a:pPr>
            <a:r>
              <a:rPr lang="zh-CN" altLang="zh-CN" sz="2000"/>
              <a:t>数据可视化技术的基本思想是将数据库中每一个数据项作为单个图元素表示，大量的数据集构成数据图像，同时将数据的各个属性值以多维数据的形式表示，可以从不同的维度观察数据，从而对数据进行更深入的观察和分析</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2"/>
          <p:cNvSpPr>
            <a:spLocks noGrp="1"/>
          </p:cNvSpPr>
          <p:nvPr>
            <p:ph type="title" idx="10"/>
          </p:nvPr>
        </p:nvSpPr>
        <p:spPr/>
        <p:txBody>
          <a:bodyPr/>
          <a:lstStyle/>
          <a:p>
            <a:pPr marL="342900" indent="-342900"/>
            <a:r>
              <a:rPr lang="en-US" altLang="zh-CN" smtClean="0"/>
              <a:t>10.1.2 </a:t>
            </a:r>
            <a:r>
              <a:rPr lang="zh-CN" altLang="zh-CN" b="1" smtClean="0"/>
              <a:t>可视化的发展历程</a:t>
            </a:r>
            <a:endParaRPr lang="zh-CN" altLang="en-US" smtClean="0"/>
          </a:p>
        </p:txBody>
      </p:sp>
      <p:pic>
        <p:nvPicPr>
          <p:cNvPr id="6147" name="Picture 2" descr="John &lt;wbr&gt;Sn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1219200"/>
            <a:ext cx="5029200" cy="475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8" name="Rectangle 6"/>
          <p:cNvSpPr>
            <a:spLocks noChangeArrowheads="1"/>
          </p:cNvSpPr>
          <p:nvPr/>
        </p:nvSpPr>
        <p:spPr bwMode="auto">
          <a:xfrm>
            <a:off x="3714750" y="5943600"/>
            <a:ext cx="4591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t>图</a:t>
            </a:r>
            <a:r>
              <a:rPr lang="en-US" altLang="zh-CN"/>
              <a:t>10-1 </a:t>
            </a:r>
            <a:r>
              <a:rPr lang="zh-CN" altLang="zh-CN"/>
              <a:t>反映霍乱患者分布与水井分布的地图</a:t>
            </a:r>
            <a:endParaRPr lang="zh-CN" altLang="en-US"/>
          </a:p>
        </p:txBody>
      </p:sp>
      <p:sp>
        <p:nvSpPr>
          <p:cNvPr id="6149" name="Rectangle 7"/>
          <p:cNvSpPr>
            <a:spLocks noChangeArrowheads="1"/>
          </p:cNvSpPr>
          <p:nvPr/>
        </p:nvSpPr>
        <p:spPr bwMode="auto">
          <a:xfrm>
            <a:off x="533400" y="2224088"/>
            <a:ext cx="2590800" cy="201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t>霍乱地图分析了霍乱患者分布与水井分布之间的关系，发现在有一口井的供水范围内患者明显偏多，据此找到了霍乱爆发的根源是一个被污染的水泵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2"/>
          <p:cNvSpPr>
            <a:spLocks noGrp="1"/>
          </p:cNvSpPr>
          <p:nvPr>
            <p:ph type="title" idx="10"/>
          </p:nvPr>
        </p:nvSpPr>
        <p:spPr/>
        <p:txBody>
          <a:bodyPr/>
          <a:lstStyle/>
          <a:p>
            <a:pPr marL="342900" indent="-342900"/>
            <a:r>
              <a:rPr lang="en-US" altLang="zh-CN" smtClean="0"/>
              <a:t>10.1.2 </a:t>
            </a:r>
            <a:r>
              <a:rPr lang="zh-CN" altLang="zh-CN" b="1" smtClean="0"/>
              <a:t>可视化的发展历程</a:t>
            </a:r>
            <a:endParaRPr lang="zh-CN" altLang="en-US" smtClean="0"/>
          </a:p>
        </p:txBody>
      </p:sp>
      <p:sp>
        <p:nvSpPr>
          <p:cNvPr id="7171" name="TextBox 4"/>
          <p:cNvSpPr txBox="1">
            <a:spLocks noChangeArrowheads="1"/>
          </p:cNvSpPr>
          <p:nvPr/>
        </p:nvSpPr>
        <p:spPr bwMode="auto">
          <a:xfrm>
            <a:off x="304800" y="1752600"/>
            <a:ext cx="3352800" cy="344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000"/>
              <a:t>数据可视化历史上的另一个经典之作是</a:t>
            </a:r>
            <a:r>
              <a:rPr lang="en-US" altLang="zh-CN" sz="2000"/>
              <a:t>1857</a:t>
            </a:r>
            <a:r>
              <a:rPr lang="zh-CN" altLang="zh-CN" sz="2000"/>
              <a:t>年“提灯女神”南丁格尔设计的“鸡冠花图”</a:t>
            </a:r>
            <a:r>
              <a:rPr lang="en-US" altLang="zh-CN" sz="2000"/>
              <a:t>(</a:t>
            </a:r>
            <a:r>
              <a:rPr lang="zh-CN" altLang="zh-CN" sz="2000"/>
              <a:t>又称玫瑰图</a:t>
            </a:r>
            <a:r>
              <a:rPr lang="en-US" altLang="zh-CN" sz="2000"/>
              <a:t>)</a:t>
            </a:r>
            <a:r>
              <a:rPr lang="zh-CN" altLang="zh-CN" sz="2000"/>
              <a:t>，它以图形的方式直观地呈现了英国在克里米亚战争中牺牲的战士数量和死亡原因，有力地说明了改善军队医院的医疗条件对于减少战争伤亡的重要性</a:t>
            </a:r>
          </a:p>
          <a:p>
            <a:pPr eaLnBrk="1" hangingPunct="1"/>
            <a:endParaRPr lang="zh-CN" altLang="zh-CN" sz="2000"/>
          </a:p>
        </p:txBody>
      </p:sp>
      <p:pic>
        <p:nvPicPr>
          <p:cNvPr id="7172" name="Picture 5" descr="2014010821582664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1752600"/>
            <a:ext cx="4876800" cy="303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2"/>
          <p:cNvSpPr>
            <a:spLocks noGrp="1"/>
          </p:cNvSpPr>
          <p:nvPr>
            <p:ph type="title" idx="10"/>
          </p:nvPr>
        </p:nvSpPr>
        <p:spPr/>
        <p:txBody>
          <a:bodyPr/>
          <a:lstStyle/>
          <a:p>
            <a:pPr marL="342900" indent="-342900"/>
            <a:r>
              <a:rPr lang="en-US" altLang="zh-CN" smtClean="0"/>
              <a:t>10.1.2 </a:t>
            </a:r>
            <a:r>
              <a:rPr lang="zh-CN" altLang="zh-CN" b="1" smtClean="0"/>
              <a:t>可视化的发展历程</a:t>
            </a:r>
            <a:endParaRPr lang="zh-CN" altLang="en-US" smtClean="0"/>
          </a:p>
        </p:txBody>
      </p:sp>
      <p:sp>
        <p:nvSpPr>
          <p:cNvPr id="8195" name="TextBox 4"/>
          <p:cNvSpPr txBox="1">
            <a:spLocks noChangeArrowheads="1"/>
          </p:cNvSpPr>
          <p:nvPr/>
        </p:nvSpPr>
        <p:spPr bwMode="auto">
          <a:xfrm>
            <a:off x="762000" y="1371600"/>
            <a:ext cx="7848600" cy="344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Tx/>
              <a:buChar char="•"/>
            </a:pPr>
            <a:r>
              <a:rPr lang="en-US" altLang="zh-CN" sz="2000"/>
              <a:t> 20</a:t>
            </a:r>
            <a:r>
              <a:rPr lang="zh-CN" altLang="zh-CN" sz="2000"/>
              <a:t>世纪</a:t>
            </a:r>
            <a:r>
              <a:rPr lang="en-US" altLang="zh-CN" sz="2000"/>
              <a:t>50</a:t>
            </a:r>
            <a:r>
              <a:rPr lang="zh-CN" altLang="zh-CN" sz="2000"/>
              <a:t>年代，随着计算机的出现和计算机图形学的发展，人们可以利用计算机技术在电脑屏幕上绘制出各种图形图表，可视化技术开启了全新的发展阶段。最初，可视化技术被大量应用于统计学领域，用来绘制统计图表，比如圆环图、柱状图和饼图、直方图、时间序列图、等高线图、散点图等，后来，又逐步应用于地理信息系统、数据挖掘分析、商务智能工具等，有效促进了人类对不同类型数据的分析与理解</a:t>
            </a:r>
          </a:p>
          <a:p>
            <a:pPr eaLnBrk="1" hangingPunct="1">
              <a:buFontTx/>
              <a:buChar char="•"/>
            </a:pPr>
            <a:r>
              <a:rPr lang="en-US" altLang="zh-CN" sz="2000"/>
              <a:t> </a:t>
            </a:r>
            <a:r>
              <a:rPr lang="zh-CN" altLang="zh-CN" sz="2000"/>
              <a:t>随着大数据时代的到来，每时每刻都有海量数据在不断生成，需要我们对数据进行及时、全面、快速、准确的分析，呈现数据背后的价值，这就更需要可视化技术协助我们更好地理解和分析数据，可视化成为大数据分析最后的一环和对用户而言最重要的一环</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2"/>
          <p:cNvSpPr>
            <a:spLocks noGrp="1"/>
          </p:cNvSpPr>
          <p:nvPr>
            <p:ph type="title" idx="10"/>
          </p:nvPr>
        </p:nvSpPr>
        <p:spPr/>
        <p:txBody>
          <a:bodyPr/>
          <a:lstStyle/>
          <a:p>
            <a:pPr marL="342900" indent="-342900"/>
            <a:r>
              <a:rPr lang="en-US" altLang="zh-CN" smtClean="0"/>
              <a:t>10.1.3 </a:t>
            </a:r>
            <a:r>
              <a:rPr lang="zh-CN" altLang="zh-CN" b="1" smtClean="0"/>
              <a:t>可视化的重要作用</a:t>
            </a:r>
            <a:endParaRPr lang="zh-CN" altLang="en-US" smtClean="0"/>
          </a:p>
        </p:txBody>
      </p:sp>
      <p:sp>
        <p:nvSpPr>
          <p:cNvPr id="9219" name="TextBox 4"/>
          <p:cNvSpPr txBox="1">
            <a:spLocks noChangeArrowheads="1"/>
          </p:cNvSpPr>
          <p:nvPr/>
        </p:nvSpPr>
        <p:spPr bwMode="auto">
          <a:xfrm>
            <a:off x="609600" y="1117600"/>
            <a:ext cx="8001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000"/>
              <a:t>在大数据时代，可视化技术可以支持实现多种不同的目标：</a:t>
            </a:r>
          </a:p>
          <a:p>
            <a:pPr eaLnBrk="1" hangingPunct="1"/>
            <a:r>
              <a:rPr lang="zh-CN" altLang="zh-CN" sz="2000" b="1"/>
              <a:t>（</a:t>
            </a:r>
            <a:r>
              <a:rPr lang="en-US" altLang="zh-CN" sz="2000" b="1"/>
              <a:t>1</a:t>
            </a:r>
            <a:r>
              <a:rPr lang="zh-CN" altLang="zh-CN" sz="2000" b="1"/>
              <a:t>）观测、跟踪数据</a:t>
            </a:r>
            <a:endParaRPr lang="zh-CN" altLang="zh-CN" sz="2000"/>
          </a:p>
        </p:txBody>
      </p:sp>
      <p:pic>
        <p:nvPicPr>
          <p:cNvPr id="9220" name="Picture 2" descr="百度地图实时路况"/>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057400"/>
            <a:ext cx="7399338"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1" name="TextBox 4"/>
          <p:cNvSpPr txBox="1">
            <a:spLocks noChangeArrowheads="1"/>
          </p:cNvSpPr>
          <p:nvPr/>
        </p:nvSpPr>
        <p:spPr bwMode="auto">
          <a:xfrm>
            <a:off x="2667000" y="6248400"/>
            <a:ext cx="45513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1600"/>
              <a:t>图</a:t>
            </a:r>
            <a:r>
              <a:rPr lang="en-US" altLang="zh-CN" sz="1600"/>
              <a:t>10-3 </a:t>
            </a:r>
            <a:r>
              <a:rPr lang="zh-CN" altLang="zh-CN" sz="1600"/>
              <a:t>百度地图显示的北京市实时交通路况信息</a:t>
            </a:r>
            <a:endParaRPr lang="zh-CN" altLang="en-US" sz="160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2"/>
          <p:cNvSpPr>
            <a:spLocks noGrp="1"/>
          </p:cNvSpPr>
          <p:nvPr>
            <p:ph type="title" idx="10"/>
          </p:nvPr>
        </p:nvSpPr>
        <p:spPr/>
        <p:txBody>
          <a:bodyPr/>
          <a:lstStyle/>
          <a:p>
            <a:pPr marL="342900" indent="-342900"/>
            <a:r>
              <a:rPr lang="en-US" altLang="zh-CN" smtClean="0"/>
              <a:t>10.1.3 </a:t>
            </a:r>
            <a:r>
              <a:rPr lang="zh-CN" altLang="zh-CN" b="1" smtClean="0"/>
              <a:t>可视化的重要作用</a:t>
            </a:r>
            <a:endParaRPr lang="zh-CN" altLang="en-US" smtClean="0"/>
          </a:p>
        </p:txBody>
      </p:sp>
      <p:sp>
        <p:nvSpPr>
          <p:cNvPr id="10243" name="TextBox 4"/>
          <p:cNvSpPr txBox="1">
            <a:spLocks noChangeArrowheads="1"/>
          </p:cNvSpPr>
          <p:nvPr/>
        </p:nvSpPr>
        <p:spPr bwMode="auto">
          <a:xfrm>
            <a:off x="609600" y="1295400"/>
            <a:ext cx="800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000" b="1"/>
              <a:t>（</a:t>
            </a:r>
            <a:r>
              <a:rPr lang="en-US" altLang="zh-CN" sz="2000" b="1"/>
              <a:t>2</a:t>
            </a:r>
            <a:r>
              <a:rPr lang="zh-CN" altLang="zh-CN" sz="2000" b="1"/>
              <a:t>）分析数据</a:t>
            </a:r>
            <a:endParaRPr lang="zh-CN" altLang="zh-CN" sz="2000"/>
          </a:p>
        </p:txBody>
      </p:sp>
      <p:sp>
        <p:nvSpPr>
          <p:cNvPr id="10244" name="TextBox 4"/>
          <p:cNvSpPr txBox="1">
            <a:spLocks noChangeArrowheads="1"/>
          </p:cNvSpPr>
          <p:nvPr/>
        </p:nvSpPr>
        <p:spPr bwMode="auto">
          <a:xfrm>
            <a:off x="2819400" y="5410200"/>
            <a:ext cx="33464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1600"/>
              <a:t>图</a:t>
            </a:r>
            <a:r>
              <a:rPr lang="en-US" altLang="zh-CN" sz="1600"/>
              <a:t>10-4  </a:t>
            </a:r>
            <a:r>
              <a:rPr lang="zh-CN" altLang="zh-CN" sz="1600"/>
              <a:t>用户参与的可视化分析过程</a:t>
            </a:r>
          </a:p>
        </p:txBody>
      </p:sp>
      <p:pic>
        <p:nvPicPr>
          <p:cNvPr id="10245"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2590800"/>
            <a:ext cx="7620000" cy="226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5342</TotalTime>
  <Words>2368</Words>
  <Application>Microsoft Office PowerPoint</Application>
  <PresentationFormat>全屏显示(4:3)</PresentationFormat>
  <Paragraphs>115</Paragraphs>
  <Slides>30</Slides>
  <Notes>1</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30</vt:i4>
      </vt:variant>
    </vt:vector>
  </HeadingPairs>
  <TitlesOfParts>
    <vt:vector size="37" baseType="lpstr">
      <vt:lpstr>Arial</vt:lpstr>
      <vt:lpstr>宋体</vt:lpstr>
      <vt:lpstr>黑体</vt:lpstr>
      <vt:lpstr>Times New Roman</vt:lpstr>
      <vt:lpstr>Calibri</vt:lpstr>
      <vt:lpstr>默认设计模板</vt:lpstr>
      <vt:lpstr>Microsoft Photo Editor 3.0 Photo</vt:lpstr>
      <vt:lpstr> 第十章 数据可视化 </vt:lpstr>
      <vt:lpstr>提纲</vt:lpstr>
      <vt:lpstr>10.1可视化概述</vt:lpstr>
      <vt:lpstr>10.1.1什么是数据可视化</vt:lpstr>
      <vt:lpstr>10.1.2 可视化的发展历程</vt:lpstr>
      <vt:lpstr>10.1.2 可视化的发展历程</vt:lpstr>
      <vt:lpstr>10.1.2 可视化的发展历程</vt:lpstr>
      <vt:lpstr>10.1.3 可视化的重要作用</vt:lpstr>
      <vt:lpstr>10.1.3 可视化的重要作用</vt:lpstr>
      <vt:lpstr>10.1.3 可视化的重要作用</vt:lpstr>
      <vt:lpstr>10.1.3 可视化的重要作用</vt:lpstr>
      <vt:lpstr>10.2 可视化工具</vt:lpstr>
      <vt:lpstr>10.2.1 入门级工具</vt:lpstr>
      <vt:lpstr>10.2.2 信息图表工具</vt:lpstr>
      <vt:lpstr>10.2.2 信息图表工具</vt:lpstr>
      <vt:lpstr>10.2.2 信息图表工具</vt:lpstr>
      <vt:lpstr>10.2.3 地图工具</vt:lpstr>
      <vt:lpstr>10.2.3 地图工具</vt:lpstr>
      <vt:lpstr>10.2.4 时间线工具</vt:lpstr>
      <vt:lpstr>10.2.4 时间线工具</vt:lpstr>
      <vt:lpstr>10.2.5 高级分析工具</vt:lpstr>
      <vt:lpstr>10.3 可视化典型案例</vt:lpstr>
      <vt:lpstr>10.3.1全球黑客活动</vt:lpstr>
      <vt:lpstr>10.3.2 互联网地图</vt:lpstr>
      <vt:lpstr>10.3.3 编程语言之间的影响力关系图</vt:lpstr>
      <vt:lpstr>10.3.4 百度迁徙</vt:lpstr>
      <vt:lpstr>10.3.5 世界国家健康与财富之间的关系</vt:lpstr>
      <vt:lpstr>10.3.6  3D可视化互联网地图APP</vt:lpstr>
      <vt:lpstr>本章小结</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大数据技术原理与应用</dc:title>
  <dc:creator>厦门大学-林子雨-编著</dc:creator>
  <dc:description>http://dblab.xmu.edu.cn/post/bigdata</dc:description>
  <cp:lastModifiedBy>FelixMac</cp:lastModifiedBy>
  <cp:revision>1793</cp:revision>
  <cp:lastPrinted>1601-01-01T00:00:00Z</cp:lastPrinted>
  <dcterms:created xsi:type="dcterms:W3CDTF">1601-01-01T00:00:00Z</dcterms:created>
  <dcterms:modified xsi:type="dcterms:W3CDTF">2015-10-21T16:30:38Z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