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47" r:id="rId3"/>
    <p:sldId id="393" r:id="rId4"/>
    <p:sldId id="360" r:id="rId5"/>
    <p:sldId id="361" r:id="rId6"/>
    <p:sldId id="362" r:id="rId7"/>
    <p:sldId id="363" r:id="rId8"/>
    <p:sldId id="364" r:id="rId9"/>
    <p:sldId id="387" r:id="rId10"/>
    <p:sldId id="388" r:id="rId11"/>
    <p:sldId id="368" r:id="rId12"/>
    <p:sldId id="372" r:id="rId13"/>
    <p:sldId id="371" r:id="rId14"/>
    <p:sldId id="373" r:id="rId15"/>
    <p:sldId id="376" r:id="rId16"/>
    <p:sldId id="377" r:id="rId17"/>
    <p:sldId id="378" r:id="rId18"/>
    <p:sldId id="380" r:id="rId19"/>
    <p:sldId id="379" r:id="rId20"/>
    <p:sldId id="381" r:id="rId21"/>
    <p:sldId id="382" r:id="rId22"/>
    <p:sldId id="383" r:id="rId23"/>
    <p:sldId id="394" r:id="rId24"/>
    <p:sldId id="385" r:id="rId25"/>
    <p:sldId id="389" r:id="rId26"/>
    <p:sldId id="386" r:id="rId27"/>
    <p:sldId id="390" r:id="rId28"/>
    <p:sldId id="392" r:id="rId29"/>
    <p:sldId id="293" r:id="rId3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5" autoAdjust="0"/>
    <p:restoredTop sz="93067" autoAdjust="0"/>
  </p:normalViewPr>
  <p:slideViewPr>
    <p:cSldViewPr>
      <p:cViewPr varScale="1">
        <p:scale>
          <a:sx n="90" d="100"/>
          <a:sy n="90" d="100"/>
        </p:scale>
        <p:origin x="1140"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F884D804-7164-491C-9E1F-CDC4A580306E}" type="slidenum">
              <a:rPr lang="en-US" altLang="zh-CN"/>
              <a:pPr/>
              <a:t>‹#›</a:t>
            </a:fld>
            <a:endParaRPr lang="en-US" altLang="zh-CN"/>
          </a:p>
        </p:txBody>
      </p:sp>
    </p:spTree>
    <p:extLst>
      <p:ext uri="{BB962C8B-B14F-4D97-AF65-F5344CB8AC3E}">
        <p14:creationId xmlns:p14="http://schemas.microsoft.com/office/powerpoint/2010/main" val="3068735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804763" indent="-309524">
              <a:defRPr>
                <a:solidFill>
                  <a:schemeClr val="tx1"/>
                </a:solidFill>
                <a:latin typeface="Arial" panose="020B0604020202020204" pitchFamily="34" charset="0"/>
                <a:ea typeface="宋体" panose="02010600030101010101" pitchFamily="2" charset="-122"/>
              </a:defRPr>
            </a:lvl2pPr>
            <a:lvl3pPr marL="1238098" indent="-247620">
              <a:defRPr>
                <a:solidFill>
                  <a:schemeClr val="tx1"/>
                </a:solidFill>
                <a:latin typeface="Arial" panose="020B0604020202020204" pitchFamily="34" charset="0"/>
                <a:ea typeface="宋体" panose="02010600030101010101" pitchFamily="2" charset="-122"/>
              </a:defRPr>
            </a:lvl3pPr>
            <a:lvl4pPr marL="1733337" indent="-247620">
              <a:defRPr>
                <a:solidFill>
                  <a:schemeClr val="tx1"/>
                </a:solidFill>
                <a:latin typeface="Arial" panose="020B0604020202020204" pitchFamily="34" charset="0"/>
                <a:ea typeface="宋体" panose="02010600030101010101" pitchFamily="2" charset="-122"/>
              </a:defRPr>
            </a:lvl4pPr>
            <a:lvl5pPr marL="2228576" indent="-24762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BDCDD8-D6DF-4094-B201-719422BC24C2}" type="slidenum">
              <a:rPr lang="en-US" altLang="zh-CN"/>
              <a:pPr/>
              <a:t>1</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2997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543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08753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637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Rectangle 6"/>
          <p:cNvSpPr>
            <a:spLocks noGrp="1" noChangeArrowheads="1"/>
          </p:cNvSpPr>
          <p:nvPr>
            <p:ph type="title"/>
          </p:nvPr>
        </p:nvSpPr>
        <p:spPr>
          <a:xfrm>
            <a:off x="533400" y="2362200"/>
            <a:ext cx="8229600" cy="1143000"/>
          </a:xfrm>
          <a:noFill/>
        </p:spPr>
        <p:txBody>
          <a:bodyPr/>
          <a:lstStyle/>
          <a:p>
            <a:pPr algn="ctr" eaLnBrk="1" hangingPunct="1"/>
            <a:r>
              <a:rPr lang="en-US" altLang="zh-CN" sz="2800" b="1" dirty="0" smtClean="0">
                <a:solidFill>
                  <a:schemeClr val="tx1"/>
                </a:solidFill>
              </a:rPr>
              <a:t/>
            </a:r>
            <a:br>
              <a:rPr lang="en-US" altLang="zh-CN" sz="2800" b="1" dirty="0" smtClean="0">
                <a:solidFill>
                  <a:schemeClr val="tx1"/>
                </a:solidFill>
              </a:rPr>
            </a:br>
            <a:r>
              <a:rPr lang="zh-CN" altLang="en-US" sz="3600" b="1" dirty="0" smtClean="0">
                <a:solidFill>
                  <a:schemeClr val="tx1"/>
                </a:solidFill>
              </a:rPr>
              <a:t>第</a:t>
            </a:r>
            <a:r>
              <a:rPr lang="en-US" altLang="zh-CN" sz="3600" b="1" dirty="0" smtClean="0">
                <a:solidFill>
                  <a:schemeClr val="tx1"/>
                </a:solidFill>
              </a:rPr>
              <a:t>12</a:t>
            </a:r>
            <a:r>
              <a:rPr lang="zh-CN" altLang="en-US" sz="3600" b="1" dirty="0" smtClean="0">
                <a:solidFill>
                  <a:schemeClr val="tx1"/>
                </a:solidFill>
              </a:rPr>
              <a:t>章 </a:t>
            </a:r>
            <a:r>
              <a:rPr lang="zh-CN" altLang="en-US" sz="3600" b="1" dirty="0" smtClean="0">
                <a:solidFill>
                  <a:schemeClr val="tx1"/>
                </a:solidFill>
              </a:rPr>
              <a:t>大数据应用举例</a:t>
            </a:r>
            <a:r>
              <a:rPr lang="en-US" altLang="zh-CN" sz="3600" b="1" dirty="0" smtClean="0">
                <a:solidFill>
                  <a:schemeClr val="tx1"/>
                </a:solidFill>
              </a:rPr>
              <a:t/>
            </a:r>
            <a:br>
              <a:rPr lang="en-US" altLang="zh-CN" sz="3600" b="1" dirty="0" smtClean="0">
                <a:solidFill>
                  <a:schemeClr val="tx1"/>
                </a:solidFill>
              </a:rPr>
            </a:br>
            <a:r>
              <a:rPr lang="zh-CN" altLang="en-US" dirty="0" smtClean="0">
                <a:solidFill>
                  <a:schemeClr val="tx1"/>
                </a:solidFill>
              </a:rPr>
              <a:t> </a:t>
            </a:r>
          </a:p>
        </p:txBody>
      </p:sp>
      <p:sp>
        <p:nvSpPr>
          <p:cNvPr id="3079"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 name="AutoShape 8"/>
          <p:cNvSpPr>
            <a:spLocks noChangeArrowheads="1"/>
          </p:cNvSpPr>
          <p:nvPr/>
        </p:nvSpPr>
        <p:spPr bwMode="auto">
          <a:xfrm>
            <a:off x="609600" y="-80963"/>
            <a:ext cx="990600" cy="228600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81" name="Rectangle 9"/>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82" name="Picture 10" descr="arro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73868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p:nvPr>
        </p:nvSpPr>
        <p:spPr>
          <a:xfrm>
            <a:off x="457200" y="1219200"/>
            <a:ext cx="8153400" cy="1752600"/>
          </a:xfrm>
        </p:spPr>
        <p:txBody>
          <a:bodyPr/>
          <a:lstStyle/>
          <a:p>
            <a:r>
              <a:rPr lang="zh-CN" altLang="en-US" sz="2000" smtClean="0"/>
              <a:t>推荐系统在在线音乐应用中也逐渐发挥作用。音乐相比于电影数量更为庞大，个人口味偏向也更为明显，仅依靠热门推荐是远远不够的</a:t>
            </a:r>
            <a:endParaRPr lang="en-US" altLang="zh-CN" sz="2000" smtClean="0"/>
          </a:p>
          <a:p>
            <a:r>
              <a:rPr lang="zh-CN" altLang="en-US" sz="2000" smtClean="0"/>
              <a:t>虾米音乐网根据用户的音乐收藏记录来分析用户的音乐偏好，以进行推荐。例如，推荐同一风格的歌曲，或是推荐同一歌手的其他歌曲</a:t>
            </a:r>
          </a:p>
        </p:txBody>
      </p:sp>
      <p:sp>
        <p:nvSpPr>
          <p:cNvPr id="11267" name="标题 2"/>
          <p:cNvSpPr>
            <a:spLocks noGrp="1"/>
          </p:cNvSpPr>
          <p:nvPr>
            <p:ph type="title" idx="10"/>
          </p:nvPr>
        </p:nvSpPr>
        <p:spPr/>
        <p:txBody>
          <a:bodyPr/>
          <a:lstStyle/>
          <a:p>
            <a:r>
              <a:rPr lang="en-US" altLang="zh-CN" dirty="0" smtClean="0"/>
              <a:t>12.1.5 </a:t>
            </a:r>
            <a:r>
              <a:rPr lang="zh-CN" altLang="en-US" dirty="0" smtClean="0"/>
              <a:t>推荐系统的应用</a:t>
            </a:r>
          </a:p>
        </p:txBody>
      </p:sp>
      <p:sp>
        <p:nvSpPr>
          <p:cNvPr id="11268" name="内容占位符 1"/>
          <p:cNvSpPr txBox="1">
            <a:spLocks/>
          </p:cNvSpPr>
          <p:nvPr/>
        </p:nvSpPr>
        <p:spPr bwMode="auto">
          <a:xfrm>
            <a:off x="428625" y="58674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dirty="0" smtClean="0"/>
              <a:t>图</a:t>
            </a:r>
            <a:r>
              <a:rPr lang="en-US" altLang="zh-CN" sz="1600" dirty="0" smtClean="0"/>
              <a:t>12</a:t>
            </a:r>
            <a:r>
              <a:rPr lang="zh-CN" altLang="zh-CN" sz="1600" dirty="0" smtClean="0"/>
              <a:t>-</a:t>
            </a:r>
            <a:r>
              <a:rPr lang="zh-CN" altLang="zh-CN" sz="1600" dirty="0"/>
              <a:t>3 虾米音乐网根据用户的音乐收藏来推荐歌曲</a:t>
            </a:r>
            <a:endParaRPr lang="en-US" altLang="zh-CN" sz="1600" dirty="0"/>
          </a:p>
        </p:txBody>
      </p:sp>
      <p:pic>
        <p:nvPicPr>
          <p:cNvPr id="11269" name="图片 3" descr="wps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2819400"/>
            <a:ext cx="79644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p:nvPr>
        </p:nvSpPr>
        <p:spPr>
          <a:xfrm>
            <a:off x="457200" y="1371600"/>
            <a:ext cx="8153400" cy="1752600"/>
          </a:xfrm>
        </p:spPr>
        <p:txBody>
          <a:bodyPr/>
          <a:lstStyle/>
          <a:p>
            <a:r>
              <a:rPr lang="zh-CN" altLang="zh-CN" sz="2000" dirty="0" smtClean="0"/>
              <a:t>推荐技术从被提出到现在已有十余年，在多年的发展历程中诞生了很多新的推荐算法。协同过滤作为最早、最知名的推荐算法，不仅在学术界得到了深入研究，而且至今在业界仍有广泛的应用</a:t>
            </a:r>
            <a:endParaRPr lang="en-US" altLang="zh-CN" sz="2000" dirty="0" smtClean="0"/>
          </a:p>
          <a:p>
            <a:r>
              <a:rPr lang="zh-CN" altLang="zh-CN" sz="2000" dirty="0" smtClean="0"/>
              <a:t>协同过滤可分为基于用户的协同过滤和基于物品的协同过滤</a:t>
            </a:r>
            <a:endParaRPr lang="zh-CN" altLang="en-US" sz="2000" dirty="0" smtClean="0"/>
          </a:p>
          <a:p>
            <a:endParaRPr lang="zh-CN" altLang="en-US" sz="2000" dirty="0" smtClean="0"/>
          </a:p>
          <a:p>
            <a:r>
              <a:rPr lang="en-US" altLang="zh-CN" sz="2000" dirty="0" smtClean="0"/>
              <a:t>12.2.1</a:t>
            </a:r>
            <a:r>
              <a:rPr lang="en-US" altLang="zh-CN" sz="2000" dirty="0" smtClean="0"/>
              <a:t>	 </a:t>
            </a:r>
            <a:r>
              <a:rPr lang="zh-CN" altLang="en-US" sz="2000" dirty="0" smtClean="0"/>
              <a:t>基于用户的协同过滤（</a:t>
            </a:r>
            <a:r>
              <a:rPr lang="en-US" altLang="zh-CN" sz="2000" dirty="0" err="1" smtClean="0"/>
              <a:t>UserCF</a:t>
            </a:r>
            <a:r>
              <a:rPr lang="zh-CN" altLang="en-US" sz="2000" dirty="0" smtClean="0"/>
              <a:t>）</a:t>
            </a:r>
          </a:p>
          <a:p>
            <a:r>
              <a:rPr lang="en-US" altLang="zh-CN" sz="2000" dirty="0" smtClean="0"/>
              <a:t>12.2.2</a:t>
            </a:r>
            <a:r>
              <a:rPr lang="en-US" altLang="zh-CN" sz="2000" dirty="0" smtClean="0"/>
              <a:t>	 </a:t>
            </a:r>
            <a:r>
              <a:rPr lang="zh-CN" altLang="en-US" sz="2000" dirty="0" smtClean="0"/>
              <a:t>基于物品的协同过滤（</a:t>
            </a:r>
            <a:r>
              <a:rPr lang="en-US" altLang="zh-CN" sz="2000" dirty="0" err="1" smtClean="0"/>
              <a:t>ItemCF</a:t>
            </a:r>
            <a:r>
              <a:rPr lang="zh-CN" altLang="en-US" sz="2000" dirty="0" smtClean="0"/>
              <a:t>）</a:t>
            </a:r>
          </a:p>
          <a:p>
            <a:r>
              <a:rPr lang="en-US" altLang="zh-CN" sz="2000" dirty="0" smtClean="0"/>
              <a:t>12.2.3</a:t>
            </a:r>
            <a:r>
              <a:rPr lang="en-US" altLang="zh-CN" sz="2000" dirty="0" smtClean="0"/>
              <a:t>	 </a:t>
            </a:r>
            <a:r>
              <a:rPr lang="en-US" altLang="zh-CN" sz="2000" dirty="0" err="1" smtClean="0"/>
              <a:t>UserCF</a:t>
            </a:r>
            <a:r>
              <a:rPr lang="zh-CN" altLang="en-US" sz="2000" dirty="0" smtClean="0"/>
              <a:t>算法和</a:t>
            </a:r>
            <a:r>
              <a:rPr lang="en-US" altLang="zh-CN" sz="2000" dirty="0" err="1" smtClean="0"/>
              <a:t>ItemCF</a:t>
            </a:r>
            <a:r>
              <a:rPr lang="zh-CN" altLang="en-US" sz="2000" dirty="0" smtClean="0"/>
              <a:t>算法的对比</a:t>
            </a:r>
            <a:endParaRPr lang="en-US" altLang="zh-CN" sz="2000" dirty="0" smtClean="0"/>
          </a:p>
        </p:txBody>
      </p:sp>
      <p:sp>
        <p:nvSpPr>
          <p:cNvPr id="12291" name="标题 2"/>
          <p:cNvSpPr>
            <a:spLocks noGrp="1"/>
          </p:cNvSpPr>
          <p:nvPr>
            <p:ph type="title" idx="10"/>
          </p:nvPr>
        </p:nvSpPr>
        <p:spPr/>
        <p:txBody>
          <a:bodyPr/>
          <a:lstStyle/>
          <a:p>
            <a:r>
              <a:rPr lang="en-US" altLang="zh-CN" dirty="0" smtClean="0"/>
              <a:t>12.2 </a:t>
            </a:r>
            <a:r>
              <a:rPr lang="zh-CN" altLang="en-US" dirty="0" smtClean="0"/>
              <a:t>协同过滤</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p:nvPr>
        </p:nvSpPr>
        <p:spPr/>
        <p:txBody>
          <a:bodyPr/>
          <a:lstStyle/>
          <a:p>
            <a:r>
              <a:rPr lang="zh-CN" altLang="zh-CN" sz="2000" smtClean="0"/>
              <a:t>基于用户的协同过滤算法（简称</a:t>
            </a:r>
            <a:r>
              <a:rPr lang="en-US" altLang="zh-CN" sz="2000" smtClean="0"/>
              <a:t>UserCF</a:t>
            </a:r>
            <a:r>
              <a:rPr lang="zh-CN" altLang="zh-CN" sz="2000" smtClean="0"/>
              <a:t>算法）在</a:t>
            </a:r>
            <a:r>
              <a:rPr lang="en-US" altLang="zh-CN" sz="2000" smtClean="0"/>
              <a:t>1992</a:t>
            </a:r>
            <a:r>
              <a:rPr lang="zh-CN" altLang="zh-CN" sz="2000" smtClean="0"/>
              <a:t>年被提出</a:t>
            </a:r>
            <a:r>
              <a:rPr lang="zh-CN" altLang="en-US" sz="2000" smtClean="0"/>
              <a:t>，</a:t>
            </a:r>
            <a:r>
              <a:rPr lang="zh-CN" altLang="zh-CN" sz="2000" smtClean="0"/>
              <a:t>是推荐系统中最古老的算法</a:t>
            </a:r>
            <a:endParaRPr lang="en-US" altLang="zh-CN" sz="2000" smtClean="0"/>
          </a:p>
          <a:p>
            <a:r>
              <a:rPr lang="en-US" altLang="zh-CN" sz="2000" smtClean="0"/>
              <a:t>UserCF</a:t>
            </a:r>
            <a:r>
              <a:rPr lang="zh-CN" altLang="zh-CN" sz="2000" smtClean="0"/>
              <a:t>算法符合人们对于“趣味相投”的认知，即兴趣相似的用户往往有相同的物品喜好</a:t>
            </a:r>
            <a:r>
              <a:rPr lang="zh-CN" altLang="en-US" sz="2000" smtClean="0"/>
              <a:t>：</a:t>
            </a:r>
            <a:r>
              <a:rPr lang="zh-CN" altLang="zh-CN" sz="2000" smtClean="0"/>
              <a:t>当目标用户需要个性化推荐时，可以先找到和目标用户有相似兴趣的用户群体，然后将这个用户群体喜欢的、而目标用户没有听说过的物品推荐给目标用户</a:t>
            </a:r>
            <a:endParaRPr lang="en-US" altLang="zh-CN" sz="2000" smtClean="0"/>
          </a:p>
          <a:p>
            <a:r>
              <a:rPr lang="en-US" altLang="zh-CN" sz="2000" smtClean="0"/>
              <a:t>UserCF</a:t>
            </a:r>
            <a:r>
              <a:rPr lang="zh-CN" altLang="zh-CN" sz="2000" smtClean="0"/>
              <a:t>算法的实现主要包括两个步骤：</a:t>
            </a:r>
            <a:endParaRPr lang="en-US" altLang="zh-CN" sz="2000" smtClean="0"/>
          </a:p>
          <a:p>
            <a:pPr lvl="1"/>
            <a:r>
              <a:rPr lang="zh-CN" altLang="zh-CN" sz="2000" smtClean="0"/>
              <a:t>第一步：找到和目标用户兴趣相似的用户集合</a:t>
            </a:r>
            <a:endParaRPr lang="en-US" altLang="zh-CN" sz="2000" smtClean="0"/>
          </a:p>
          <a:p>
            <a:pPr lvl="1"/>
            <a:r>
              <a:rPr lang="zh-CN" altLang="zh-CN" sz="2000" smtClean="0"/>
              <a:t>第二步：找到该集合中的用户所喜欢的、且目标用户没有听说过的物品推荐给目标用户</a:t>
            </a:r>
          </a:p>
          <a:p>
            <a:endParaRPr lang="zh-CN" altLang="zh-CN" sz="2000" smtClean="0"/>
          </a:p>
        </p:txBody>
      </p:sp>
      <p:sp>
        <p:nvSpPr>
          <p:cNvPr id="13315" name="标题 2"/>
          <p:cNvSpPr>
            <a:spLocks noGrp="1"/>
          </p:cNvSpPr>
          <p:nvPr>
            <p:ph type="title" idx="10"/>
          </p:nvPr>
        </p:nvSpPr>
        <p:spPr/>
        <p:txBody>
          <a:bodyPr/>
          <a:lstStyle/>
          <a:p>
            <a:r>
              <a:rPr lang="en-US" altLang="zh-CN" dirty="0" smtClean="0"/>
              <a:t>12.2.1 </a:t>
            </a:r>
            <a:r>
              <a:rPr lang="zh-CN" altLang="en-US" dirty="0" smtClean="0"/>
              <a:t>基于用户的协同过滤（</a:t>
            </a:r>
            <a:r>
              <a:rPr lang="en-US" altLang="zh-CN" dirty="0" err="1" smtClean="0"/>
              <a:t>UserCF</a:t>
            </a:r>
            <a:r>
              <a:rPr lang="zh-CN" alt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idx="10"/>
          </p:nvPr>
        </p:nvSpPr>
        <p:spPr/>
        <p:txBody>
          <a:bodyPr/>
          <a:lstStyle/>
          <a:p>
            <a:r>
              <a:rPr lang="en-US" altLang="zh-CN" dirty="0" smtClean="0"/>
              <a:t>12.2.1 </a:t>
            </a:r>
            <a:r>
              <a:rPr lang="zh-CN" altLang="en-US" dirty="0" smtClean="0"/>
              <a:t>基于用户的协同过滤（</a:t>
            </a:r>
            <a:r>
              <a:rPr lang="en-US" altLang="zh-CN" dirty="0" err="1" smtClean="0"/>
              <a:t>UserCF</a:t>
            </a:r>
            <a:r>
              <a:rPr lang="zh-CN" altLang="en-US" dirty="0" smtClean="0"/>
              <a:t>）</a:t>
            </a:r>
          </a:p>
        </p:txBody>
      </p:sp>
      <p:pic>
        <p:nvPicPr>
          <p:cNvPr id="1433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5626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内容占位符 1"/>
          <p:cNvSpPr>
            <a:spLocks noGrp="1"/>
          </p:cNvSpPr>
          <p:nvPr>
            <p:ph/>
          </p:nvPr>
        </p:nvSpPr>
        <p:spPr>
          <a:xfrm>
            <a:off x="609600" y="6019800"/>
            <a:ext cx="8153400" cy="563563"/>
          </a:xfrm>
        </p:spPr>
        <p:txBody>
          <a:bodyPr/>
          <a:lstStyle/>
          <a:p>
            <a:pPr marL="0" indent="0" algn="ctr">
              <a:buFontTx/>
              <a:buNone/>
            </a:pPr>
            <a:r>
              <a:rPr lang="zh-CN" altLang="en-US" sz="1600" dirty="0" smtClean="0"/>
              <a:t>图</a:t>
            </a:r>
            <a:r>
              <a:rPr lang="en-US" altLang="zh-CN" sz="1600" dirty="0" smtClean="0"/>
              <a:t>12-4 </a:t>
            </a:r>
            <a:r>
              <a:rPr lang="zh-CN" altLang="en-US" sz="1600" dirty="0" smtClean="0"/>
              <a:t>基于用户的协同过滤（</a:t>
            </a:r>
            <a:r>
              <a:rPr lang="en-US" altLang="zh-CN" sz="1600" dirty="0" smtClean="0"/>
              <a:t>User CF</a:t>
            </a:r>
            <a:r>
              <a:rPr lang="zh-CN" altLang="en-US" sz="1600" dirty="0" smtClean="0"/>
              <a:t>）</a:t>
            </a:r>
            <a:endParaRPr lang="zh-CN" altLang="zh-CN"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p:nvPr>
        </p:nvSpPr>
        <p:spPr/>
        <p:txBody>
          <a:bodyPr/>
          <a:lstStyle/>
          <a:p>
            <a:r>
              <a:rPr lang="zh-CN" altLang="zh-CN" sz="2400" smtClean="0"/>
              <a:t>实现</a:t>
            </a:r>
            <a:r>
              <a:rPr lang="en-US" altLang="zh-CN" sz="2400" smtClean="0"/>
              <a:t>UserCF</a:t>
            </a:r>
            <a:r>
              <a:rPr lang="zh-CN" altLang="zh-CN" sz="2400" smtClean="0"/>
              <a:t>算法的关键步骤是计算用户与用户之间的兴趣相似度。目前较多使用的相似度算法</a:t>
            </a:r>
            <a:r>
              <a:rPr lang="zh-CN" altLang="en-US" sz="2400" smtClean="0"/>
              <a:t>有：</a:t>
            </a:r>
            <a:endParaRPr lang="en-US" altLang="zh-CN" sz="2400" smtClean="0"/>
          </a:p>
          <a:p>
            <a:pPr lvl="1"/>
            <a:r>
              <a:rPr lang="zh-CN" altLang="zh-CN" sz="2000" smtClean="0"/>
              <a:t>泊松相关系数（</a:t>
            </a:r>
            <a:r>
              <a:rPr lang="en-US" altLang="zh-CN" sz="2000" smtClean="0"/>
              <a:t>Person Correlation Coefficient</a:t>
            </a:r>
            <a:r>
              <a:rPr lang="zh-CN" altLang="zh-CN" sz="2000" smtClean="0"/>
              <a:t>）</a:t>
            </a:r>
          </a:p>
          <a:p>
            <a:pPr lvl="1"/>
            <a:r>
              <a:rPr lang="zh-CN" altLang="zh-CN" sz="2000" smtClean="0"/>
              <a:t>余弦相似度（</a:t>
            </a:r>
            <a:r>
              <a:rPr lang="en-US" altLang="zh-CN" sz="2000" smtClean="0"/>
              <a:t>Cosine-based Similarity</a:t>
            </a:r>
            <a:r>
              <a:rPr lang="zh-CN" altLang="zh-CN" sz="2000" smtClean="0"/>
              <a:t>）</a:t>
            </a:r>
          </a:p>
          <a:p>
            <a:pPr lvl="1"/>
            <a:r>
              <a:rPr lang="zh-CN" altLang="zh-CN" sz="2000" smtClean="0"/>
              <a:t>调整余弦相似度（</a:t>
            </a:r>
            <a:r>
              <a:rPr lang="en-US" altLang="zh-CN" sz="2000" smtClean="0"/>
              <a:t>Adjusted Cosine Similarity</a:t>
            </a:r>
            <a:r>
              <a:rPr lang="zh-CN" altLang="zh-CN" sz="2000" smtClean="0"/>
              <a:t>）</a:t>
            </a:r>
            <a:endParaRPr lang="en-US" altLang="zh-CN" sz="2000" smtClean="0"/>
          </a:p>
          <a:p>
            <a:pPr lvl="1"/>
            <a:endParaRPr lang="zh-CN" altLang="zh-CN" sz="2000" smtClean="0"/>
          </a:p>
          <a:p>
            <a:r>
              <a:rPr lang="zh-CN" altLang="zh-CN" sz="2000" smtClean="0"/>
              <a:t>给定用户</a:t>
            </a:r>
            <a:r>
              <a:rPr lang="en-US" altLang="zh-CN" sz="2000" smtClean="0"/>
              <a:t>u</a:t>
            </a:r>
            <a:r>
              <a:rPr lang="zh-CN" altLang="zh-CN" sz="2000" smtClean="0"/>
              <a:t>和用户</a:t>
            </a:r>
            <a:r>
              <a:rPr lang="en-US" altLang="zh-CN" sz="2000" smtClean="0"/>
              <a:t>v</a:t>
            </a:r>
            <a:r>
              <a:rPr lang="zh-CN" altLang="zh-CN" sz="2000" smtClean="0"/>
              <a:t>，令</a:t>
            </a:r>
            <a:r>
              <a:rPr lang="en-US" altLang="zh-CN" sz="2000" smtClean="0"/>
              <a:t>N(u)</a:t>
            </a:r>
            <a:r>
              <a:rPr lang="zh-CN" altLang="zh-CN" sz="2000" smtClean="0"/>
              <a:t>表示用户</a:t>
            </a:r>
            <a:r>
              <a:rPr lang="en-US" altLang="zh-CN" sz="2000" smtClean="0"/>
              <a:t>u</a:t>
            </a:r>
            <a:r>
              <a:rPr lang="zh-CN" altLang="zh-CN" sz="2000" smtClean="0"/>
              <a:t>感兴趣的物品集合，令</a:t>
            </a:r>
            <a:r>
              <a:rPr lang="en-US" altLang="zh-CN" sz="2000" smtClean="0"/>
              <a:t>N(v)</a:t>
            </a:r>
            <a:r>
              <a:rPr lang="zh-CN" altLang="zh-CN" sz="2000" smtClean="0"/>
              <a:t>为用户</a:t>
            </a:r>
            <a:r>
              <a:rPr lang="en-US" altLang="zh-CN" sz="2000" smtClean="0"/>
              <a:t>v</a:t>
            </a:r>
            <a:r>
              <a:rPr lang="zh-CN" altLang="zh-CN" sz="2000" smtClean="0"/>
              <a:t>感兴趣的物品集合，则使用余弦相似度进行计算用户相似度的公式为</a:t>
            </a:r>
            <a:r>
              <a:rPr lang="zh-CN" altLang="en-US" sz="2000" smtClean="0"/>
              <a:t>：</a:t>
            </a:r>
            <a:endParaRPr lang="en-US" altLang="zh-CN" sz="2000" smtClean="0"/>
          </a:p>
          <a:p>
            <a:pPr>
              <a:buFontTx/>
              <a:buNone/>
            </a:pPr>
            <a:endParaRPr lang="zh-CN" altLang="zh-CN" sz="2400" smtClean="0"/>
          </a:p>
        </p:txBody>
      </p:sp>
      <p:sp>
        <p:nvSpPr>
          <p:cNvPr id="15363" name="标题 2"/>
          <p:cNvSpPr>
            <a:spLocks noGrp="1"/>
          </p:cNvSpPr>
          <p:nvPr>
            <p:ph type="title" idx="10"/>
          </p:nvPr>
        </p:nvSpPr>
        <p:spPr/>
        <p:txBody>
          <a:bodyPr/>
          <a:lstStyle/>
          <a:p>
            <a:r>
              <a:rPr lang="en-US" altLang="zh-CN" dirty="0" smtClean="0"/>
              <a:t>12.2.1 </a:t>
            </a:r>
            <a:r>
              <a:rPr lang="zh-CN" altLang="en-US" dirty="0" smtClean="0"/>
              <a:t>基于用户的协同过滤（</a:t>
            </a:r>
            <a:r>
              <a:rPr lang="en-US" altLang="zh-CN" dirty="0" err="1" smtClean="0"/>
              <a:t>UserCF</a:t>
            </a:r>
            <a:r>
              <a:rPr lang="zh-CN" altLang="en-US" dirty="0" smtClean="0"/>
              <a:t>）</a:t>
            </a:r>
          </a:p>
        </p:txBody>
      </p:sp>
      <p:pic>
        <p:nvPicPr>
          <p:cNvPr id="153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800600"/>
            <a:ext cx="2743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p:nvPr>
        </p:nvSpPr>
        <p:spPr>
          <a:xfrm>
            <a:off x="457200" y="1295400"/>
            <a:ext cx="8153400" cy="4754563"/>
          </a:xfrm>
        </p:spPr>
        <p:txBody>
          <a:bodyPr/>
          <a:lstStyle/>
          <a:p>
            <a:r>
              <a:rPr lang="zh-CN" altLang="zh-CN" sz="2000" smtClean="0"/>
              <a:t>由于很多用户相互之间并没有对同样的物品产生过行为，因此其相似度公式的分子为</a:t>
            </a:r>
            <a:r>
              <a:rPr lang="en-US" altLang="zh-CN" sz="2000" smtClean="0"/>
              <a:t>0</a:t>
            </a:r>
            <a:r>
              <a:rPr lang="zh-CN" altLang="zh-CN" sz="2000" smtClean="0"/>
              <a:t>，相似度也为</a:t>
            </a:r>
            <a:r>
              <a:rPr lang="en-US" altLang="zh-CN" sz="2000" smtClean="0"/>
              <a:t>0</a:t>
            </a:r>
          </a:p>
          <a:p>
            <a:r>
              <a:rPr lang="zh-CN" altLang="en-US" sz="2000" smtClean="0"/>
              <a:t>我们</a:t>
            </a:r>
            <a:r>
              <a:rPr lang="zh-CN" altLang="zh-CN" sz="2000" smtClean="0"/>
              <a:t>可以利用物品到用户的倒排表（每个物品所对应的、对该物品感兴趣的用户列表），仅对有对相同物品产生交互行为的用户进行计算</a:t>
            </a:r>
          </a:p>
        </p:txBody>
      </p:sp>
      <p:sp>
        <p:nvSpPr>
          <p:cNvPr id="16387" name="标题 2"/>
          <p:cNvSpPr>
            <a:spLocks noGrp="1"/>
          </p:cNvSpPr>
          <p:nvPr>
            <p:ph type="title" idx="10"/>
          </p:nvPr>
        </p:nvSpPr>
        <p:spPr/>
        <p:txBody>
          <a:bodyPr/>
          <a:lstStyle/>
          <a:p>
            <a:r>
              <a:rPr lang="en-US" altLang="zh-CN" dirty="0" smtClean="0"/>
              <a:t>12.2.1 </a:t>
            </a:r>
            <a:r>
              <a:rPr lang="zh-CN" altLang="en-US" dirty="0" smtClean="0"/>
              <a:t>基于用户的协同过滤（</a:t>
            </a:r>
            <a:r>
              <a:rPr lang="en-US" altLang="zh-CN" dirty="0" err="1" smtClean="0"/>
              <a:t>UserCF</a:t>
            </a:r>
            <a:r>
              <a:rPr lang="zh-CN" altLang="en-US" dirty="0" smtClean="0"/>
              <a:t>）</a:t>
            </a:r>
          </a:p>
        </p:txBody>
      </p:sp>
      <p:pic>
        <p:nvPicPr>
          <p:cNvPr id="163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2296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文本框 2"/>
          <p:cNvSpPr txBox="1">
            <a:spLocks noChangeArrowheads="1"/>
          </p:cNvSpPr>
          <p:nvPr/>
        </p:nvSpPr>
        <p:spPr bwMode="auto">
          <a:xfrm>
            <a:off x="2470150" y="6019800"/>
            <a:ext cx="410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smtClean="0"/>
              <a:t>图</a:t>
            </a:r>
            <a:r>
              <a:rPr lang="en-US" altLang="zh-CN" sz="1600" dirty="0" smtClean="0"/>
              <a:t>12-5 </a:t>
            </a:r>
            <a:r>
              <a:rPr lang="zh-CN" altLang="en-US" sz="1600" dirty="0"/>
              <a:t>物品到用户倒排表及用户相似度矩阵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p:nvPr>
        </p:nvSpPr>
        <p:spPr/>
        <p:txBody>
          <a:bodyPr/>
          <a:lstStyle/>
          <a:p>
            <a:r>
              <a:rPr lang="zh-CN" altLang="zh-CN" sz="2000" smtClean="0"/>
              <a:t>得到用户间的相似度后，再使用如下公式来度量用户</a:t>
            </a:r>
            <a:r>
              <a:rPr lang="en-US" altLang="zh-CN" sz="2000" smtClean="0"/>
              <a:t>u</a:t>
            </a:r>
            <a:r>
              <a:rPr lang="zh-CN" altLang="zh-CN" sz="2000" smtClean="0"/>
              <a:t>对物品</a:t>
            </a:r>
            <a:r>
              <a:rPr lang="en-US" altLang="zh-CN" sz="2000" smtClean="0"/>
              <a:t>i</a:t>
            </a:r>
            <a:r>
              <a:rPr lang="zh-CN" altLang="zh-CN" sz="2000" smtClean="0"/>
              <a:t>的兴趣程度</a:t>
            </a:r>
            <a:r>
              <a:rPr lang="en-US" altLang="zh-CN" sz="2000" smtClean="0"/>
              <a:t>P</a:t>
            </a:r>
            <a:r>
              <a:rPr lang="en-US" altLang="zh-CN" sz="2000" baseline="-25000" smtClean="0"/>
              <a:t>ui</a:t>
            </a:r>
            <a:r>
              <a:rPr lang="zh-CN" altLang="en-US" sz="2000" smtClean="0"/>
              <a:t>：</a:t>
            </a:r>
            <a:endParaRPr lang="en-US" altLang="zh-CN" sz="2000" smtClean="0"/>
          </a:p>
          <a:p>
            <a:endParaRPr lang="en-US" altLang="zh-CN" sz="2000" smtClean="0"/>
          </a:p>
          <a:p>
            <a:endParaRPr lang="en-US" altLang="zh-CN" sz="2000" smtClean="0"/>
          </a:p>
          <a:p>
            <a:pPr>
              <a:buFontTx/>
              <a:buNone/>
            </a:pPr>
            <a:endParaRPr lang="en-US" altLang="zh-CN" sz="2000" smtClean="0"/>
          </a:p>
          <a:p>
            <a:r>
              <a:rPr lang="zh-CN" altLang="zh-CN" sz="2000" smtClean="0"/>
              <a:t>其中，</a:t>
            </a:r>
            <a:r>
              <a:rPr lang="en-US" altLang="zh-CN" sz="2000" i="1" smtClean="0"/>
              <a:t>S</a:t>
            </a:r>
            <a:r>
              <a:rPr lang="en-US" altLang="zh-CN" sz="2000" smtClean="0"/>
              <a:t>(u, K)</a:t>
            </a:r>
            <a:r>
              <a:rPr lang="zh-CN" altLang="zh-CN" sz="2000" smtClean="0"/>
              <a:t>是和用户</a:t>
            </a:r>
            <a:r>
              <a:rPr lang="en-US" altLang="zh-CN" sz="2000" smtClean="0"/>
              <a:t>u</a:t>
            </a:r>
            <a:r>
              <a:rPr lang="zh-CN" altLang="zh-CN" sz="2000" smtClean="0"/>
              <a:t>兴趣最接近的</a:t>
            </a:r>
            <a:r>
              <a:rPr lang="en-US" altLang="zh-CN" sz="2000" smtClean="0"/>
              <a:t>K</a:t>
            </a:r>
            <a:r>
              <a:rPr lang="zh-CN" altLang="zh-CN" sz="2000" smtClean="0"/>
              <a:t>个用户的集合，</a:t>
            </a:r>
            <a:r>
              <a:rPr lang="en-US" altLang="zh-CN" sz="2000" smtClean="0"/>
              <a:t>N(i)</a:t>
            </a:r>
            <a:r>
              <a:rPr lang="zh-CN" altLang="zh-CN" sz="2000" smtClean="0"/>
              <a:t>是喜欢物品</a:t>
            </a:r>
            <a:r>
              <a:rPr lang="en-US" altLang="zh-CN" sz="2000" smtClean="0"/>
              <a:t>i</a:t>
            </a:r>
            <a:r>
              <a:rPr lang="zh-CN" altLang="zh-CN" sz="2000" smtClean="0"/>
              <a:t>的用户集合，</a:t>
            </a:r>
            <a:r>
              <a:rPr lang="en-US" altLang="zh-CN" sz="2000" smtClean="0"/>
              <a:t>W</a:t>
            </a:r>
            <a:r>
              <a:rPr lang="en-US" altLang="zh-CN" sz="2000" baseline="-25000" smtClean="0"/>
              <a:t>uv</a:t>
            </a:r>
            <a:r>
              <a:rPr lang="zh-CN" altLang="zh-CN" sz="2000" smtClean="0"/>
              <a:t>是用户</a:t>
            </a:r>
            <a:r>
              <a:rPr lang="en-US" altLang="zh-CN" sz="2000" smtClean="0"/>
              <a:t>u</a:t>
            </a:r>
            <a:r>
              <a:rPr lang="zh-CN" altLang="zh-CN" sz="2000" smtClean="0"/>
              <a:t>和用户</a:t>
            </a:r>
            <a:r>
              <a:rPr lang="en-US" altLang="zh-CN" sz="2000" smtClean="0"/>
              <a:t>v</a:t>
            </a:r>
            <a:r>
              <a:rPr lang="zh-CN" altLang="zh-CN" sz="2000" smtClean="0"/>
              <a:t>的相似度，</a:t>
            </a:r>
            <a:r>
              <a:rPr lang="en-US" altLang="zh-CN" sz="2000" smtClean="0"/>
              <a:t>r</a:t>
            </a:r>
            <a:r>
              <a:rPr lang="en-US" altLang="zh-CN" sz="2000" baseline="-25000" smtClean="0"/>
              <a:t>vi</a:t>
            </a:r>
            <a:r>
              <a:rPr lang="zh-CN" altLang="zh-CN" sz="2000" smtClean="0"/>
              <a:t>是隐反馈信息，代表用户</a:t>
            </a:r>
            <a:r>
              <a:rPr lang="en-US" altLang="zh-CN" sz="2000" smtClean="0"/>
              <a:t>v</a:t>
            </a:r>
            <a:r>
              <a:rPr lang="zh-CN" altLang="zh-CN" sz="2000" smtClean="0"/>
              <a:t>对物品</a:t>
            </a:r>
            <a:r>
              <a:rPr lang="en-US" altLang="zh-CN" sz="2000" smtClean="0"/>
              <a:t>i</a:t>
            </a:r>
            <a:r>
              <a:rPr lang="zh-CN" altLang="zh-CN" sz="2000" smtClean="0"/>
              <a:t>的感兴趣程度，为简化计算可令</a:t>
            </a:r>
            <a:r>
              <a:rPr lang="en-US" altLang="zh-CN" sz="2000" smtClean="0"/>
              <a:t>r</a:t>
            </a:r>
            <a:r>
              <a:rPr lang="en-US" altLang="zh-CN" sz="2000" baseline="-25000" smtClean="0"/>
              <a:t>vi</a:t>
            </a:r>
            <a:r>
              <a:rPr lang="en-US" altLang="zh-CN" sz="2000" smtClean="0"/>
              <a:t>=1</a:t>
            </a:r>
          </a:p>
          <a:p>
            <a:endParaRPr lang="en-US" altLang="zh-CN" sz="2000" smtClean="0"/>
          </a:p>
          <a:p>
            <a:r>
              <a:rPr lang="zh-CN" altLang="zh-CN" sz="2000" smtClean="0"/>
              <a:t>对所有物品计算</a:t>
            </a:r>
            <a:r>
              <a:rPr lang="en-US" altLang="zh-CN" sz="2000" smtClean="0"/>
              <a:t>P</a:t>
            </a:r>
            <a:r>
              <a:rPr lang="en-US" altLang="zh-CN" sz="2000" baseline="-25000" smtClean="0"/>
              <a:t>ui</a:t>
            </a:r>
            <a:r>
              <a:rPr lang="zh-CN" altLang="zh-CN" sz="2000" smtClean="0"/>
              <a:t>后，可以</a:t>
            </a:r>
            <a:r>
              <a:rPr lang="zh-CN" altLang="en-US" sz="2000" smtClean="0"/>
              <a:t>对</a:t>
            </a:r>
            <a:r>
              <a:rPr lang="en-US" altLang="zh-CN" sz="2000" smtClean="0"/>
              <a:t>P</a:t>
            </a:r>
            <a:r>
              <a:rPr lang="en-US" altLang="zh-CN" sz="2000" baseline="-25000" smtClean="0"/>
              <a:t>ui</a:t>
            </a:r>
            <a:r>
              <a:rPr lang="zh-CN" altLang="en-US" sz="2000" smtClean="0"/>
              <a:t>进行</a:t>
            </a:r>
            <a:r>
              <a:rPr lang="zh-CN" altLang="zh-CN" sz="2000" smtClean="0"/>
              <a:t>降序处理，取前</a:t>
            </a:r>
            <a:r>
              <a:rPr lang="en-US" altLang="zh-CN" sz="2000" smtClean="0"/>
              <a:t>N</a:t>
            </a:r>
            <a:r>
              <a:rPr lang="zh-CN" altLang="zh-CN" sz="2000" smtClean="0"/>
              <a:t>个物品作为推荐结果展示给用户</a:t>
            </a:r>
            <a:r>
              <a:rPr lang="en-US" altLang="zh-CN" sz="2000" smtClean="0"/>
              <a:t>u</a:t>
            </a:r>
            <a:r>
              <a:rPr lang="zh-CN" altLang="en-US" sz="2000" smtClean="0"/>
              <a:t>（称为</a:t>
            </a:r>
            <a:r>
              <a:rPr lang="en-US" altLang="zh-CN" sz="2000" smtClean="0"/>
              <a:t>Top-N</a:t>
            </a:r>
            <a:r>
              <a:rPr lang="zh-CN" altLang="en-US" sz="2000" smtClean="0"/>
              <a:t>推荐）</a:t>
            </a:r>
            <a:endParaRPr lang="en-US" altLang="zh-CN" sz="2000" smtClean="0"/>
          </a:p>
          <a:p>
            <a:pPr>
              <a:buFontTx/>
              <a:buNone/>
            </a:pPr>
            <a:endParaRPr lang="zh-CN" altLang="zh-CN" sz="2000" smtClean="0"/>
          </a:p>
        </p:txBody>
      </p:sp>
      <p:sp>
        <p:nvSpPr>
          <p:cNvPr id="17411" name="标题 2"/>
          <p:cNvSpPr>
            <a:spLocks noGrp="1"/>
          </p:cNvSpPr>
          <p:nvPr>
            <p:ph type="title" idx="10"/>
          </p:nvPr>
        </p:nvSpPr>
        <p:spPr/>
        <p:txBody>
          <a:bodyPr/>
          <a:lstStyle/>
          <a:p>
            <a:r>
              <a:rPr lang="en-US" altLang="zh-CN" dirty="0" smtClean="0"/>
              <a:t>12.2.1 </a:t>
            </a:r>
            <a:r>
              <a:rPr lang="zh-CN" altLang="en-US" dirty="0" smtClean="0"/>
              <a:t>基于用户的协同过滤（</a:t>
            </a:r>
            <a:r>
              <a:rPr lang="en-US" altLang="zh-CN" dirty="0" err="1" smtClean="0"/>
              <a:t>UserCF</a:t>
            </a:r>
            <a:r>
              <a:rPr lang="zh-CN" altLang="en-US" dirty="0" smtClean="0"/>
              <a:t>）</a:t>
            </a:r>
          </a:p>
        </p:txBody>
      </p:sp>
      <p:pic>
        <p:nvPicPr>
          <p:cNvPr id="174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672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p:nvPr>
        </p:nvSpPr>
        <p:spPr/>
        <p:txBody>
          <a:bodyPr/>
          <a:lstStyle/>
          <a:p>
            <a:r>
              <a:rPr lang="zh-CN" altLang="zh-CN" sz="2000" smtClean="0"/>
              <a:t>基于物品的协同过滤算法（简称</a:t>
            </a:r>
            <a:r>
              <a:rPr lang="en-US" altLang="zh-CN" sz="2000" smtClean="0"/>
              <a:t>ItemCF</a:t>
            </a:r>
            <a:r>
              <a:rPr lang="zh-CN" altLang="zh-CN" sz="2000" smtClean="0"/>
              <a:t>算法）是目前业界应用最多的算法。无论是亚马逊还是</a:t>
            </a:r>
            <a:r>
              <a:rPr lang="en-US" altLang="zh-CN" sz="2000" smtClean="0"/>
              <a:t>Netflix</a:t>
            </a:r>
            <a:r>
              <a:rPr lang="zh-CN" altLang="zh-CN" sz="2000" smtClean="0"/>
              <a:t>，其推荐系统的基础都是</a:t>
            </a:r>
            <a:r>
              <a:rPr lang="en-US" altLang="zh-CN" sz="2000" smtClean="0"/>
              <a:t>ItemCF</a:t>
            </a:r>
            <a:r>
              <a:rPr lang="zh-CN" altLang="zh-CN" sz="2000" smtClean="0"/>
              <a:t>算法</a:t>
            </a:r>
          </a:p>
          <a:p>
            <a:r>
              <a:rPr lang="en-US" altLang="zh-CN" sz="2000" smtClean="0"/>
              <a:t>ItemCF</a:t>
            </a:r>
            <a:r>
              <a:rPr lang="zh-CN" altLang="zh-CN" sz="2000" smtClean="0"/>
              <a:t>算法是给目标用户推荐那些和他们之前喜欢的物品相似的物品。</a:t>
            </a:r>
            <a:r>
              <a:rPr lang="en-US" altLang="zh-CN" sz="2000" smtClean="0"/>
              <a:t>ItemCF</a:t>
            </a:r>
            <a:r>
              <a:rPr lang="zh-CN" altLang="zh-CN" sz="2000" smtClean="0"/>
              <a:t>算法主要通过分析用户的行为记录来计算物品之间的相似度</a:t>
            </a:r>
            <a:endParaRPr lang="en-US" altLang="zh-CN" sz="2000" smtClean="0"/>
          </a:p>
          <a:p>
            <a:r>
              <a:rPr lang="zh-CN" altLang="zh-CN" sz="2000" smtClean="0"/>
              <a:t>该算法基于的假设是：物品</a:t>
            </a:r>
            <a:r>
              <a:rPr lang="en-US" altLang="zh-CN" sz="2000" smtClean="0"/>
              <a:t>A</a:t>
            </a:r>
            <a:r>
              <a:rPr lang="zh-CN" altLang="zh-CN" sz="2000" smtClean="0"/>
              <a:t>和物品</a:t>
            </a:r>
            <a:r>
              <a:rPr lang="en-US" altLang="zh-CN" sz="2000" smtClean="0"/>
              <a:t>B</a:t>
            </a:r>
            <a:r>
              <a:rPr lang="zh-CN" altLang="zh-CN" sz="2000" smtClean="0"/>
              <a:t>具有很大的相似度是因为喜欢物品</a:t>
            </a:r>
            <a:r>
              <a:rPr lang="en-US" altLang="zh-CN" sz="2000" smtClean="0"/>
              <a:t>A</a:t>
            </a:r>
            <a:r>
              <a:rPr lang="zh-CN" altLang="zh-CN" sz="2000" smtClean="0"/>
              <a:t>的用户大多也喜欢物品</a:t>
            </a:r>
            <a:r>
              <a:rPr lang="en-US" altLang="zh-CN" sz="2000" smtClean="0"/>
              <a:t>B</a:t>
            </a:r>
            <a:r>
              <a:rPr lang="zh-CN" altLang="zh-CN" sz="2000" smtClean="0"/>
              <a:t>。例如，该算法会因为你购买过《数据挖掘导论》而给你推荐《机器学习实战》，因为买过《数据挖掘导论》的用户多数也购买了《机器学习实战》</a:t>
            </a:r>
          </a:p>
          <a:p>
            <a:endParaRPr lang="zh-CN" altLang="zh-CN" sz="2000" smtClean="0"/>
          </a:p>
        </p:txBody>
      </p:sp>
      <p:sp>
        <p:nvSpPr>
          <p:cNvPr id="18435" name="标题 2"/>
          <p:cNvSpPr>
            <a:spLocks noGrp="1"/>
          </p:cNvSpPr>
          <p:nvPr>
            <p:ph type="title" idx="10"/>
          </p:nvPr>
        </p:nvSpPr>
        <p:spPr/>
        <p:txBody>
          <a:bodyPr/>
          <a:lstStyle/>
          <a:p>
            <a:r>
              <a:rPr lang="en-US" altLang="zh-CN" dirty="0" smtClean="0"/>
              <a:t>12.2.2 </a:t>
            </a:r>
            <a:r>
              <a:rPr lang="zh-CN" altLang="en-US" dirty="0" smtClean="0"/>
              <a:t>基于物品的协同过滤（</a:t>
            </a:r>
            <a:r>
              <a:rPr lang="en-US" altLang="zh-CN" dirty="0" err="1" smtClean="0"/>
              <a:t>ItemCF</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idx="10"/>
          </p:nvPr>
        </p:nvSpPr>
        <p:spPr/>
        <p:txBody>
          <a:bodyPr/>
          <a:lstStyle/>
          <a:p>
            <a:r>
              <a:rPr lang="en-US" altLang="zh-CN" dirty="0" smtClean="0"/>
              <a:t>12.2.2 </a:t>
            </a:r>
            <a:r>
              <a:rPr lang="zh-CN" altLang="en-US" dirty="0" smtClean="0"/>
              <a:t>基于物品的协同过滤（</a:t>
            </a:r>
            <a:r>
              <a:rPr lang="en-US" altLang="zh-CN" dirty="0" err="1" smtClean="0"/>
              <a:t>ItemCF</a:t>
            </a:r>
            <a:r>
              <a:rPr lang="zh-CN" altLang="en-US" dirty="0" smtClean="0"/>
              <a:t>）</a:t>
            </a:r>
          </a:p>
        </p:txBody>
      </p:sp>
      <p:pic>
        <p:nvPicPr>
          <p:cNvPr id="1945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47788"/>
            <a:ext cx="70866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内容占位符 1"/>
          <p:cNvSpPr>
            <a:spLocks noGrp="1"/>
          </p:cNvSpPr>
          <p:nvPr>
            <p:ph/>
          </p:nvPr>
        </p:nvSpPr>
        <p:spPr>
          <a:xfrm>
            <a:off x="609600" y="6019800"/>
            <a:ext cx="8153400" cy="563563"/>
          </a:xfrm>
        </p:spPr>
        <p:txBody>
          <a:bodyPr/>
          <a:lstStyle/>
          <a:p>
            <a:pPr marL="0" indent="0" algn="ctr">
              <a:buFontTx/>
              <a:buNone/>
            </a:pPr>
            <a:r>
              <a:rPr lang="zh-CN" altLang="en-US" sz="1600" dirty="0" smtClean="0"/>
              <a:t>图</a:t>
            </a:r>
            <a:r>
              <a:rPr lang="en-US" altLang="zh-CN" sz="1600" dirty="0" smtClean="0"/>
              <a:t>12-6 </a:t>
            </a:r>
            <a:r>
              <a:rPr lang="zh-CN" altLang="en-US" sz="1600" dirty="0" smtClean="0"/>
              <a:t>基于物品的协同过滤（</a:t>
            </a:r>
            <a:r>
              <a:rPr lang="en-US" altLang="zh-CN" sz="1600" dirty="0" smtClean="0"/>
              <a:t>Item CF</a:t>
            </a:r>
            <a:r>
              <a:rPr lang="zh-CN" altLang="en-US" sz="1600" dirty="0" smtClean="0"/>
              <a:t>）</a:t>
            </a:r>
            <a:endParaRPr lang="zh-CN" altLang="zh-CN"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p:nvPr>
        </p:nvSpPr>
        <p:spPr/>
        <p:txBody>
          <a:bodyPr/>
          <a:lstStyle/>
          <a:p>
            <a:r>
              <a:rPr lang="en-US" altLang="zh-CN" sz="2000" smtClean="0"/>
              <a:t>ItemCF</a:t>
            </a:r>
            <a:r>
              <a:rPr lang="zh-CN" altLang="zh-CN" sz="2000" smtClean="0"/>
              <a:t>算法与</a:t>
            </a:r>
            <a:r>
              <a:rPr lang="en-US" altLang="zh-CN" sz="2000" smtClean="0"/>
              <a:t>UserCF</a:t>
            </a:r>
            <a:r>
              <a:rPr lang="zh-CN" altLang="zh-CN" sz="2000" smtClean="0"/>
              <a:t>算法类似，</a:t>
            </a:r>
            <a:r>
              <a:rPr lang="zh-CN" altLang="en-US" sz="2000" smtClean="0"/>
              <a:t>计算</a:t>
            </a:r>
            <a:r>
              <a:rPr lang="zh-CN" altLang="zh-CN" sz="2000" smtClean="0"/>
              <a:t>也分为两步：</a:t>
            </a:r>
          </a:p>
          <a:p>
            <a:pPr lvl="1"/>
            <a:r>
              <a:rPr lang="zh-CN" altLang="zh-CN" sz="2000" smtClean="0"/>
              <a:t>第一步：计算物品之间的相似度；</a:t>
            </a:r>
          </a:p>
          <a:p>
            <a:pPr lvl="1"/>
            <a:r>
              <a:rPr lang="zh-CN" altLang="zh-CN" sz="2000" smtClean="0"/>
              <a:t>第二步：根据物品的相似度和用户的历史行为，给用户生成推荐列表。</a:t>
            </a:r>
            <a:endParaRPr lang="en-US" altLang="zh-CN" sz="2000" smtClean="0"/>
          </a:p>
          <a:p>
            <a:pPr lvl="1"/>
            <a:endParaRPr lang="en-US" altLang="zh-CN" sz="2000" smtClean="0"/>
          </a:p>
          <a:p>
            <a:r>
              <a:rPr lang="en-US" altLang="zh-CN" sz="2000" smtClean="0"/>
              <a:t>ItemCF</a:t>
            </a:r>
            <a:r>
              <a:rPr lang="zh-CN" altLang="en-US" sz="2000" smtClean="0"/>
              <a:t>计算的是</a:t>
            </a:r>
            <a:r>
              <a:rPr lang="zh-CN" altLang="zh-CN" sz="2000" smtClean="0"/>
              <a:t>物品相似度，再使用如下公式来度量用户</a:t>
            </a:r>
            <a:r>
              <a:rPr lang="en-US" altLang="zh-CN" sz="2000" smtClean="0"/>
              <a:t>u</a:t>
            </a:r>
            <a:r>
              <a:rPr lang="zh-CN" altLang="zh-CN" sz="2000" smtClean="0"/>
              <a:t>对物品</a:t>
            </a:r>
            <a:r>
              <a:rPr lang="en-US" altLang="zh-CN" sz="2000" smtClean="0"/>
              <a:t>j</a:t>
            </a:r>
            <a:r>
              <a:rPr lang="zh-CN" altLang="zh-CN" sz="2000" smtClean="0"/>
              <a:t>的兴趣程度</a:t>
            </a:r>
            <a:r>
              <a:rPr lang="en-US" altLang="zh-CN" sz="2000" smtClean="0"/>
              <a:t>P</a:t>
            </a:r>
            <a:r>
              <a:rPr lang="en-US" altLang="zh-CN" sz="2000" baseline="-25000" smtClean="0"/>
              <a:t>uj</a:t>
            </a:r>
            <a:r>
              <a:rPr lang="en-US" altLang="zh-CN" sz="2000" smtClean="0">
                <a:sym typeface="Wingdings" panose="05000000000000000000" pitchFamily="2" charset="2"/>
              </a:rPr>
              <a:t>(</a:t>
            </a:r>
            <a:r>
              <a:rPr lang="zh-CN" altLang="en-US" sz="2000" smtClean="0">
                <a:sym typeface="Wingdings" panose="05000000000000000000" pitchFamily="2" charset="2"/>
              </a:rPr>
              <a:t>与</a:t>
            </a:r>
            <a:r>
              <a:rPr lang="en-US" altLang="zh-CN" sz="2000" smtClean="0">
                <a:sym typeface="Wingdings" panose="05000000000000000000" pitchFamily="2" charset="2"/>
              </a:rPr>
              <a:t>UserCF</a:t>
            </a:r>
            <a:r>
              <a:rPr lang="zh-CN" altLang="en-US" sz="2000" smtClean="0">
                <a:sym typeface="Wingdings" panose="05000000000000000000" pitchFamily="2" charset="2"/>
              </a:rPr>
              <a:t>类似</a:t>
            </a:r>
            <a:r>
              <a:rPr lang="en-US" altLang="zh-CN" sz="2000" smtClean="0">
                <a:sym typeface="Wingdings" panose="05000000000000000000" pitchFamily="2" charset="2"/>
              </a:rPr>
              <a:t>)</a:t>
            </a:r>
            <a:r>
              <a:rPr lang="zh-CN" altLang="en-US" sz="2000" smtClean="0">
                <a:sym typeface="Wingdings" panose="05000000000000000000" pitchFamily="2" charset="2"/>
              </a:rPr>
              <a:t>：</a:t>
            </a:r>
            <a:endParaRPr lang="en-US" altLang="zh-CN" sz="2000" smtClean="0">
              <a:sym typeface="Wingdings" panose="05000000000000000000" pitchFamily="2" charset="2"/>
            </a:endParaRPr>
          </a:p>
          <a:p>
            <a:endParaRPr lang="en-US" altLang="zh-CN" sz="2000" smtClean="0">
              <a:sym typeface="Wingdings" panose="05000000000000000000" pitchFamily="2" charset="2"/>
            </a:endParaRPr>
          </a:p>
          <a:p>
            <a:endParaRPr lang="en-US" altLang="zh-CN" sz="2000" smtClean="0">
              <a:sym typeface="Wingdings" panose="05000000000000000000" pitchFamily="2" charset="2"/>
            </a:endParaRPr>
          </a:p>
          <a:p>
            <a:pPr>
              <a:buFontTx/>
              <a:buNone/>
            </a:pPr>
            <a:endParaRPr lang="en-US" altLang="zh-CN" sz="2000" smtClean="0"/>
          </a:p>
          <a:p>
            <a:endParaRPr lang="en-US" altLang="zh-CN" sz="2000" smtClean="0"/>
          </a:p>
        </p:txBody>
      </p:sp>
      <p:sp>
        <p:nvSpPr>
          <p:cNvPr id="20483" name="标题 2"/>
          <p:cNvSpPr>
            <a:spLocks noGrp="1"/>
          </p:cNvSpPr>
          <p:nvPr>
            <p:ph type="title" idx="10"/>
          </p:nvPr>
        </p:nvSpPr>
        <p:spPr/>
        <p:txBody>
          <a:bodyPr/>
          <a:lstStyle/>
          <a:p>
            <a:r>
              <a:rPr lang="en-US" altLang="zh-CN" dirty="0" smtClean="0"/>
              <a:t>12.2.2 </a:t>
            </a:r>
            <a:r>
              <a:rPr lang="zh-CN" altLang="en-US" dirty="0" smtClean="0"/>
              <a:t>基于物品的协同过滤（</a:t>
            </a:r>
            <a:r>
              <a:rPr lang="en-US" altLang="zh-CN" dirty="0" err="1" smtClean="0"/>
              <a:t>ItemCF</a:t>
            </a:r>
            <a:r>
              <a:rPr lang="zh-CN" altLang="en-US" dirty="0" smtClean="0"/>
              <a:t>）</a:t>
            </a:r>
          </a:p>
        </p:txBody>
      </p:sp>
      <p:pic>
        <p:nvPicPr>
          <p:cNvPr id="2048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3810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10"/>
          </p:nvPr>
        </p:nvSpPr>
        <p:spPr/>
        <p:txBody>
          <a:bodyPr/>
          <a:lstStyle/>
          <a:p>
            <a:r>
              <a:rPr lang="zh-CN" altLang="en-US" smtClean="0"/>
              <a:t>提纲</a:t>
            </a:r>
          </a:p>
        </p:txBody>
      </p:sp>
      <p:sp>
        <p:nvSpPr>
          <p:cNvPr id="2" name="Text Box 6"/>
          <p:cNvSpPr txBox="1">
            <a:spLocks noChangeArrowheads="1"/>
          </p:cNvSpPr>
          <p:nvPr/>
        </p:nvSpPr>
        <p:spPr bwMode="auto">
          <a:xfrm>
            <a:off x="685800" y="1447800"/>
            <a:ext cx="5730875" cy="1938338"/>
          </a:xfrm>
          <a:prstGeom prst="rect">
            <a:avLst/>
          </a:prstGeom>
          <a:noFill/>
          <a:ln>
            <a:noFill/>
          </a:ln>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12.1  </a:t>
            </a:r>
            <a:r>
              <a:rPr kumimoji="1" lang="zh-CN" altLang="en-US" sz="2000" b="1" dirty="0" smtClean="0">
                <a:solidFill>
                  <a:srgbClr val="000000"/>
                </a:solidFill>
                <a:ea typeface="黑体" panose="02010609060101010101" pitchFamily="49" charset="-122"/>
              </a:rPr>
              <a:t>推荐系统概述</a:t>
            </a:r>
          </a:p>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12.2  </a:t>
            </a:r>
            <a:r>
              <a:rPr kumimoji="1" lang="zh-CN" altLang="en-US" sz="2000" b="1" dirty="0" smtClean="0">
                <a:solidFill>
                  <a:srgbClr val="000000"/>
                </a:solidFill>
                <a:ea typeface="黑体" panose="02010609060101010101" pitchFamily="49" charset="-122"/>
              </a:rPr>
              <a:t>推荐算法 </a:t>
            </a:r>
            <a:r>
              <a:rPr kumimoji="1" lang="en-US" altLang="zh-CN" sz="2000" b="1" dirty="0" smtClean="0">
                <a:solidFill>
                  <a:srgbClr val="000000"/>
                </a:solidFill>
                <a:ea typeface="黑体" panose="02010609060101010101" pitchFamily="49" charset="-122"/>
              </a:rPr>
              <a:t>– </a:t>
            </a:r>
            <a:r>
              <a:rPr kumimoji="1" lang="zh-CN" altLang="en-US" sz="2000" b="1" dirty="0" smtClean="0">
                <a:solidFill>
                  <a:srgbClr val="000000"/>
                </a:solidFill>
                <a:ea typeface="黑体" panose="02010609060101010101" pitchFamily="49" charset="-122"/>
              </a:rPr>
              <a:t>协同过滤</a:t>
            </a:r>
            <a:endParaRPr kumimoji="1" lang="en-US" altLang="zh-CN" sz="2000" b="1" dirty="0" smtClean="0">
              <a:solidFill>
                <a:srgbClr val="000000"/>
              </a:solidFill>
              <a:ea typeface="黑体" panose="02010609060101010101" pitchFamily="49" charset="-122"/>
            </a:endParaRPr>
          </a:p>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12.3  </a:t>
            </a:r>
            <a:r>
              <a:rPr kumimoji="1" lang="zh-CN" altLang="en-US" sz="2000" b="1" dirty="0" smtClean="0">
                <a:solidFill>
                  <a:srgbClr val="000000"/>
                </a:solidFill>
                <a:ea typeface="黑体" panose="02010609060101010101" pitchFamily="49" charset="-122"/>
              </a:rPr>
              <a:t>协同过滤实践 </a:t>
            </a:r>
            <a:r>
              <a:rPr kumimoji="1" lang="en-US" altLang="zh-CN" sz="2000" b="1" dirty="0" smtClean="0">
                <a:solidFill>
                  <a:srgbClr val="000000"/>
                </a:solidFill>
                <a:ea typeface="黑体" panose="02010609060101010101" pitchFamily="49" charset="-122"/>
              </a:rPr>
              <a:t>– </a:t>
            </a:r>
            <a:r>
              <a:rPr kumimoji="1" lang="zh-CN" altLang="en-US" sz="2000" b="1" dirty="0" smtClean="0">
                <a:solidFill>
                  <a:srgbClr val="000000"/>
                </a:solidFill>
                <a:ea typeface="黑体" panose="02010609060101010101" pitchFamily="49" charset="-122"/>
              </a:rPr>
              <a:t>电影推荐系统</a:t>
            </a:r>
          </a:p>
          <a:p>
            <a:pPr eaLnBrk="1" hangingPunct="1">
              <a:spcBef>
                <a:spcPct val="0"/>
              </a:spcBef>
              <a:defRPr/>
            </a:pPr>
            <a:endParaRPr kumimoji="1" lang="zh-CN" altLang="en-US" sz="2000" b="1" dirty="0" smtClean="0">
              <a:solidFill>
                <a:srgbClr val="000000"/>
              </a:solidFill>
              <a:ea typeface="黑体" panose="02010609060101010101" pitchFamily="49" charset="-122"/>
            </a:endParaRPr>
          </a:p>
          <a:p>
            <a:pPr eaLnBrk="1" hangingPunct="1">
              <a:spcBef>
                <a:spcPct val="0"/>
              </a:spcBef>
              <a:defRPr/>
            </a:pPr>
            <a:endParaRPr kumimoji="1" lang="zh-CN" altLang="en-US" sz="2000" b="1" dirty="0" smtClean="0">
              <a:solidFill>
                <a:srgbClr val="000000"/>
              </a:solidFill>
              <a:ea typeface="黑体" panose="02010609060101010101" pitchFamily="49" charset="-122"/>
            </a:endParaRPr>
          </a:p>
          <a:p>
            <a:pPr eaLnBrk="1" hangingPunct="1">
              <a:spcBef>
                <a:spcPct val="0"/>
              </a:spcBef>
              <a:buFontTx/>
              <a:buNone/>
              <a:defRPr/>
            </a:pPr>
            <a:endParaRPr lang="zh-CN" altLang="en-US" sz="2000" b="1" dirty="0" smtClean="0"/>
          </a:p>
        </p:txBody>
      </p:sp>
      <p:graphicFrame>
        <p:nvGraphicFramePr>
          <p:cNvPr id="102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1033" name="Photo Editor Photo" r:id="rId3" imgW="4761905" imgH="6504762" progId="MSPhotoEd.3">
                  <p:embed/>
                </p:oleObj>
              </mc:Choice>
              <mc:Fallback>
                <p:oleObj name="Photo Editor Photo" r:id="rId3" imgW="4761905" imgH="650476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p:nvPr>
        </p:nvSpPr>
        <p:spPr>
          <a:xfrm>
            <a:off x="457200" y="1143000"/>
            <a:ext cx="8153400" cy="4754563"/>
          </a:xfrm>
        </p:spPr>
        <p:txBody>
          <a:bodyPr/>
          <a:lstStyle/>
          <a:p>
            <a:r>
              <a:rPr lang="en-US" altLang="zh-CN" sz="2000" smtClean="0"/>
              <a:t>ItemCF</a:t>
            </a:r>
            <a:r>
              <a:rPr lang="zh-CN" altLang="zh-CN" sz="2000" smtClean="0"/>
              <a:t>算法通过建立用户到物品倒排表（每个用户喜欢的物品的列表）来计算</a:t>
            </a:r>
            <a:r>
              <a:rPr lang="zh-CN" altLang="en-US" sz="2000" smtClean="0"/>
              <a:t>物品相似度</a:t>
            </a:r>
            <a:endParaRPr lang="en-US" altLang="zh-CN" sz="2000" smtClean="0"/>
          </a:p>
          <a:p>
            <a:endParaRPr lang="en-US" altLang="zh-CN" sz="2000" smtClean="0">
              <a:sym typeface="Wingdings" panose="05000000000000000000" pitchFamily="2" charset="2"/>
            </a:endParaRPr>
          </a:p>
          <a:p>
            <a:endParaRPr lang="en-US" altLang="zh-CN" sz="2200" smtClean="0">
              <a:sym typeface="Wingdings" panose="05000000000000000000" pitchFamily="2" charset="2"/>
            </a:endParaRPr>
          </a:p>
        </p:txBody>
      </p:sp>
      <p:sp>
        <p:nvSpPr>
          <p:cNvPr id="21507" name="标题 2"/>
          <p:cNvSpPr>
            <a:spLocks noGrp="1"/>
          </p:cNvSpPr>
          <p:nvPr>
            <p:ph type="title" idx="10"/>
          </p:nvPr>
        </p:nvSpPr>
        <p:spPr/>
        <p:txBody>
          <a:bodyPr/>
          <a:lstStyle/>
          <a:p>
            <a:r>
              <a:rPr lang="en-US" altLang="zh-CN" dirty="0" smtClean="0"/>
              <a:t>12.2.2 </a:t>
            </a:r>
            <a:r>
              <a:rPr lang="zh-CN" altLang="en-US" dirty="0" smtClean="0"/>
              <a:t>基于物品的协同过滤（</a:t>
            </a:r>
            <a:r>
              <a:rPr lang="en-US" altLang="zh-CN" dirty="0" err="1" smtClean="0"/>
              <a:t>ItemCF</a:t>
            </a:r>
            <a:r>
              <a:rPr lang="zh-CN" altLang="en-US" dirty="0" smtClean="0"/>
              <a:t>）</a:t>
            </a:r>
          </a:p>
        </p:txBody>
      </p:sp>
      <p:sp>
        <p:nvSpPr>
          <p:cNvPr id="215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150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6945313"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内容占位符 1"/>
          <p:cNvSpPr txBox="1">
            <a:spLocks/>
          </p:cNvSpPr>
          <p:nvPr/>
        </p:nvSpPr>
        <p:spPr bwMode="auto">
          <a:xfrm>
            <a:off x="609600" y="6248400"/>
            <a:ext cx="8153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dirty="0" smtClean="0"/>
              <a:t>图</a:t>
            </a:r>
            <a:r>
              <a:rPr lang="en-US" altLang="zh-CN" sz="1600" dirty="0" smtClean="0"/>
              <a:t>12</a:t>
            </a:r>
            <a:r>
              <a:rPr lang="zh-CN" altLang="zh-CN" sz="1600" dirty="0" smtClean="0"/>
              <a:t>-</a:t>
            </a:r>
            <a:r>
              <a:rPr lang="zh-CN" altLang="zh-CN" sz="1600" dirty="0"/>
              <a:t>7用户到物品倒排表及物品相似度矩阵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p:nvPr>
        </p:nvSpPr>
        <p:spPr/>
        <p:txBody>
          <a:bodyPr/>
          <a:lstStyle/>
          <a:p>
            <a:r>
              <a:rPr lang="en-US" altLang="zh-CN" sz="2000" smtClean="0"/>
              <a:t>UserCF</a:t>
            </a:r>
            <a:r>
              <a:rPr lang="zh-CN" altLang="zh-CN" sz="2000" smtClean="0"/>
              <a:t>算法和</a:t>
            </a:r>
            <a:r>
              <a:rPr lang="en-US" altLang="zh-CN" sz="2000" smtClean="0"/>
              <a:t>ItemCF</a:t>
            </a:r>
            <a:r>
              <a:rPr lang="zh-CN" altLang="zh-CN" sz="2000" smtClean="0"/>
              <a:t>算法的思想</a:t>
            </a:r>
            <a:r>
              <a:rPr lang="zh-CN" altLang="en-US" sz="2000" smtClean="0"/>
              <a:t>、计算过程都相似</a:t>
            </a:r>
            <a:endParaRPr lang="en-US" altLang="zh-CN" sz="2000" smtClean="0"/>
          </a:p>
          <a:p>
            <a:r>
              <a:rPr lang="zh-CN" altLang="en-US" sz="2000" smtClean="0"/>
              <a:t>两者</a:t>
            </a:r>
            <a:r>
              <a:rPr lang="zh-CN" altLang="zh-CN" sz="2000" smtClean="0"/>
              <a:t>最主要的区别</a:t>
            </a:r>
            <a:r>
              <a:rPr lang="zh-CN" altLang="en-US" sz="2000" smtClean="0"/>
              <a:t>：</a:t>
            </a:r>
            <a:endParaRPr lang="en-US" altLang="zh-CN" sz="2000" smtClean="0"/>
          </a:p>
          <a:p>
            <a:pPr lvl="1"/>
            <a:r>
              <a:rPr lang="en-US" altLang="zh-CN" sz="2000" smtClean="0"/>
              <a:t>UserCF</a:t>
            </a:r>
            <a:r>
              <a:rPr lang="zh-CN" altLang="zh-CN" sz="2000" smtClean="0"/>
              <a:t>算法推荐的是那些和目标用户有共同兴趣爱好的其他用户所喜欢的物品</a:t>
            </a:r>
            <a:endParaRPr lang="en-US" altLang="zh-CN" sz="2000" smtClean="0"/>
          </a:p>
          <a:p>
            <a:pPr lvl="1"/>
            <a:r>
              <a:rPr lang="en-US" altLang="zh-CN" sz="2000" smtClean="0"/>
              <a:t>ItemCF</a:t>
            </a:r>
            <a:r>
              <a:rPr lang="zh-CN" altLang="zh-CN" sz="2000" smtClean="0"/>
              <a:t>算法推荐</a:t>
            </a:r>
            <a:r>
              <a:rPr lang="zh-CN" altLang="en-US" sz="2000" smtClean="0"/>
              <a:t>的是</a:t>
            </a:r>
            <a:r>
              <a:rPr lang="zh-CN" altLang="zh-CN" sz="2000" smtClean="0"/>
              <a:t>那些和目标用户之前喜欢的物品类似的其他物品</a:t>
            </a:r>
            <a:endParaRPr lang="en-US" altLang="zh-CN" sz="2000" smtClean="0"/>
          </a:p>
          <a:p>
            <a:pPr lvl="1"/>
            <a:endParaRPr lang="en-US" altLang="zh-CN" sz="2000" smtClean="0"/>
          </a:p>
          <a:p>
            <a:r>
              <a:rPr lang="en-US" altLang="zh-CN" sz="2000" smtClean="0"/>
              <a:t>UserCF</a:t>
            </a:r>
            <a:r>
              <a:rPr lang="zh-CN" altLang="en-US" sz="2000" smtClean="0"/>
              <a:t>算法的推荐更偏向社会化，而</a:t>
            </a:r>
            <a:r>
              <a:rPr lang="en-US" altLang="zh-CN" sz="2000" smtClean="0"/>
              <a:t>ItemCF</a:t>
            </a:r>
            <a:r>
              <a:rPr lang="zh-CN" altLang="en-US" sz="2000" smtClean="0"/>
              <a:t>算法的推荐更偏向于个性化</a:t>
            </a:r>
            <a:endParaRPr lang="en-US" altLang="zh-CN" sz="2000" smtClean="0"/>
          </a:p>
        </p:txBody>
      </p:sp>
      <p:sp>
        <p:nvSpPr>
          <p:cNvPr id="22531" name="标题 2"/>
          <p:cNvSpPr>
            <a:spLocks noGrp="1"/>
          </p:cNvSpPr>
          <p:nvPr>
            <p:ph type="title" idx="10"/>
          </p:nvPr>
        </p:nvSpPr>
        <p:spPr/>
        <p:txBody>
          <a:bodyPr/>
          <a:lstStyle/>
          <a:p>
            <a:r>
              <a:rPr lang="en-US" altLang="zh-CN" dirty="0" smtClean="0"/>
              <a:t>12.2.3 </a:t>
            </a:r>
            <a:r>
              <a:rPr lang="en-US" altLang="zh-CN" dirty="0" err="1" smtClean="0"/>
              <a:t>UserCF</a:t>
            </a:r>
            <a:r>
              <a:rPr lang="zh-CN" altLang="zh-CN" dirty="0" smtClean="0"/>
              <a:t>算法和</a:t>
            </a:r>
            <a:r>
              <a:rPr lang="en-US" altLang="zh-CN" dirty="0" err="1" smtClean="0"/>
              <a:t>ItemCF</a:t>
            </a:r>
            <a:r>
              <a:rPr lang="zh-CN" altLang="zh-CN" dirty="0" smtClean="0"/>
              <a:t>算法的对比</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p:nvPr>
        </p:nvSpPr>
        <p:spPr/>
        <p:txBody>
          <a:bodyPr/>
          <a:lstStyle/>
          <a:p>
            <a:r>
              <a:rPr lang="en-US" altLang="zh-CN" sz="2000" smtClean="0"/>
              <a:t>UserCF</a:t>
            </a:r>
            <a:r>
              <a:rPr lang="zh-CN" altLang="en-US" sz="2000" smtClean="0"/>
              <a:t>算法的推荐更偏向社会化：</a:t>
            </a:r>
            <a:r>
              <a:rPr lang="zh-CN" altLang="zh-CN" sz="2000" smtClean="0"/>
              <a:t>适合应用于新闻推荐、微博话题推荐等应用场景，其推荐结果在新颖性方面有一定的优势</a:t>
            </a:r>
            <a:endParaRPr lang="en-US" altLang="zh-CN" sz="2000" smtClean="0"/>
          </a:p>
          <a:p>
            <a:r>
              <a:rPr lang="en-US" altLang="zh-CN" sz="2000" smtClean="0"/>
              <a:t>UserCF</a:t>
            </a:r>
            <a:r>
              <a:rPr lang="zh-CN" altLang="en-US" sz="2000" smtClean="0"/>
              <a:t>缺点：</a:t>
            </a:r>
            <a:r>
              <a:rPr lang="zh-CN" altLang="zh-CN" sz="2000" smtClean="0"/>
              <a:t>随着用户数目的增大，用户相似度</a:t>
            </a:r>
            <a:r>
              <a:rPr lang="zh-CN" altLang="en-US" sz="2000" smtClean="0"/>
              <a:t>计算复杂度越来越高。</a:t>
            </a:r>
            <a:r>
              <a:rPr lang="zh-CN" altLang="zh-CN" sz="2000" smtClean="0"/>
              <a:t>而且</a:t>
            </a:r>
            <a:r>
              <a:rPr lang="en-US" altLang="zh-CN" sz="2000" smtClean="0"/>
              <a:t>UserCF</a:t>
            </a:r>
            <a:r>
              <a:rPr lang="zh-CN" altLang="zh-CN" sz="2000" smtClean="0"/>
              <a:t>推荐结果相关性较弱，</a:t>
            </a:r>
            <a:r>
              <a:rPr lang="zh-CN" altLang="en-US" sz="2000" smtClean="0"/>
              <a:t>难以对</a:t>
            </a:r>
            <a:r>
              <a:rPr lang="zh-CN" altLang="zh-CN" sz="2000" smtClean="0"/>
              <a:t>推荐结果作出解释</a:t>
            </a:r>
            <a:r>
              <a:rPr lang="zh-CN" altLang="en-US" sz="2000" smtClean="0"/>
              <a:t>，</a:t>
            </a:r>
            <a:r>
              <a:rPr lang="zh-CN" altLang="zh-CN" sz="2000" smtClean="0"/>
              <a:t>容易受大众影响而推荐热门物品</a:t>
            </a:r>
            <a:endParaRPr lang="en-US" altLang="zh-CN" sz="2000" smtClean="0"/>
          </a:p>
          <a:p>
            <a:endParaRPr lang="en-US" altLang="zh-CN" sz="2000" smtClean="0"/>
          </a:p>
          <a:p>
            <a:r>
              <a:rPr lang="en-US" altLang="zh-CN" sz="2000" smtClean="0"/>
              <a:t>ItemCF</a:t>
            </a:r>
            <a:r>
              <a:rPr lang="zh-CN" altLang="en-US" sz="2000" smtClean="0"/>
              <a:t>算法的推荐更偏向于个性化：适合应用于</a:t>
            </a:r>
            <a:r>
              <a:rPr lang="zh-CN" altLang="zh-CN" sz="2000" smtClean="0"/>
              <a:t>电子商务、电影、图书等应用场景，可以利用用户的历史行为给推荐结果作出解释，让用户更为信服推荐的效果</a:t>
            </a:r>
            <a:endParaRPr lang="en-US" altLang="zh-CN" sz="2000" smtClean="0"/>
          </a:p>
          <a:p>
            <a:r>
              <a:rPr lang="en-US" altLang="zh-CN" sz="2000" smtClean="0"/>
              <a:t>ItemCF</a:t>
            </a:r>
            <a:r>
              <a:rPr lang="zh-CN" altLang="en-US" sz="2000" smtClean="0"/>
              <a:t>缺点：</a:t>
            </a:r>
            <a:r>
              <a:rPr lang="zh-CN" altLang="zh-CN" sz="2000" smtClean="0"/>
              <a:t>倾向于推荐与用户已购买商品相似的商品，往往会出现多样性不足、推荐新颖度较低的问题</a:t>
            </a:r>
          </a:p>
        </p:txBody>
      </p:sp>
      <p:sp>
        <p:nvSpPr>
          <p:cNvPr id="23555" name="标题 2"/>
          <p:cNvSpPr>
            <a:spLocks noGrp="1"/>
          </p:cNvSpPr>
          <p:nvPr>
            <p:ph type="title" idx="10"/>
          </p:nvPr>
        </p:nvSpPr>
        <p:spPr/>
        <p:txBody>
          <a:bodyPr/>
          <a:lstStyle/>
          <a:p>
            <a:r>
              <a:rPr lang="en-US" altLang="zh-CN" dirty="0" smtClean="0"/>
              <a:t>12.2.3 </a:t>
            </a:r>
            <a:r>
              <a:rPr lang="en-US" altLang="zh-CN" dirty="0" err="1" smtClean="0"/>
              <a:t>UserCF</a:t>
            </a:r>
            <a:r>
              <a:rPr lang="zh-CN" altLang="zh-CN" dirty="0" smtClean="0"/>
              <a:t>算法和</a:t>
            </a:r>
            <a:r>
              <a:rPr lang="en-US" altLang="zh-CN" dirty="0" err="1" smtClean="0"/>
              <a:t>ItemCF</a:t>
            </a:r>
            <a:r>
              <a:rPr lang="zh-CN" altLang="zh-CN" dirty="0" smtClean="0"/>
              <a:t>算法的对比</a:t>
            </a: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12.3</a:t>
            </a:r>
            <a:r>
              <a:rPr lang="en-US" altLang="zh-CN" dirty="0" smtClean="0"/>
              <a:t>	</a:t>
            </a:r>
            <a:r>
              <a:rPr lang="zh-CN" altLang="en-US" dirty="0" smtClean="0"/>
              <a:t>协同过滤实践</a:t>
            </a:r>
          </a:p>
        </p:txBody>
      </p:sp>
      <p:sp>
        <p:nvSpPr>
          <p:cNvPr id="24579" name="Rectangle 3"/>
          <p:cNvSpPr>
            <a:spLocks noGrp="1" noChangeArrowheads="1"/>
          </p:cNvSpPr>
          <p:nvPr>
            <p:ph type="body" idx="1"/>
          </p:nvPr>
        </p:nvSpPr>
        <p:spPr/>
        <p:txBody>
          <a:bodyPr/>
          <a:lstStyle/>
          <a:p>
            <a:r>
              <a:rPr lang="en-US" altLang="zh-CN" sz="2400" dirty="0" smtClean="0"/>
              <a:t>12.3.1</a:t>
            </a:r>
            <a:r>
              <a:rPr lang="en-US" altLang="zh-CN" sz="2400" dirty="0" smtClean="0"/>
              <a:t>	</a:t>
            </a:r>
            <a:r>
              <a:rPr lang="zh-CN" altLang="en-US" sz="2400" dirty="0" smtClean="0"/>
              <a:t>实践背景</a:t>
            </a:r>
          </a:p>
          <a:p>
            <a:r>
              <a:rPr lang="en-US" altLang="zh-CN" sz="2400" dirty="0" smtClean="0"/>
              <a:t>12.3.2</a:t>
            </a:r>
            <a:r>
              <a:rPr lang="en-US" altLang="zh-CN" sz="2400" dirty="0" smtClean="0"/>
              <a:t>	</a:t>
            </a:r>
            <a:r>
              <a:rPr lang="zh-CN" altLang="en-US" sz="2400" dirty="0" smtClean="0"/>
              <a:t>数据处理</a:t>
            </a:r>
          </a:p>
          <a:p>
            <a:r>
              <a:rPr lang="en-US" altLang="zh-CN" sz="2400" dirty="0" smtClean="0"/>
              <a:t>12.3.3</a:t>
            </a:r>
            <a:r>
              <a:rPr lang="en-US" altLang="zh-CN" sz="2400" dirty="0" smtClean="0"/>
              <a:t>	</a:t>
            </a:r>
            <a:r>
              <a:rPr lang="zh-CN" altLang="en-US" sz="2400" dirty="0" smtClean="0"/>
              <a:t>计算相似度矩阵</a:t>
            </a:r>
          </a:p>
          <a:p>
            <a:r>
              <a:rPr lang="en-US" altLang="zh-CN" sz="2400" dirty="0" smtClean="0"/>
              <a:t>12.3.4</a:t>
            </a:r>
            <a:r>
              <a:rPr lang="en-US" altLang="zh-CN" sz="2400" dirty="0" smtClean="0"/>
              <a:t>	</a:t>
            </a:r>
            <a:r>
              <a:rPr lang="zh-CN" altLang="en-US" sz="2400" dirty="0" smtClean="0"/>
              <a:t>计算推荐结果</a:t>
            </a:r>
          </a:p>
          <a:p>
            <a:r>
              <a:rPr lang="en-US" altLang="zh-CN" sz="2400" dirty="0" smtClean="0"/>
              <a:t>12.3.5</a:t>
            </a:r>
            <a:r>
              <a:rPr lang="en-US" altLang="zh-CN" sz="2400" dirty="0" smtClean="0"/>
              <a:t>	</a:t>
            </a:r>
            <a:r>
              <a:rPr lang="zh-CN" altLang="en-US" sz="2400" dirty="0" smtClean="0"/>
              <a:t>展示推荐结果</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p:nvPr>
        </p:nvSpPr>
        <p:spPr/>
        <p:txBody>
          <a:bodyPr/>
          <a:lstStyle/>
          <a:p>
            <a:r>
              <a:rPr lang="zh-CN" altLang="zh-CN" sz="2000" smtClean="0"/>
              <a:t>我们选择以</a:t>
            </a:r>
            <a:r>
              <a:rPr lang="en-US" altLang="zh-CN" sz="2000" smtClean="0"/>
              <a:t>MovieLens</a:t>
            </a:r>
            <a:r>
              <a:rPr lang="zh-CN" altLang="en-US" sz="2000" smtClean="0"/>
              <a:t>公开数据集</a:t>
            </a:r>
            <a:r>
              <a:rPr lang="zh-CN" altLang="zh-CN" sz="2000" smtClean="0"/>
              <a:t>作为实验数据，采用</a:t>
            </a:r>
            <a:r>
              <a:rPr lang="en-US" altLang="zh-CN" sz="2000" smtClean="0"/>
              <a:t>ItemCF</a:t>
            </a:r>
            <a:r>
              <a:rPr lang="zh-CN" altLang="zh-CN" sz="2000" smtClean="0"/>
              <a:t>算法，使用</a:t>
            </a:r>
            <a:r>
              <a:rPr lang="en-US" altLang="zh-CN" sz="2000" smtClean="0"/>
              <a:t>Python</a:t>
            </a:r>
            <a:r>
              <a:rPr lang="zh-CN" altLang="zh-CN" sz="2000" smtClean="0"/>
              <a:t>语言来实现一个简易的电影推荐系统</a:t>
            </a:r>
            <a:endParaRPr lang="en-US" altLang="zh-CN" sz="2000" smtClean="0"/>
          </a:p>
          <a:p>
            <a:r>
              <a:rPr lang="zh-CN" altLang="en-US" sz="2000" smtClean="0"/>
              <a:t>具体采用的</a:t>
            </a:r>
            <a:r>
              <a:rPr lang="en-US" altLang="zh-CN" sz="2000" smtClean="0"/>
              <a:t>MovieLens 100k </a:t>
            </a:r>
            <a:r>
              <a:rPr lang="zh-CN" altLang="zh-CN" sz="2000" smtClean="0"/>
              <a:t>数据集包括了</a:t>
            </a:r>
            <a:r>
              <a:rPr lang="en-US" altLang="zh-CN" sz="2000" smtClean="0"/>
              <a:t>1000</a:t>
            </a:r>
            <a:r>
              <a:rPr lang="zh-CN" altLang="zh-CN" sz="2000" smtClean="0"/>
              <a:t>名用户对</a:t>
            </a:r>
            <a:r>
              <a:rPr lang="en-US" altLang="zh-CN" sz="2000" smtClean="0"/>
              <a:t>1700</a:t>
            </a:r>
            <a:r>
              <a:rPr lang="zh-CN" altLang="zh-CN" sz="2000" smtClean="0"/>
              <a:t>部电影的评分记录，每个用户都至少对</a:t>
            </a:r>
            <a:r>
              <a:rPr lang="en-US" altLang="zh-CN" sz="2000" smtClean="0"/>
              <a:t>20</a:t>
            </a:r>
            <a:r>
              <a:rPr lang="zh-CN" altLang="zh-CN" sz="2000" smtClean="0"/>
              <a:t>部电影进行过评分，一共有</a:t>
            </a:r>
            <a:r>
              <a:rPr lang="en-US" altLang="zh-CN" sz="2000" smtClean="0"/>
              <a:t>100000</a:t>
            </a:r>
            <a:r>
              <a:rPr lang="zh-CN" altLang="zh-CN" sz="2000" smtClean="0"/>
              <a:t>条电影评分记录</a:t>
            </a:r>
            <a:endParaRPr lang="en-US" altLang="zh-CN" sz="2000" smtClean="0"/>
          </a:p>
          <a:p>
            <a:r>
              <a:rPr lang="zh-CN" altLang="zh-CN" sz="2000" smtClean="0"/>
              <a:t>基于这个数据集，我们解决的是一个评分预测问题，即如何通过已知的用户评分记录来预测未知的用户评分</a:t>
            </a:r>
            <a:endParaRPr lang="en-US" altLang="zh-CN" sz="2000" smtClean="0"/>
          </a:p>
          <a:p>
            <a:r>
              <a:rPr lang="zh-CN" altLang="zh-CN" sz="2000" smtClean="0"/>
              <a:t>对于用户未进行评分的电影，我们希望能够预测出一个评分，而这个评分反过来也可以用于猜测用户是否会喜欢这部电影，从而决定是否给用户推荐该电影</a:t>
            </a:r>
          </a:p>
        </p:txBody>
      </p:sp>
      <p:sp>
        <p:nvSpPr>
          <p:cNvPr id="25603" name="标题 2"/>
          <p:cNvSpPr>
            <a:spLocks noGrp="1"/>
          </p:cNvSpPr>
          <p:nvPr>
            <p:ph type="title" idx="10"/>
          </p:nvPr>
        </p:nvSpPr>
        <p:spPr/>
        <p:txBody>
          <a:bodyPr/>
          <a:lstStyle/>
          <a:p>
            <a:r>
              <a:rPr lang="en-US" altLang="zh-CN" dirty="0" smtClean="0"/>
              <a:t>12.3.1 </a:t>
            </a:r>
            <a:r>
              <a:rPr lang="zh-CN" altLang="en-US" dirty="0" smtClean="0"/>
              <a:t>实践背景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p:nvPr>
        </p:nvSpPr>
        <p:spPr>
          <a:xfrm>
            <a:off x="457200" y="1371600"/>
            <a:ext cx="8458200" cy="4754563"/>
          </a:xfrm>
        </p:spPr>
        <p:txBody>
          <a:bodyPr/>
          <a:lstStyle/>
          <a:p>
            <a:r>
              <a:rPr lang="zh-CN" altLang="zh-CN" sz="2000" smtClean="0"/>
              <a:t>用户对电影评分</a:t>
            </a:r>
            <a:r>
              <a:rPr lang="zh-CN" altLang="en-US" sz="2000" smtClean="0"/>
              <a:t>的</a:t>
            </a:r>
            <a:r>
              <a:rPr lang="zh-CN" altLang="zh-CN" sz="2000" smtClean="0"/>
              <a:t>数据格式如</a:t>
            </a:r>
            <a:r>
              <a:rPr lang="zh-CN" altLang="en-US" sz="2000" smtClean="0"/>
              <a:t>下</a:t>
            </a:r>
            <a:r>
              <a:rPr lang="zh-CN" altLang="zh-CN" sz="2000" smtClean="0"/>
              <a:t>，</a:t>
            </a:r>
            <a:r>
              <a:rPr lang="zh-CN" altLang="en-US" sz="2000" smtClean="0"/>
              <a:t>包含了</a:t>
            </a:r>
            <a:r>
              <a:rPr lang="zh-CN" altLang="zh-CN" sz="2000" smtClean="0"/>
              <a:t>用户</a:t>
            </a:r>
            <a:r>
              <a:rPr lang="en-US" altLang="zh-CN" sz="2000" smtClean="0"/>
              <a:t>ID</a:t>
            </a:r>
            <a:r>
              <a:rPr lang="zh-CN" altLang="zh-CN" sz="2000" smtClean="0"/>
              <a:t>、电影</a:t>
            </a:r>
            <a:r>
              <a:rPr lang="en-US" altLang="zh-CN" sz="2000" smtClean="0"/>
              <a:t>ID</a:t>
            </a:r>
            <a:r>
              <a:rPr lang="zh-CN" altLang="zh-CN" sz="2000" smtClean="0"/>
              <a:t>、评分、评分时间戳</a:t>
            </a:r>
            <a:endParaRPr lang="en-US" altLang="zh-CN" sz="2000" smtClean="0"/>
          </a:p>
          <a:p>
            <a:r>
              <a:rPr lang="zh-CN" altLang="en-US" sz="2000" smtClean="0"/>
              <a:t>通过评分数据，我们便可以采用如余弦相似度来计算用户之间的相似度</a:t>
            </a:r>
            <a:endParaRPr lang="zh-CN" altLang="zh-CN" sz="2000" smtClean="0"/>
          </a:p>
        </p:txBody>
      </p:sp>
      <p:sp>
        <p:nvSpPr>
          <p:cNvPr id="26627" name="标题 2"/>
          <p:cNvSpPr>
            <a:spLocks noGrp="1"/>
          </p:cNvSpPr>
          <p:nvPr>
            <p:ph type="title" idx="10"/>
          </p:nvPr>
        </p:nvSpPr>
        <p:spPr/>
        <p:txBody>
          <a:bodyPr/>
          <a:lstStyle/>
          <a:p>
            <a:r>
              <a:rPr lang="en-US" altLang="zh-CN" dirty="0" smtClean="0"/>
              <a:t>12.3.2 </a:t>
            </a:r>
            <a:r>
              <a:rPr lang="zh-CN" altLang="en-US" dirty="0" smtClean="0"/>
              <a:t>实践数据</a:t>
            </a:r>
          </a:p>
        </p:txBody>
      </p:sp>
      <p:sp>
        <p:nvSpPr>
          <p:cNvPr id="26628" name="内容占位符 1"/>
          <p:cNvSpPr txBox="1">
            <a:spLocks/>
          </p:cNvSpPr>
          <p:nvPr/>
        </p:nvSpPr>
        <p:spPr bwMode="auto">
          <a:xfrm>
            <a:off x="457200" y="6226175"/>
            <a:ext cx="815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dirty="0" smtClean="0"/>
              <a:t>图</a:t>
            </a:r>
            <a:r>
              <a:rPr lang="en-US" altLang="zh-CN" sz="1600" dirty="0" smtClean="0"/>
              <a:t>12</a:t>
            </a:r>
            <a:r>
              <a:rPr lang="zh-CN" altLang="zh-CN" sz="1600" dirty="0" smtClean="0"/>
              <a:t>-</a:t>
            </a:r>
            <a:r>
              <a:rPr lang="zh-CN" altLang="zh-CN" sz="1600" dirty="0"/>
              <a:t>8 用户对电影的评分数据</a:t>
            </a:r>
          </a:p>
        </p:txBody>
      </p:sp>
      <p:pic>
        <p:nvPicPr>
          <p:cNvPr id="2662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4264025"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p:nvPr>
        </p:nvSpPr>
        <p:spPr>
          <a:xfrm>
            <a:off x="457200" y="1371600"/>
            <a:ext cx="8153400" cy="2895600"/>
          </a:xfrm>
        </p:spPr>
        <p:txBody>
          <a:bodyPr/>
          <a:lstStyle/>
          <a:p>
            <a:r>
              <a:rPr lang="zh-CN" altLang="en-US" sz="2000" dirty="0" smtClean="0"/>
              <a:t>具体实现流程如下：</a:t>
            </a:r>
            <a:endParaRPr lang="en-US" altLang="zh-CN" sz="2000" dirty="0" smtClean="0"/>
          </a:p>
          <a:p>
            <a:endParaRPr lang="en-US" altLang="zh-CN" sz="2000" dirty="0" smtClean="0"/>
          </a:p>
          <a:p>
            <a:pPr>
              <a:buFontTx/>
              <a:buAutoNum type="arabicPeriod"/>
            </a:pPr>
            <a:r>
              <a:rPr lang="zh-CN" altLang="en-US" sz="2000" dirty="0" smtClean="0"/>
              <a:t>预处理：读取数据，提取评分</a:t>
            </a:r>
            <a:endParaRPr lang="en-US" altLang="zh-CN" sz="2000" dirty="0" smtClean="0"/>
          </a:p>
          <a:p>
            <a:pPr>
              <a:buFontTx/>
              <a:buAutoNum type="arabicPeriod"/>
            </a:pPr>
            <a:r>
              <a:rPr lang="zh-CN" altLang="en-US" sz="2000" dirty="0" smtClean="0"/>
              <a:t>计算相似度：使用余弦相似度计算电影间的相似度</a:t>
            </a:r>
            <a:endParaRPr lang="en-US" altLang="zh-CN" sz="2000" dirty="0" smtClean="0"/>
          </a:p>
          <a:p>
            <a:pPr>
              <a:buFontTx/>
              <a:buAutoNum type="arabicPeriod"/>
            </a:pPr>
            <a:r>
              <a:rPr lang="zh-CN" altLang="en-US" sz="2000" dirty="0" smtClean="0"/>
              <a:t>计算推荐结果：针对目标用户，对该用户未评分的电影计算预测评分</a:t>
            </a:r>
            <a:endParaRPr lang="en-US" altLang="zh-CN" sz="2000" dirty="0" smtClean="0"/>
          </a:p>
          <a:p>
            <a:pPr>
              <a:buFontTx/>
              <a:buAutoNum type="arabicPeriod"/>
            </a:pPr>
            <a:r>
              <a:rPr lang="zh-CN" altLang="en-US" sz="2000" dirty="0" smtClean="0"/>
              <a:t>展示推荐结果：对计算的评分进行降序排序，取</a:t>
            </a:r>
            <a:r>
              <a:rPr lang="en-US" altLang="zh-CN" sz="2000" dirty="0" smtClean="0"/>
              <a:t>Top-N</a:t>
            </a:r>
            <a:r>
              <a:rPr lang="zh-CN" altLang="en-US" sz="2000" dirty="0" smtClean="0"/>
              <a:t>个结果，作为最终的推荐结果</a:t>
            </a:r>
            <a:endParaRPr lang="en-US" altLang="zh-CN" sz="2000" dirty="0" smtClean="0"/>
          </a:p>
          <a:p>
            <a:pPr>
              <a:buFontTx/>
              <a:buAutoNum type="arabicPeriod"/>
            </a:pPr>
            <a:endParaRPr lang="en-US" altLang="zh-CN" sz="2000" dirty="0" smtClean="0"/>
          </a:p>
          <a:p>
            <a:endParaRPr lang="en-US" altLang="zh-CN" sz="2000" dirty="0" smtClean="0"/>
          </a:p>
          <a:p>
            <a:endParaRPr lang="en-US" altLang="zh-CN" sz="2000" dirty="0" smtClean="0"/>
          </a:p>
        </p:txBody>
      </p:sp>
      <p:sp>
        <p:nvSpPr>
          <p:cNvPr id="27651" name="标题 2"/>
          <p:cNvSpPr>
            <a:spLocks noGrp="1"/>
          </p:cNvSpPr>
          <p:nvPr>
            <p:ph type="title" idx="10"/>
          </p:nvPr>
        </p:nvSpPr>
        <p:spPr/>
        <p:txBody>
          <a:bodyPr/>
          <a:lstStyle/>
          <a:p>
            <a:r>
              <a:rPr lang="en-US" altLang="zh-CN" dirty="0" smtClean="0"/>
              <a:t>12.3.3 </a:t>
            </a:r>
            <a:r>
              <a:rPr lang="zh-CN" altLang="en-US" dirty="0" smtClean="0"/>
              <a:t>实践流程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p:nvPr>
        </p:nvSpPr>
        <p:spPr/>
        <p:txBody>
          <a:bodyPr/>
          <a:lstStyle/>
          <a:p>
            <a:r>
              <a:rPr lang="zh-CN" altLang="en-US" sz="2000" smtClean="0"/>
              <a:t>例如我们对用户</a:t>
            </a:r>
            <a:r>
              <a:rPr lang="en-US" altLang="zh-CN" sz="2000" smtClean="0"/>
              <a:t>ID</a:t>
            </a:r>
            <a:r>
              <a:rPr lang="zh-CN" altLang="en-US" sz="2000" smtClean="0"/>
              <a:t>为</a:t>
            </a:r>
            <a:r>
              <a:rPr lang="en-US" altLang="zh-CN" sz="2000" smtClean="0"/>
              <a:t>1</a:t>
            </a:r>
            <a:r>
              <a:rPr lang="zh-CN" altLang="en-US" sz="2000" smtClean="0"/>
              <a:t>的用户，取</a:t>
            </a:r>
            <a:r>
              <a:rPr lang="en-US" altLang="zh-CN" sz="2000" smtClean="0"/>
              <a:t>10</a:t>
            </a:r>
            <a:r>
              <a:rPr lang="zh-CN" altLang="en-US" sz="2000" smtClean="0"/>
              <a:t>个推荐结果如下：</a:t>
            </a:r>
            <a:endParaRPr lang="en-US" altLang="zh-CN" sz="2000" smtClean="0"/>
          </a:p>
          <a:p>
            <a:endParaRPr lang="en-US" altLang="zh-CN" sz="2000" smtClean="0"/>
          </a:p>
        </p:txBody>
      </p:sp>
      <p:sp>
        <p:nvSpPr>
          <p:cNvPr id="28675" name="标题 2"/>
          <p:cNvSpPr>
            <a:spLocks noGrp="1"/>
          </p:cNvSpPr>
          <p:nvPr>
            <p:ph type="title" idx="10"/>
          </p:nvPr>
        </p:nvSpPr>
        <p:spPr/>
        <p:txBody>
          <a:bodyPr/>
          <a:lstStyle/>
          <a:p>
            <a:r>
              <a:rPr lang="en-US" altLang="zh-CN" dirty="0" smtClean="0"/>
              <a:t>12.3.3 </a:t>
            </a:r>
            <a:r>
              <a:rPr lang="zh-CN" altLang="en-US" dirty="0" smtClean="0"/>
              <a:t>实践流程</a:t>
            </a:r>
          </a:p>
        </p:txBody>
      </p:sp>
      <p:pic>
        <p:nvPicPr>
          <p:cNvPr id="28676" name="图片 13" descr="wp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5215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内容占位符 1"/>
          <p:cNvSpPr txBox="1">
            <a:spLocks/>
          </p:cNvSpPr>
          <p:nvPr/>
        </p:nvSpPr>
        <p:spPr bwMode="auto">
          <a:xfrm>
            <a:off x="381000" y="5486400"/>
            <a:ext cx="8153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dirty="0" smtClean="0"/>
              <a:t>图</a:t>
            </a:r>
            <a:r>
              <a:rPr lang="en-US" altLang="zh-CN" sz="1600" dirty="0" smtClean="0"/>
              <a:t>12</a:t>
            </a:r>
            <a:r>
              <a:rPr lang="zh-CN" altLang="zh-CN" sz="1600" dirty="0" smtClean="0"/>
              <a:t>-</a:t>
            </a:r>
            <a:r>
              <a:rPr lang="zh-CN" altLang="zh-CN" sz="1600" dirty="0"/>
              <a:t>10 推荐结果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本章小结</a:t>
            </a:r>
          </a:p>
        </p:txBody>
      </p:sp>
      <p:sp>
        <p:nvSpPr>
          <p:cNvPr id="29699" name="Rectangle 3"/>
          <p:cNvSpPr>
            <a:spLocks noGrp="1" noChangeArrowheads="1"/>
          </p:cNvSpPr>
          <p:nvPr>
            <p:ph type="body" idx="1"/>
          </p:nvPr>
        </p:nvSpPr>
        <p:spPr/>
        <p:txBody>
          <a:bodyPr/>
          <a:lstStyle/>
          <a:p>
            <a:pPr>
              <a:lnSpc>
                <a:spcPct val="80000"/>
              </a:lnSpc>
            </a:pPr>
            <a:r>
              <a:rPr lang="zh-CN" altLang="en-US" sz="2000" smtClean="0"/>
              <a:t>本章内容首先介绍了推荐系统的概念，推荐系统可帮助用户从海量信息中高效地获得自己所需的信息</a:t>
            </a:r>
          </a:p>
          <a:p>
            <a:pPr>
              <a:lnSpc>
                <a:spcPct val="80000"/>
              </a:lnSpc>
            </a:pPr>
            <a:r>
              <a:rPr lang="zh-CN" altLang="en-US" sz="2000" smtClean="0"/>
              <a:t>接着介绍了不同的推荐方法以及推荐系统在电子商务、在线音乐等网站中的具体应用</a:t>
            </a:r>
          </a:p>
          <a:p>
            <a:pPr>
              <a:lnSpc>
                <a:spcPct val="80000"/>
              </a:lnSpc>
            </a:pPr>
            <a:r>
              <a:rPr lang="zh-CN" altLang="en-US" sz="2000" smtClean="0"/>
              <a:t>本章重点介绍了协同过滤算法，协同过滤算法是最早推出的推荐算法，至今仍获得广泛的应用，协同过滤包括基于用户的协同过滤算法（</a:t>
            </a:r>
            <a:r>
              <a:rPr lang="en-US" altLang="zh-CN" sz="2000" smtClean="0"/>
              <a:t>UserCF</a:t>
            </a:r>
            <a:r>
              <a:rPr lang="zh-CN" altLang="en-US" sz="2000" smtClean="0"/>
              <a:t>）和基于物品的协同过滤算法（</a:t>
            </a:r>
            <a:r>
              <a:rPr lang="en-US" altLang="zh-CN" sz="2000" smtClean="0"/>
              <a:t>ItemCF</a:t>
            </a:r>
            <a:r>
              <a:rPr lang="zh-CN" altLang="en-US" sz="2000" smtClean="0"/>
              <a:t>）。这两种协同过滤算法思想相近，核心是计算用户、物品的相似度，依据相似度来做出推荐。然而，这两种协同过滤算法各自适合的应用场景不同，</a:t>
            </a:r>
            <a:r>
              <a:rPr lang="en-US" altLang="zh-CN" sz="2000" smtClean="0"/>
              <a:t>UserCF</a:t>
            </a:r>
            <a:r>
              <a:rPr lang="zh-CN" altLang="en-US" sz="2000" smtClean="0"/>
              <a:t>适合社交化应用，可作出新颖的推荐，而</a:t>
            </a:r>
            <a:r>
              <a:rPr lang="en-US" altLang="zh-CN" sz="2000" smtClean="0"/>
              <a:t>ItemCF</a:t>
            </a:r>
            <a:r>
              <a:rPr lang="zh-CN" altLang="en-US" sz="2000" smtClean="0"/>
              <a:t>则适合用于电子商务、电影等应用。在具体实践中，常常结合多种推荐算法来提升推荐效果</a:t>
            </a:r>
          </a:p>
          <a:p>
            <a:pPr>
              <a:lnSpc>
                <a:spcPct val="80000"/>
              </a:lnSpc>
            </a:pPr>
            <a:r>
              <a:rPr lang="zh-CN" altLang="en-US" sz="2000" smtClean="0"/>
              <a:t>本章最后通过一个具体的实例，介绍了如何使用</a:t>
            </a:r>
            <a:r>
              <a:rPr lang="en-US" altLang="zh-CN" sz="2000" smtClean="0"/>
              <a:t>Python</a:t>
            </a:r>
            <a:r>
              <a:rPr lang="zh-CN" altLang="en-US" sz="2000" smtClean="0"/>
              <a:t>语言实现一个简易的电影推荐系统，深化对推荐系统的认识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0"/>
            <a:ext cx="9180513"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47" name="Rectangle 10"/>
          <p:cNvSpPr>
            <a:spLocks noChangeArrowheads="1"/>
          </p:cNvSpPr>
          <p:nvPr/>
        </p:nvSpPr>
        <p:spPr bwMode="auto">
          <a:xfrm>
            <a:off x="-12700" y="5638800"/>
            <a:ext cx="9194800" cy="12192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12.1</a:t>
            </a:r>
            <a:r>
              <a:rPr lang="en-US" altLang="zh-CN" dirty="0" smtClean="0"/>
              <a:t>	</a:t>
            </a:r>
            <a:r>
              <a:rPr lang="zh-CN" altLang="en-US" dirty="0" smtClean="0"/>
              <a:t>推荐系统概述</a:t>
            </a:r>
          </a:p>
        </p:txBody>
      </p:sp>
      <p:sp>
        <p:nvSpPr>
          <p:cNvPr id="4099" name="Rectangle 3"/>
          <p:cNvSpPr>
            <a:spLocks noGrp="1" noChangeArrowheads="1"/>
          </p:cNvSpPr>
          <p:nvPr>
            <p:ph type="body" idx="1"/>
          </p:nvPr>
        </p:nvSpPr>
        <p:spPr/>
        <p:txBody>
          <a:bodyPr/>
          <a:lstStyle/>
          <a:p>
            <a:r>
              <a:rPr lang="en-US" altLang="zh-CN" sz="2400" dirty="0" smtClean="0"/>
              <a:t>12.1.1</a:t>
            </a:r>
            <a:r>
              <a:rPr lang="en-US" altLang="zh-CN" sz="2400" dirty="0" smtClean="0"/>
              <a:t>	 </a:t>
            </a:r>
            <a:r>
              <a:rPr lang="zh-CN" altLang="en-US" sz="2400" dirty="0" smtClean="0"/>
              <a:t>什么是推荐系统</a:t>
            </a:r>
          </a:p>
          <a:p>
            <a:r>
              <a:rPr lang="en-US" altLang="zh-CN" sz="2400" dirty="0" smtClean="0"/>
              <a:t>12.1.2</a:t>
            </a:r>
            <a:r>
              <a:rPr lang="en-US" altLang="zh-CN" sz="2400" dirty="0" smtClean="0"/>
              <a:t>	 </a:t>
            </a:r>
            <a:r>
              <a:rPr lang="zh-CN" altLang="en-US" sz="2400" dirty="0" smtClean="0"/>
              <a:t>长尾理论</a:t>
            </a:r>
          </a:p>
          <a:p>
            <a:r>
              <a:rPr lang="en-US" altLang="zh-CN" sz="2400" dirty="0" smtClean="0"/>
              <a:t>12.1.3</a:t>
            </a:r>
            <a:r>
              <a:rPr lang="en-US" altLang="zh-CN" sz="2400" dirty="0" smtClean="0"/>
              <a:t>	 </a:t>
            </a:r>
            <a:r>
              <a:rPr lang="zh-CN" altLang="en-US" sz="2400" dirty="0" smtClean="0"/>
              <a:t>推荐方法</a:t>
            </a:r>
          </a:p>
          <a:p>
            <a:r>
              <a:rPr lang="en-US" altLang="zh-CN" sz="2400" dirty="0" smtClean="0"/>
              <a:t>12.1.4</a:t>
            </a:r>
            <a:r>
              <a:rPr lang="en-US" altLang="zh-CN" sz="2400" dirty="0" smtClean="0"/>
              <a:t>	 </a:t>
            </a:r>
            <a:r>
              <a:rPr lang="zh-CN" altLang="en-US" sz="2400" dirty="0" smtClean="0"/>
              <a:t>推荐系统模型</a:t>
            </a:r>
          </a:p>
          <a:p>
            <a:r>
              <a:rPr lang="en-US" altLang="zh-CN" sz="2400" dirty="0" smtClean="0"/>
              <a:t>12.1.5</a:t>
            </a:r>
            <a:r>
              <a:rPr lang="en-US" altLang="zh-CN" sz="2400" dirty="0" smtClean="0"/>
              <a:t>	 </a:t>
            </a:r>
            <a:r>
              <a:rPr lang="zh-CN" altLang="en-US" sz="2400" dirty="0" smtClean="0"/>
              <a:t>推荐系统的应用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idx="10"/>
          </p:nvPr>
        </p:nvSpPr>
        <p:spPr/>
        <p:txBody>
          <a:bodyPr/>
          <a:lstStyle/>
          <a:p>
            <a:r>
              <a:rPr lang="en-US" altLang="zh-CN" dirty="0" smtClean="0"/>
              <a:t>12.1.1 </a:t>
            </a:r>
            <a:r>
              <a:rPr lang="zh-CN" altLang="en-US" dirty="0" smtClean="0"/>
              <a:t>什么是推荐系统</a:t>
            </a:r>
          </a:p>
        </p:txBody>
      </p:sp>
      <p:sp>
        <p:nvSpPr>
          <p:cNvPr id="5123" name="内容占位符 1"/>
          <p:cNvSpPr>
            <a:spLocks noGrp="1"/>
          </p:cNvSpPr>
          <p:nvPr>
            <p:ph/>
          </p:nvPr>
        </p:nvSpPr>
        <p:spPr/>
        <p:txBody>
          <a:bodyPr/>
          <a:lstStyle/>
          <a:p>
            <a:r>
              <a:rPr lang="zh-CN" altLang="en-US" sz="2000" smtClean="0"/>
              <a:t>互联网的飞速发展使我们进入了信息过载的时代，搜索引擎可以帮助我们查找内容，但只能解决明确的需求</a:t>
            </a:r>
            <a:endParaRPr lang="en-US" altLang="zh-CN" sz="2000" smtClean="0"/>
          </a:p>
          <a:p>
            <a:r>
              <a:rPr lang="zh-CN" altLang="zh-CN" sz="2000" smtClean="0"/>
              <a:t>为了让用户从海量信息中高效地获得自己所需的信息，推荐系统应运而生。推荐系统是大数据在互联网领域的典型应用，它可以通过分析用户的历史记录来了解用户的喜好，从而主动为用户推荐其感兴趣的信息，满足用户的个性化推荐需求</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p:cNvSpPr>
            <a:spLocks noGrp="1"/>
          </p:cNvSpPr>
          <p:nvPr>
            <p:ph/>
          </p:nvPr>
        </p:nvSpPr>
        <p:spPr/>
        <p:txBody>
          <a:bodyPr/>
          <a:lstStyle/>
          <a:p>
            <a:r>
              <a:rPr lang="zh-CN" altLang="en-US" sz="2000" smtClean="0"/>
              <a:t>“长尾”概念于</a:t>
            </a:r>
            <a:r>
              <a:rPr lang="en-US" altLang="zh-CN" sz="2000" smtClean="0"/>
              <a:t>2004</a:t>
            </a:r>
            <a:r>
              <a:rPr lang="zh-CN" altLang="en-US" sz="2000" smtClean="0"/>
              <a:t>年提出，用来描述以亚马逊为代表的电子商务网站的商业和经济模式</a:t>
            </a:r>
            <a:endParaRPr lang="en-US" altLang="zh-CN" sz="2000" smtClean="0"/>
          </a:p>
          <a:p>
            <a:r>
              <a:rPr lang="zh-CN" altLang="en-US" sz="2000" smtClean="0"/>
              <a:t>电子商务网站销售种类繁多，虽然绝大多数商品都不热门，但这些不热门的商品总数量极其庞大，所累计的总销售额将是一个可观的数字，也许会超过热门商品所带来的销售额</a:t>
            </a:r>
            <a:endParaRPr lang="en-US" altLang="zh-CN" sz="2000" smtClean="0"/>
          </a:p>
          <a:p>
            <a:r>
              <a:rPr lang="zh-CN" altLang="en-US" sz="2000" smtClean="0"/>
              <a:t>因此，可以通过发掘长尾商品并推荐给感兴趣的用户来提高销售额。这需要通过个性化推荐来实现</a:t>
            </a:r>
          </a:p>
        </p:txBody>
      </p:sp>
      <p:sp>
        <p:nvSpPr>
          <p:cNvPr id="6147" name="标题 2"/>
          <p:cNvSpPr>
            <a:spLocks noGrp="1"/>
          </p:cNvSpPr>
          <p:nvPr>
            <p:ph type="title" idx="10"/>
          </p:nvPr>
        </p:nvSpPr>
        <p:spPr/>
        <p:txBody>
          <a:bodyPr/>
          <a:lstStyle/>
          <a:p>
            <a:r>
              <a:rPr lang="en-US" altLang="zh-CN" dirty="0" smtClean="0"/>
              <a:t>12.1.2 </a:t>
            </a:r>
            <a:r>
              <a:rPr lang="zh-CN" altLang="en-US" dirty="0" smtClean="0"/>
              <a:t>长尾理论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p:nvPr>
        </p:nvSpPr>
        <p:spPr/>
        <p:txBody>
          <a:bodyPr/>
          <a:lstStyle/>
          <a:p>
            <a:r>
              <a:rPr lang="zh-CN" altLang="zh-CN" sz="2000" smtClean="0"/>
              <a:t>热门推荐</a:t>
            </a:r>
            <a:r>
              <a:rPr lang="zh-CN" altLang="en-US" sz="2000" smtClean="0"/>
              <a:t>是常用的推荐方式</a:t>
            </a:r>
            <a:r>
              <a:rPr lang="zh-CN" altLang="zh-CN" sz="2000" smtClean="0"/>
              <a:t>，</a:t>
            </a:r>
            <a:r>
              <a:rPr lang="zh-CN" altLang="en-US" sz="2000" smtClean="0"/>
              <a:t>广泛应用于</a:t>
            </a:r>
            <a:r>
              <a:rPr lang="zh-CN" altLang="zh-CN" sz="2000" smtClean="0"/>
              <a:t>各类网站中</a:t>
            </a:r>
            <a:r>
              <a:rPr lang="zh-CN" altLang="en-US" sz="2000" smtClean="0"/>
              <a:t>，如</a:t>
            </a:r>
            <a:r>
              <a:rPr lang="zh-CN" altLang="zh-CN" sz="2000" smtClean="0"/>
              <a:t>热门排行榜</a:t>
            </a:r>
            <a:r>
              <a:rPr lang="zh-CN" altLang="en-US" sz="2000" smtClean="0"/>
              <a:t>。但</a:t>
            </a:r>
            <a:r>
              <a:rPr lang="zh-CN" altLang="zh-CN" sz="2000" smtClean="0"/>
              <a:t>热门推荐的主要缺陷在于推荐的范围有限，所推荐的内容在一定时期内也相对固定</a:t>
            </a:r>
            <a:endParaRPr lang="en-US" altLang="zh-CN" sz="2000" smtClean="0"/>
          </a:p>
          <a:p>
            <a:r>
              <a:rPr lang="zh-CN" altLang="en-US" sz="2000" smtClean="0"/>
              <a:t>个性化推荐可通过</a:t>
            </a:r>
            <a:r>
              <a:rPr lang="zh-CN" altLang="zh-CN" sz="2000" smtClean="0"/>
              <a:t>推荐系统</a:t>
            </a:r>
            <a:r>
              <a:rPr lang="zh-CN" altLang="en-US" sz="2000" smtClean="0"/>
              <a:t>来实现。推荐系统</a:t>
            </a:r>
            <a:r>
              <a:rPr lang="zh-CN" altLang="zh-CN" sz="2000" smtClean="0"/>
              <a:t>通过发掘用户的行为记录，找到用户的个性化需求，发现用户潜在的消费倾向，从而将长尾商品准确地推荐给需要它的用户，</a:t>
            </a:r>
            <a:r>
              <a:rPr lang="zh-CN" altLang="en-US" sz="2000" smtClean="0"/>
              <a:t>进而提升销量，</a:t>
            </a:r>
            <a:r>
              <a:rPr lang="zh-CN" altLang="zh-CN" sz="2000" smtClean="0"/>
              <a:t>实现用户与商家的双赢</a:t>
            </a:r>
            <a:endParaRPr lang="en-US" altLang="zh-CN" sz="2000" smtClean="0"/>
          </a:p>
          <a:p>
            <a:endParaRPr lang="en-US" altLang="zh-CN" sz="2400" smtClean="0"/>
          </a:p>
        </p:txBody>
      </p:sp>
      <p:sp>
        <p:nvSpPr>
          <p:cNvPr id="7171" name="标题 2"/>
          <p:cNvSpPr>
            <a:spLocks noGrp="1"/>
          </p:cNvSpPr>
          <p:nvPr>
            <p:ph type="title" idx="10"/>
          </p:nvPr>
        </p:nvSpPr>
        <p:spPr/>
        <p:txBody>
          <a:bodyPr/>
          <a:lstStyle/>
          <a:p>
            <a:r>
              <a:rPr lang="en-US" altLang="zh-CN" dirty="0" smtClean="0"/>
              <a:t>12.1.2 </a:t>
            </a:r>
            <a:r>
              <a:rPr lang="zh-CN" altLang="en-US" dirty="0" smtClean="0"/>
              <a:t>长尾理论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p:nvPr>
        </p:nvSpPr>
        <p:spPr/>
        <p:txBody>
          <a:bodyPr/>
          <a:lstStyle/>
          <a:p>
            <a:r>
              <a:rPr lang="zh-CN" altLang="zh-CN" sz="2000" smtClean="0"/>
              <a:t>推荐系统的本质是建立用户与物品的联系，根据推荐算法的不同，推荐方法包括如下几类</a:t>
            </a:r>
            <a:r>
              <a:rPr lang="zh-CN" altLang="en-US" sz="2000" smtClean="0"/>
              <a:t>：</a:t>
            </a:r>
            <a:endParaRPr lang="en-US" altLang="zh-CN" sz="2000" smtClean="0"/>
          </a:p>
          <a:p>
            <a:pPr lvl="1"/>
            <a:r>
              <a:rPr lang="zh-CN" altLang="zh-CN" sz="2000" smtClean="0"/>
              <a:t>专家推荐：人工推荐，由资深的专业人士来进行物品的筛选和推荐，需要较多的人力成本</a:t>
            </a:r>
          </a:p>
          <a:p>
            <a:pPr lvl="1"/>
            <a:r>
              <a:rPr lang="zh-CN" altLang="zh-CN" sz="2000" smtClean="0"/>
              <a:t>基于统计的推荐：基于统计信息的推荐（如热门推荐），易于实现，但对用户个性化偏好的描述能力较弱</a:t>
            </a:r>
          </a:p>
          <a:p>
            <a:pPr lvl="1"/>
            <a:r>
              <a:rPr lang="zh-CN" altLang="zh-CN" sz="2000" smtClean="0"/>
              <a:t>基于内容的推荐：通过机器学习的方法去描述内容的特征，并基于内容的特征来发现与之相似的内容</a:t>
            </a:r>
          </a:p>
          <a:p>
            <a:pPr lvl="1"/>
            <a:r>
              <a:rPr lang="zh-CN" altLang="zh-CN" sz="2000" smtClean="0"/>
              <a:t>协同过滤推荐：应用最早和最为成功的</a:t>
            </a:r>
            <a:r>
              <a:rPr lang="zh-CN" altLang="en-US" sz="2000" smtClean="0"/>
              <a:t>推荐方法</a:t>
            </a:r>
            <a:r>
              <a:rPr lang="zh-CN" altLang="zh-CN" sz="2000" smtClean="0"/>
              <a:t>之一</a:t>
            </a:r>
            <a:r>
              <a:rPr lang="zh-CN" altLang="en-US" sz="2000" smtClean="0"/>
              <a:t>，</a:t>
            </a:r>
            <a:r>
              <a:rPr lang="zh-CN" altLang="zh-CN" sz="2000" smtClean="0"/>
              <a:t>利用</a:t>
            </a:r>
            <a:r>
              <a:rPr lang="zh-CN" altLang="en-US" sz="2000" smtClean="0"/>
              <a:t>与</a:t>
            </a:r>
            <a:r>
              <a:rPr lang="zh-CN" altLang="zh-CN" sz="2000" smtClean="0"/>
              <a:t>目标用户</a:t>
            </a:r>
            <a:r>
              <a:rPr lang="zh-CN" altLang="en-US" sz="2000" smtClean="0"/>
              <a:t>相似的</a:t>
            </a:r>
            <a:r>
              <a:rPr lang="zh-CN" altLang="zh-CN" sz="2000" smtClean="0"/>
              <a:t>用户</a:t>
            </a:r>
            <a:r>
              <a:rPr lang="zh-CN" altLang="en-US" sz="2000" smtClean="0"/>
              <a:t>已有的</a:t>
            </a:r>
            <a:r>
              <a:rPr lang="zh-CN" altLang="zh-CN" sz="2000" smtClean="0"/>
              <a:t>商品评价信息，来预测目标用户对特定商品的喜好程度</a:t>
            </a:r>
          </a:p>
          <a:p>
            <a:pPr lvl="1"/>
            <a:r>
              <a:rPr lang="zh-CN" altLang="zh-CN" sz="2000" smtClean="0"/>
              <a:t>混合推荐：</a:t>
            </a:r>
            <a:r>
              <a:rPr lang="zh-CN" altLang="en-US" sz="2000" smtClean="0"/>
              <a:t>结合</a:t>
            </a:r>
            <a:r>
              <a:rPr lang="zh-CN" altLang="zh-CN" sz="2000" smtClean="0"/>
              <a:t>多种推荐算法</a:t>
            </a:r>
            <a:r>
              <a:rPr lang="zh-CN" altLang="en-US" sz="2000" smtClean="0"/>
              <a:t>来提升推荐效果</a:t>
            </a:r>
            <a:endParaRPr lang="zh-CN" altLang="zh-CN" sz="2000" smtClean="0"/>
          </a:p>
          <a:p>
            <a:pPr>
              <a:buFontTx/>
              <a:buNone/>
            </a:pPr>
            <a:endParaRPr lang="en-US" altLang="zh-CN" sz="2400" smtClean="0"/>
          </a:p>
        </p:txBody>
      </p:sp>
      <p:sp>
        <p:nvSpPr>
          <p:cNvPr id="8195" name="标题 2"/>
          <p:cNvSpPr>
            <a:spLocks noGrp="1"/>
          </p:cNvSpPr>
          <p:nvPr>
            <p:ph type="title" idx="10"/>
          </p:nvPr>
        </p:nvSpPr>
        <p:spPr/>
        <p:txBody>
          <a:bodyPr/>
          <a:lstStyle/>
          <a:p>
            <a:r>
              <a:rPr lang="en-US" altLang="zh-CN" dirty="0" smtClean="0"/>
              <a:t>12.1.3 </a:t>
            </a:r>
            <a:r>
              <a:rPr lang="zh-CN" altLang="en-US" dirty="0" smtClean="0"/>
              <a:t>推荐方法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p:nvPr>
        </p:nvSpPr>
        <p:spPr>
          <a:xfrm>
            <a:off x="0" y="1371600"/>
            <a:ext cx="4876800" cy="2971800"/>
          </a:xfrm>
        </p:spPr>
        <p:txBody>
          <a:bodyPr/>
          <a:lstStyle/>
          <a:p>
            <a:r>
              <a:rPr lang="zh-CN" altLang="zh-CN" sz="2000" smtClean="0"/>
              <a:t>一个完整的推荐系统通常包括</a:t>
            </a:r>
            <a:r>
              <a:rPr lang="en-US" altLang="zh-CN" sz="2000" smtClean="0"/>
              <a:t>3</a:t>
            </a:r>
            <a:r>
              <a:rPr lang="zh-CN" altLang="zh-CN" sz="2000" smtClean="0"/>
              <a:t>个组成模块：用户建模模块、推荐对象建模模块、推荐算法模块</a:t>
            </a:r>
            <a:r>
              <a:rPr lang="zh-CN" altLang="en-US" sz="2000" smtClean="0"/>
              <a:t>：</a:t>
            </a:r>
            <a:endParaRPr lang="en-US" altLang="zh-CN" sz="2000" smtClean="0"/>
          </a:p>
          <a:p>
            <a:pPr lvl="1"/>
            <a:r>
              <a:rPr lang="zh-CN" altLang="en-US" sz="2000" smtClean="0"/>
              <a:t>用户建模模块：</a:t>
            </a:r>
            <a:r>
              <a:rPr lang="zh-CN" altLang="zh-CN" sz="2000" smtClean="0"/>
              <a:t>对用户进行建模，根据用户行为数据和用户属性数据来分析用户的兴趣和需求</a:t>
            </a:r>
            <a:endParaRPr lang="en-US" altLang="zh-CN" sz="2000" smtClean="0"/>
          </a:p>
          <a:p>
            <a:pPr lvl="1"/>
            <a:r>
              <a:rPr lang="zh-CN" altLang="en-US" sz="2000" smtClean="0"/>
              <a:t>推荐对象建模模块：根据对象数据</a:t>
            </a:r>
            <a:r>
              <a:rPr lang="zh-CN" altLang="zh-CN" sz="2000" smtClean="0"/>
              <a:t>对推荐对象进行建模</a:t>
            </a:r>
            <a:endParaRPr lang="en-US" altLang="zh-CN" sz="2000" smtClean="0"/>
          </a:p>
          <a:p>
            <a:pPr lvl="1"/>
            <a:r>
              <a:rPr lang="zh-CN" altLang="en-US" sz="2000" smtClean="0"/>
              <a:t>推荐算法模块：</a:t>
            </a:r>
            <a:r>
              <a:rPr lang="zh-CN" altLang="zh-CN" sz="2000" smtClean="0"/>
              <a:t>基于用户特征和物品特征，采用推荐算法计算得到用户可能感兴趣的对象</a:t>
            </a:r>
            <a:r>
              <a:rPr lang="zh-CN" altLang="en-US" sz="2000" smtClean="0"/>
              <a:t>，并</a:t>
            </a:r>
            <a:r>
              <a:rPr lang="zh-CN" altLang="zh-CN" sz="2000" smtClean="0"/>
              <a:t>根据推荐场景对推荐结果进行</a:t>
            </a:r>
            <a:r>
              <a:rPr lang="zh-CN" altLang="en-US" sz="2000" smtClean="0"/>
              <a:t>一定</a:t>
            </a:r>
            <a:r>
              <a:rPr lang="zh-CN" altLang="zh-CN" sz="2000" smtClean="0"/>
              <a:t>调整，将推荐结果</a:t>
            </a:r>
            <a:r>
              <a:rPr lang="zh-CN" altLang="en-US" sz="2000" smtClean="0"/>
              <a:t>最终</a:t>
            </a:r>
            <a:r>
              <a:rPr lang="zh-CN" altLang="zh-CN" sz="2000" smtClean="0"/>
              <a:t>展示给用户</a:t>
            </a:r>
            <a:endParaRPr lang="en-US" altLang="zh-CN" sz="2000" smtClean="0"/>
          </a:p>
        </p:txBody>
      </p:sp>
      <p:sp>
        <p:nvSpPr>
          <p:cNvPr id="9219" name="标题 2"/>
          <p:cNvSpPr>
            <a:spLocks noGrp="1"/>
          </p:cNvSpPr>
          <p:nvPr>
            <p:ph type="title" idx="10"/>
          </p:nvPr>
        </p:nvSpPr>
        <p:spPr/>
        <p:txBody>
          <a:bodyPr/>
          <a:lstStyle/>
          <a:p>
            <a:r>
              <a:rPr lang="en-US" altLang="zh-CN" dirty="0" smtClean="0"/>
              <a:t>12.1.4 </a:t>
            </a:r>
            <a:r>
              <a:rPr lang="zh-CN" altLang="en-US" dirty="0" smtClean="0"/>
              <a:t>推荐系统模型</a:t>
            </a:r>
          </a:p>
        </p:txBody>
      </p:sp>
      <p:pic>
        <p:nvPicPr>
          <p:cNvPr id="922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00200"/>
            <a:ext cx="434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5638800" y="56388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smtClean="0"/>
              <a:t>图</a:t>
            </a:r>
            <a:r>
              <a:rPr lang="en-US" altLang="zh-CN" dirty="0" smtClean="0"/>
              <a:t>12-1 </a:t>
            </a:r>
            <a:r>
              <a:rPr lang="zh-CN" altLang="en-US" dirty="0"/>
              <a:t>推荐系统基本架构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p:nvPr>
        </p:nvSpPr>
        <p:spPr/>
        <p:txBody>
          <a:bodyPr/>
          <a:lstStyle/>
          <a:p>
            <a:r>
              <a:rPr lang="zh-CN" altLang="en-US" sz="2000" smtClean="0"/>
              <a:t>目前在推荐系统已广泛应用于电子商务、在线视频、在线音乐、社交网络等各类网站和应用中</a:t>
            </a:r>
          </a:p>
          <a:p>
            <a:r>
              <a:rPr lang="zh-CN" altLang="en-US" sz="2000" smtClean="0"/>
              <a:t>如亚马逊网站利用用户的浏览历史记录来为用户推荐商品，推荐的主要是用户未浏览过，但可能感兴趣、有潜在购买可能性的商品</a:t>
            </a:r>
            <a:endParaRPr lang="en-US" altLang="zh-CN" sz="2000" smtClean="0"/>
          </a:p>
        </p:txBody>
      </p:sp>
      <p:sp>
        <p:nvSpPr>
          <p:cNvPr id="10243" name="标题 2"/>
          <p:cNvSpPr>
            <a:spLocks noGrp="1"/>
          </p:cNvSpPr>
          <p:nvPr>
            <p:ph type="title" idx="10"/>
          </p:nvPr>
        </p:nvSpPr>
        <p:spPr/>
        <p:txBody>
          <a:bodyPr/>
          <a:lstStyle/>
          <a:p>
            <a:r>
              <a:rPr lang="en-US" altLang="zh-CN" dirty="0" smtClean="0"/>
              <a:t>12.1.5 </a:t>
            </a:r>
            <a:r>
              <a:rPr lang="zh-CN" altLang="en-US" dirty="0" smtClean="0"/>
              <a:t>推荐系统的应用</a:t>
            </a:r>
          </a:p>
        </p:txBody>
      </p:sp>
      <p:pic>
        <p:nvPicPr>
          <p:cNvPr id="10244" name="图片 2" descr="wpsD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124200"/>
            <a:ext cx="805338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内容占位符 1"/>
          <p:cNvSpPr txBox="1">
            <a:spLocks/>
          </p:cNvSpPr>
          <p:nvPr/>
        </p:nvSpPr>
        <p:spPr bwMode="auto">
          <a:xfrm>
            <a:off x="428625" y="58674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dirty="0" smtClean="0"/>
              <a:t>图</a:t>
            </a:r>
            <a:r>
              <a:rPr lang="en-US" altLang="zh-CN" sz="2000" dirty="0" smtClean="0"/>
              <a:t>12-2 </a:t>
            </a:r>
            <a:r>
              <a:rPr lang="zh-CN" altLang="en-US" sz="2000" dirty="0"/>
              <a:t>亚马逊网站根据用户的浏览记录来推荐商品</a:t>
            </a:r>
            <a:endParaRPr lang="en-US" altLang="zh-C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6285</TotalTime>
  <Words>2272</Words>
  <Application>Microsoft Office PowerPoint</Application>
  <PresentationFormat>全屏显示(4:3)</PresentationFormat>
  <Paragraphs>139</Paragraphs>
  <Slides>29</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5" baseType="lpstr">
      <vt:lpstr>黑体</vt:lpstr>
      <vt:lpstr>宋体</vt:lpstr>
      <vt:lpstr>Arial</vt:lpstr>
      <vt:lpstr>Wingdings</vt:lpstr>
      <vt:lpstr>默认设计模板</vt:lpstr>
      <vt:lpstr>Photo Editor Photo</vt:lpstr>
      <vt:lpstr> 第12章 大数据应用举例  </vt:lpstr>
      <vt:lpstr>提纲</vt:lpstr>
      <vt:lpstr>12.1 推荐系统概述</vt:lpstr>
      <vt:lpstr>12.1.1 什么是推荐系统</vt:lpstr>
      <vt:lpstr>12.1.2 长尾理论</vt:lpstr>
      <vt:lpstr>12.1.2 长尾理论</vt:lpstr>
      <vt:lpstr>12.1.3 推荐方法</vt:lpstr>
      <vt:lpstr>12.1.4 推荐系统模型</vt:lpstr>
      <vt:lpstr>12.1.5 推荐系统的应用</vt:lpstr>
      <vt:lpstr>12.1.5 推荐系统的应用</vt:lpstr>
      <vt:lpstr>12.2 协同过滤</vt:lpstr>
      <vt:lpstr>12.2.1 基于用户的协同过滤（UserCF）</vt:lpstr>
      <vt:lpstr>12.2.1 基于用户的协同过滤（UserCF）</vt:lpstr>
      <vt:lpstr>12.2.1 基于用户的协同过滤（UserCF）</vt:lpstr>
      <vt:lpstr>12.2.1 基于用户的协同过滤（UserCF）</vt:lpstr>
      <vt:lpstr>12.2.1 基于用户的协同过滤（UserCF）</vt:lpstr>
      <vt:lpstr>12.2.2 基于物品的协同过滤（ItemCF）</vt:lpstr>
      <vt:lpstr>12.2.2 基于物品的协同过滤（ItemCF）</vt:lpstr>
      <vt:lpstr>12.2.2 基于物品的协同过滤（ItemCF）</vt:lpstr>
      <vt:lpstr>12.2.2 基于物品的协同过滤（ItemCF）</vt:lpstr>
      <vt:lpstr>12.2.3 UserCF算法和ItemCF算法的对比</vt:lpstr>
      <vt:lpstr>12.2.3 UserCF算法和ItemCF算法的对比</vt:lpstr>
      <vt:lpstr>12.3 协同过滤实践</vt:lpstr>
      <vt:lpstr>12.3.1 实践背景</vt:lpstr>
      <vt:lpstr>12.3.2 实践数据</vt:lpstr>
      <vt:lpstr>12.3.3 实践流程</vt:lpstr>
      <vt:lpstr>12.3.3 实践流程</vt:lpstr>
      <vt:lpstr>本章小结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felix-mac</cp:lastModifiedBy>
  <cp:revision>1802</cp:revision>
  <cp:lastPrinted>2019-05-16T14:49:06Z</cp:lastPrinted>
  <dcterms:created xsi:type="dcterms:W3CDTF">1601-01-01T00:00:00Z</dcterms:created>
  <dcterms:modified xsi:type="dcterms:W3CDTF">2019-05-16T14:49:16Z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