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1" d="100"/>
          <a:sy n="91" d="100"/>
        </p:scale>
        <p:origin x="6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1615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5E1B-70AA-4D6D-A851-01FA6AD8BF9A}"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53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95A926-9446-4F62-9ECE-08A9B18F975E}"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093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DE336F-82DC-4654-9554-07866832948F}"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35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DD3B142-B2B8-4750-964D-A3BDE93F3EF2}"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87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FC838B-5E56-4490-B16F-070FD98B5E3F}"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5909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4C82377E-F97D-47AE-AC5E-84E924FDA804}" type="datetimeFigureOut">
              <a:rPr lang="zh-CN" altLang="en-US">
                <a:solidFill>
                  <a:prstClr val="black">
                    <a:tint val="75000"/>
                  </a:prstClr>
                </a:solidFill>
              </a:rPr>
              <a:pPr>
                <a:defRPr/>
              </a:pPr>
              <a:t>2019/5/16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82288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kumimoji="1" b="1"/>
            </a:lvl1pPr>
          </a:lstStyle>
          <a:p>
            <a:pPr>
              <a:defRPr/>
            </a:pPr>
            <a:fld id="{8509C01B-2147-4857-BC9C-29BBF313931D}" type="datetimeFigureOut">
              <a:rPr lang="zh-CN" altLang="en-US">
                <a:solidFill>
                  <a:prstClr val="black">
                    <a:tint val="75000"/>
                  </a:prstClr>
                </a:solidFill>
              </a:rPr>
              <a:pPr>
                <a:defRPr/>
              </a:pPr>
              <a:t>2019/5/16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83633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35567" y="233363"/>
            <a:ext cx="10439400" cy="5759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8137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35567" y="233363"/>
            <a:ext cx="10439400" cy="5953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35567" y="1628775"/>
            <a:ext cx="10439400" cy="4364038"/>
          </a:xfrm>
        </p:spPr>
        <p:txBody>
          <a:bodyPr/>
          <a:lstStyle/>
          <a:p>
            <a:pPr lvl="0"/>
            <a:endParaRPr lang="zh-CN" altLang="en-US" noProof="0" smtClean="0"/>
          </a:p>
        </p:txBody>
      </p:sp>
    </p:spTree>
    <p:extLst>
      <p:ext uri="{BB962C8B-B14F-4D97-AF65-F5344CB8AC3E}">
        <p14:creationId xmlns:p14="http://schemas.microsoft.com/office/powerpoint/2010/main" val="78971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784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528" y="3389050"/>
            <a:ext cx="12191472" cy="3468950"/>
          </a:xfrm>
          <a:prstGeom prst="rect">
            <a:avLst/>
          </a:prstGeom>
        </p:spPr>
      </p:pic>
      <p:sp>
        <p:nvSpPr>
          <p:cNvPr id="8" name="矩形 7"/>
          <p:cNvSpPr/>
          <p:nvPr userDrawn="1"/>
        </p:nvSpPr>
        <p:spPr>
          <a:xfrm>
            <a:off x="0" y="0"/>
            <a:ext cx="12192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
        <p:nvSpPr>
          <p:cNvPr id="2" name="矩形 1"/>
          <p:cNvSpPr/>
          <p:nvPr userDrawn="1"/>
        </p:nvSpPr>
        <p:spPr>
          <a:xfrm>
            <a:off x="0" y="0"/>
            <a:ext cx="12192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spTree>
    <p:extLst>
      <p:ext uri="{BB962C8B-B14F-4D97-AF65-F5344CB8AC3E}">
        <p14:creationId xmlns:p14="http://schemas.microsoft.com/office/powerpoint/2010/main" val="20195497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884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866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EBA8EB-3E98-45DF-95F9-20499AB89BB5}"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242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974B168-BF23-49EB-A4EA-A33054B30FF3}"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540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F4B3E32-CF70-4BAE-9C47-A15603A9F1F6}"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60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B995835-E83C-4B3D-BEF0-E2AC128A0F5B}"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79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3AF3-DAC5-4E98-94B6-B2F606A2A076}" type="datetime1">
              <a:rPr lang="zh-CN" altLang="en-US" smtClean="0">
                <a:solidFill>
                  <a:prstClr val="black">
                    <a:tint val="75000"/>
                  </a:prstClr>
                </a:solidFill>
              </a:rPr>
              <a:pPr/>
              <a:t>2019/5/16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28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image" Target="../media/image2.png"/><Relationship Id="rId5" Type="http://schemas.openxmlformats.org/officeDocument/2006/relationships/oleObject" Target="../embeddings/oleObject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1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microsoft.com/office/2007/relationships/hdphoto" Target="../media/hdphoto5.wdp"/><Relationship Id="rId5" Type="http://schemas.openxmlformats.org/officeDocument/2006/relationships/image" Target="../media/image21.jpeg"/><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oleObject" Target="../embeddings/oleObject16.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oleObject" Target="../embeddings/oleObject18.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png"/><Relationship Id="rId5" Type="http://schemas.openxmlformats.org/officeDocument/2006/relationships/image" Target="../media/image2.png"/><Relationship Id="rId10" Type="http://schemas.microsoft.com/office/2007/relationships/hdphoto" Target="../media/hdphoto8.wdp"/><Relationship Id="rId4" Type="http://schemas.openxmlformats.org/officeDocument/2006/relationships/image" Target="../media/image14.wmf"/><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3.png"/><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tags" Target="../tags/tag40.xml"/><Relationship Id="rId11" Type="http://schemas.openxmlformats.org/officeDocument/2006/relationships/image" Target="../media/image2.png"/><Relationship Id="rId5" Type="http://schemas.openxmlformats.org/officeDocument/2006/relationships/tags" Target="../tags/tag39.xml"/><Relationship Id="rId10" Type="http://schemas.openxmlformats.org/officeDocument/2006/relationships/image" Target="../media/image14.wmf"/><Relationship Id="rId4" Type="http://schemas.openxmlformats.org/officeDocument/2006/relationships/tags" Target="../tags/tag38.xml"/><Relationship Id="rId9"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image" Target="../media/image2.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slideLayout" Target="../slideLayouts/slideLayout2.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19" Type="http://schemas.openxmlformats.org/officeDocument/2006/relationships/image" Target="../media/image3.png"/><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圆角矩形 37"/>
          <p:cNvSpPr/>
          <p:nvPr/>
        </p:nvSpPr>
        <p:spPr>
          <a:xfrm>
            <a:off x="3277329" y="4661721"/>
            <a:ext cx="5694604"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73" name="组合 72"/>
          <p:cNvGrpSpPr/>
          <p:nvPr/>
        </p:nvGrpSpPr>
        <p:grpSpPr>
          <a:xfrm>
            <a:off x="2214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572860" y="1169836"/>
              <a:ext cx="1998267" cy="523220"/>
            </a:xfrm>
            <a:prstGeom prst="rect">
              <a:avLst/>
            </a:prstGeom>
            <a:noFill/>
          </p:spPr>
          <p:txBody>
            <a:bodyPr wrap="none" rtlCol="0">
              <a:spAutoFit/>
            </a:bodyPr>
            <a:lstStyle/>
            <a:p>
              <a:pPr algn="ctr"/>
              <a:r>
                <a:rPr lang="zh-CN" altLang="en-US" sz="2800" dirty="0" smtClean="0">
                  <a:solidFill>
                    <a:srgbClr val="FFC000"/>
                  </a:solidFill>
                </a:rPr>
                <a:t>第</a:t>
              </a:r>
              <a:r>
                <a:rPr lang="en-US" altLang="zh-CN" sz="2800" dirty="0" smtClean="0">
                  <a:solidFill>
                    <a:srgbClr val="FFC000"/>
                  </a:solidFill>
                </a:rPr>
                <a:t>12</a:t>
              </a:r>
              <a:r>
                <a:rPr lang="zh-CN" altLang="en-US" sz="2800" dirty="0" smtClean="0">
                  <a:solidFill>
                    <a:srgbClr val="FFC000"/>
                  </a:solidFill>
                </a:rPr>
                <a:t>章</a:t>
              </a:r>
              <a:r>
                <a:rPr lang="zh-CN" altLang="en-US" sz="2800" dirty="0">
                  <a:solidFill>
                    <a:srgbClr val="FFC000"/>
                  </a:solidFill>
                </a:rPr>
                <a:t>　大数据商业应用</a:t>
              </a:r>
            </a:p>
          </p:txBody>
        </p:sp>
      </p:grpSp>
      <p:grpSp>
        <p:nvGrpSpPr>
          <p:cNvPr id="2" name="组合 1"/>
          <p:cNvGrpSpPr/>
          <p:nvPr/>
        </p:nvGrpSpPr>
        <p:grpSpPr>
          <a:xfrm>
            <a:off x="3277329" y="2462596"/>
            <a:ext cx="5694604" cy="2603975"/>
            <a:chOff x="1806060" y="2462595"/>
            <a:chExt cx="5694604" cy="2603975"/>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821880" cy="415498"/>
              </a:xfrm>
              <a:prstGeom prst="rect">
                <a:avLst/>
              </a:prstGeom>
            </p:spPr>
            <p:txBody>
              <a:bodyPr wrap="none">
                <a:spAutoFit/>
              </a:bodyPr>
              <a:lstStyle/>
              <a:p>
                <a:r>
                  <a:rPr lang="en-US" altLang="zh-CN" sz="2100" spc="225" dirty="0" smtClean="0">
                    <a:solidFill>
                      <a:prstClr val="white"/>
                    </a:solidFill>
                  </a:rPr>
                  <a:t>12.1</a:t>
                </a:r>
                <a:r>
                  <a:rPr lang="zh-CN" altLang="en-US" sz="2100" spc="225" dirty="0">
                    <a:solidFill>
                      <a:prstClr val="white"/>
                    </a:solidFill>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331087" cy="415498"/>
              </a:xfrm>
              <a:prstGeom prst="rect">
                <a:avLst/>
              </a:prstGeom>
            </p:spPr>
            <p:txBody>
              <a:bodyPr wrap="none">
                <a:spAutoFit/>
              </a:bodyPr>
              <a:lstStyle/>
              <a:p>
                <a:r>
                  <a:rPr lang="en-US" altLang="zh-CN" sz="2100" spc="225" dirty="0" smtClean="0">
                    <a:solidFill>
                      <a:prstClr val="black">
                        <a:lumMod val="75000"/>
                        <a:lumOff val="25000"/>
                      </a:prstClr>
                    </a:solidFill>
                  </a:rPr>
                  <a:t>12.2</a:t>
                </a:r>
                <a:r>
                  <a:rPr lang="zh-CN" altLang="en-US" sz="2100" spc="225" dirty="0">
                    <a:solidFill>
                      <a:prstClr val="black">
                        <a:lumMod val="75000"/>
                        <a:lumOff val="25000"/>
                      </a:prstClr>
                    </a:solidFill>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629246" cy="415498"/>
              </a:xfrm>
              <a:prstGeom prst="rect">
                <a:avLst/>
              </a:prstGeom>
            </p:spPr>
            <p:txBody>
              <a:bodyPr wrap="none">
                <a:spAutoFit/>
              </a:bodyPr>
              <a:lstStyle/>
              <a:p>
                <a:r>
                  <a:rPr lang="en-US" altLang="zh-CN" sz="2100" spc="225" dirty="0" smtClean="0">
                    <a:solidFill>
                      <a:prstClr val="black">
                        <a:lumMod val="75000"/>
                        <a:lumOff val="25000"/>
                      </a:prstClr>
                    </a:solidFill>
                  </a:rPr>
                  <a:t>12.3</a:t>
                </a:r>
                <a:r>
                  <a:rPr lang="zh-CN" altLang="en-US" sz="2100" spc="225" dirty="0">
                    <a:solidFill>
                      <a:prstClr val="black">
                        <a:lumMod val="75000"/>
                        <a:lumOff val="25000"/>
                      </a:prstClr>
                    </a:solidFill>
                  </a:rPr>
                  <a:t>　互联网金融</a:t>
                </a:r>
              </a:p>
            </p:txBody>
          </p:sp>
        </p:grpSp>
        <p:grpSp>
          <p:nvGrpSpPr>
            <p:cNvPr id="72" name="组合 71"/>
            <p:cNvGrpSpPr/>
            <p:nvPr/>
          </p:nvGrpSpPr>
          <p:grpSpPr>
            <a:xfrm>
              <a:off x="1806060" y="4111173"/>
              <a:ext cx="5693399" cy="955397"/>
              <a:chOff x="1806060" y="3610865"/>
              <a:chExt cx="5693399" cy="955397"/>
            </a:xfrm>
          </p:grpSpPr>
          <p:sp>
            <p:nvSpPr>
              <p:cNvPr id="65" name="圆角矩形 64"/>
              <p:cNvSpPr/>
              <p:nvPr/>
            </p:nvSpPr>
            <p:spPr>
              <a:xfrm>
                <a:off x="1806060" y="3610865"/>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6" name="矩形 65"/>
              <p:cNvSpPr/>
              <p:nvPr/>
            </p:nvSpPr>
            <p:spPr>
              <a:xfrm>
                <a:off x="1883286" y="4150764"/>
                <a:ext cx="780983" cy="415498"/>
              </a:xfrm>
              <a:prstGeom prst="rect">
                <a:avLst/>
              </a:prstGeom>
            </p:spPr>
            <p:txBody>
              <a:bodyPr wrap="none">
                <a:spAutoFit/>
              </a:bodyPr>
              <a:lstStyle/>
              <a:p>
                <a:r>
                  <a:rPr lang="zh-CN" altLang="en-US" sz="2100" spc="225" dirty="0">
                    <a:solidFill>
                      <a:prstClr val="black">
                        <a:lumMod val="75000"/>
                        <a:lumOff val="25000"/>
                      </a:prstClr>
                    </a:solidFill>
                  </a:rPr>
                  <a:t>习题</a:t>
                </a:r>
              </a:p>
            </p:txBody>
          </p:sp>
        </p:grpSp>
      </p:grpSp>
      <p:sp>
        <p:nvSpPr>
          <p:cNvPr id="32" name="矩形 31"/>
          <p:cNvSpPr/>
          <p:nvPr/>
        </p:nvSpPr>
        <p:spPr>
          <a:xfrm>
            <a:off x="1516857"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9"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1"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3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a:t>
            </a:fld>
            <a:endParaRPr lang="zh-CN" altLang="en-US" dirty="0">
              <a:solidFill>
                <a:prstClr val="black">
                  <a:tint val="75000"/>
                </a:prstClr>
              </a:solidFill>
            </a:endParaRPr>
          </a:p>
        </p:txBody>
      </p:sp>
      <p:sp>
        <p:nvSpPr>
          <p:cNvPr id="40" name="矩形 39"/>
          <p:cNvSpPr/>
          <p:nvPr/>
        </p:nvSpPr>
        <p:spPr>
          <a:xfrm>
            <a:off x="3354556" y="4106855"/>
            <a:ext cx="4418197" cy="415498"/>
          </a:xfrm>
          <a:prstGeom prst="rect">
            <a:avLst/>
          </a:prstGeom>
        </p:spPr>
        <p:txBody>
          <a:bodyPr wrap="none">
            <a:spAutoFit/>
          </a:bodyPr>
          <a:lstStyle/>
          <a:p>
            <a:r>
              <a:rPr lang="en-US" altLang="zh-CN" sz="2100" spc="225" dirty="0" smtClean="0">
                <a:solidFill>
                  <a:prstClr val="black">
                    <a:lumMod val="75000"/>
                    <a:lumOff val="25000"/>
                  </a:prstClr>
                </a:solidFill>
              </a:rPr>
              <a:t>12.4</a:t>
            </a:r>
            <a:r>
              <a:rPr lang="zh-CN" altLang="en-US" sz="2100" spc="225" dirty="0">
                <a:solidFill>
                  <a:prstClr val="black">
                    <a:lumMod val="75000"/>
                    <a:lumOff val="25000"/>
                  </a:prstClr>
                </a:solidFill>
              </a:rPr>
              <a:t>　实战：个人贷款风险评估</a:t>
            </a:r>
          </a:p>
        </p:txBody>
      </p:sp>
    </p:spTree>
    <p:extLst>
      <p:ext uri="{BB962C8B-B14F-4D97-AF65-F5344CB8AC3E}">
        <p14:creationId xmlns:p14="http://schemas.microsoft.com/office/powerpoint/2010/main" val="175203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4" y="800100"/>
            <a:ext cx="2271776" cy="369332"/>
          </a:xfrm>
          <a:prstGeom prst="rect">
            <a:avLst/>
          </a:prstGeom>
          <a:noFill/>
        </p:spPr>
        <p:txBody>
          <a:bodyPr wrap="none" rtlCol="0">
            <a:spAutoFit/>
          </a:bodyPr>
          <a:lstStyle/>
          <a:p>
            <a:r>
              <a:rPr lang="en-US" altLang="zh-CN" b="1" dirty="0" smtClean="0">
                <a:solidFill>
                  <a:srgbClr val="3D89BC"/>
                </a:solidFill>
              </a:rPr>
              <a:t>12.1.4</a:t>
            </a:r>
            <a:r>
              <a:rPr lang="zh-CN" altLang="en-US" b="1" dirty="0">
                <a:solidFill>
                  <a:srgbClr val="3D89BC"/>
                </a:solidFill>
              </a:rPr>
              <a:t>用户标签体系</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22"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10</a:t>
            </a:fld>
            <a:endParaRPr lang="zh-CN" altLang="en-US" dirty="0">
              <a:solidFill>
                <a:prstClr val="black">
                  <a:tint val="75000"/>
                </a:prstClr>
              </a:solidFill>
            </a:endParaRPr>
          </a:p>
        </p:txBody>
      </p:sp>
      <p:sp>
        <p:nvSpPr>
          <p:cNvPr id="14" name="文本框 13"/>
          <p:cNvSpPr txBox="1"/>
          <p:nvPr/>
        </p:nvSpPr>
        <p:spPr>
          <a:xfrm>
            <a:off x="4196544" y="2707966"/>
            <a:ext cx="5878830" cy="2303145"/>
          </a:xfrm>
          <a:prstGeom prst="rect">
            <a:avLst/>
          </a:prstGeom>
          <a:noFill/>
        </p:spPr>
        <p:txBody>
          <a:bodyPr wrap="square" rtlCol="0" anchor="t">
            <a:spAutoFit/>
          </a:bodyPr>
          <a:lstStyle/>
          <a:p>
            <a:r>
              <a:rPr lang="zh-CN" altLang="en-US" sz="1600" b="1" dirty="0">
                <a:solidFill>
                  <a:srgbClr val="3D89BC"/>
                </a:solidFill>
              </a:rPr>
              <a:t>什么是标签体系？</a:t>
            </a:r>
          </a:p>
          <a:p>
            <a:endParaRPr lang="zh-CN" altLang="en-US" sz="1600" dirty="0">
              <a:solidFill>
                <a:prstClr val="black"/>
              </a:solidFill>
            </a:endParaRPr>
          </a:p>
          <a:p>
            <a:r>
              <a:rPr lang="zh-CN" altLang="en-US" sz="1600" dirty="0">
                <a:solidFill>
                  <a:prstClr val="black"/>
                </a:solidFill>
              </a:rPr>
              <a:t>简单说就是你把用户分到多少个类里面去。当然，每个用户是可以分到多个类上的。这些类都是什么，彼此之间有何联系，就构成了标签体系。</a:t>
            </a:r>
          </a:p>
          <a:p>
            <a:r>
              <a:rPr lang="zh-CN" altLang="en-US" sz="1600" dirty="0">
                <a:solidFill>
                  <a:prstClr val="black"/>
                </a:solidFill>
              </a:rPr>
              <a:t>标签体系的设计有两个常见要求，一是便于检索，二是效果显著。在不同的场景下，对这两点的要求重点是不同的。</a:t>
            </a:r>
          </a:p>
          <a:p>
            <a:endParaRPr lang="zh-CN" altLang="en-US" sz="1600" dirty="0">
              <a:solidFill>
                <a:prstClr val="black"/>
              </a:solidFill>
            </a:endParaRPr>
          </a:p>
          <a:p>
            <a:r>
              <a:rPr lang="zh-CN" altLang="en-US" sz="1600" dirty="0">
                <a:solidFill>
                  <a:prstClr val="black"/>
                </a:solidFill>
              </a:rPr>
              <a:t>一般来说，设计一个标签体系以下三种思路。</a:t>
            </a:r>
          </a:p>
        </p:txBody>
      </p:sp>
      <p:sp>
        <p:nvSpPr>
          <p:cNvPr id="16" name="文本框 15"/>
          <p:cNvSpPr txBox="1"/>
          <p:nvPr/>
        </p:nvSpPr>
        <p:spPr>
          <a:xfrm>
            <a:off x="2049146" y="1606301"/>
            <a:ext cx="7779385" cy="584775"/>
          </a:xfrm>
          <a:prstGeom prst="rect">
            <a:avLst/>
          </a:prstGeom>
          <a:noFill/>
        </p:spPr>
        <p:txBody>
          <a:bodyPr wrap="square" rtlCol="0" anchor="t">
            <a:spAutoFit/>
          </a:bodyPr>
          <a:lstStyle/>
          <a:p>
            <a:r>
              <a:rPr lang="zh-CN" altLang="en-US" sz="1600" dirty="0">
                <a:solidFill>
                  <a:prstClr val="black"/>
                </a:solidFill>
              </a:rPr>
              <a:t>从技术层面看，用户画像的过程比较乏味。但如何设计用户画像的标签体系却是一个看起来最简单、却最难以把握精髓的环节。</a:t>
            </a:r>
          </a:p>
        </p:txBody>
      </p:sp>
      <p:sp>
        <p:nvSpPr>
          <p:cNvPr id="17" name="矩形 16"/>
          <p:cNvSpPr/>
          <p:nvPr/>
        </p:nvSpPr>
        <p:spPr>
          <a:xfrm>
            <a:off x="1975486" y="2999112"/>
            <a:ext cx="1933575" cy="17208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文本框 17"/>
          <p:cNvSpPr txBox="1"/>
          <p:nvPr/>
        </p:nvSpPr>
        <p:spPr>
          <a:xfrm>
            <a:off x="2281556" y="3439167"/>
            <a:ext cx="1218565" cy="707886"/>
          </a:xfrm>
          <a:prstGeom prst="rect">
            <a:avLst/>
          </a:prstGeom>
          <a:noFill/>
        </p:spPr>
        <p:txBody>
          <a:bodyPr wrap="square" rtlCol="0">
            <a:spAutoFit/>
          </a:bodyPr>
          <a:lstStyle/>
          <a:p>
            <a:r>
              <a:rPr lang="zh-CN" altLang="en-US" sz="4000" b="1">
                <a:solidFill>
                  <a:prstClr val="white"/>
                </a:solidFill>
              </a:rPr>
              <a:t>问题</a:t>
            </a:r>
          </a:p>
        </p:txBody>
      </p:sp>
    </p:spTree>
    <p:extLst>
      <p:ext uri="{BB962C8B-B14F-4D97-AF65-F5344CB8AC3E}">
        <p14:creationId xmlns:p14="http://schemas.microsoft.com/office/powerpoint/2010/main" val="9617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988004" y="1067009"/>
            <a:ext cx="2101032"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endParaRPr>
          </a:p>
        </p:txBody>
      </p:sp>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11" name="矩形 10"/>
          <p:cNvSpPr/>
          <p:nvPr/>
        </p:nvSpPr>
        <p:spPr>
          <a:xfrm>
            <a:off x="1932296" y="1122312"/>
            <a:ext cx="2242922" cy="369332"/>
          </a:xfrm>
          <a:prstGeom prst="rect">
            <a:avLst/>
          </a:prstGeom>
        </p:spPr>
        <p:txBody>
          <a:bodyPr wrap="none">
            <a:spAutoFit/>
          </a:bodyPr>
          <a:lstStyle/>
          <a:p>
            <a:r>
              <a:rPr lang="en-US" altLang="zh-CN" b="1" dirty="0">
                <a:solidFill>
                  <a:prstClr val="white"/>
                </a:solidFill>
              </a:rPr>
              <a:t>1</a:t>
            </a:r>
            <a:r>
              <a:rPr lang="zh-CN" altLang="zh-CN" b="1" dirty="0">
                <a:solidFill>
                  <a:prstClr val="white"/>
                </a:solidFill>
              </a:rPr>
              <a:t>．结构化标签体系</a:t>
            </a:r>
          </a:p>
        </p:txBody>
      </p:sp>
      <p:pic>
        <p:nvPicPr>
          <p:cNvPr id="3074" name="Picture 2" descr="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2402112" y="2536825"/>
            <a:ext cx="7425690" cy="30594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11</a:t>
            </a:fld>
            <a:endParaRPr lang="zh-CN" altLang="en-US" dirty="0">
              <a:solidFill>
                <a:prstClr val="black">
                  <a:tint val="75000"/>
                </a:prstClr>
              </a:solidFill>
            </a:endParaRPr>
          </a:p>
        </p:txBody>
      </p:sp>
      <p:sp>
        <p:nvSpPr>
          <p:cNvPr id="14" name="文本框 13"/>
          <p:cNvSpPr txBox="1"/>
          <p:nvPr/>
        </p:nvSpPr>
        <p:spPr>
          <a:xfrm>
            <a:off x="2260871" y="1661161"/>
            <a:ext cx="7702550" cy="596265"/>
          </a:xfrm>
          <a:prstGeom prst="rect">
            <a:avLst/>
          </a:prstGeom>
          <a:noFill/>
        </p:spPr>
        <p:txBody>
          <a:bodyPr wrap="square" rtlCol="0" anchor="t">
            <a:spAutoFit/>
          </a:bodyPr>
          <a:lstStyle/>
          <a:p>
            <a:r>
              <a:rPr lang="zh-CN" altLang="en-US" sz="1600" dirty="0">
                <a:solidFill>
                  <a:prstClr val="black"/>
                </a:solidFill>
              </a:rPr>
              <a:t>结构化标签体系看起来整洁，又比较好解释，在面向品牌广告主交流时比较好用。性别、年龄这类人口属性标签，是最典型的结构化体系。</a:t>
            </a:r>
          </a:p>
        </p:txBody>
      </p:sp>
      <p:sp>
        <p:nvSpPr>
          <p:cNvPr id="16" name="文本框 15"/>
          <p:cNvSpPr txBox="1"/>
          <p:nvPr/>
        </p:nvSpPr>
        <p:spPr>
          <a:xfrm>
            <a:off x="4846955" y="5667375"/>
            <a:ext cx="1780064" cy="261610"/>
          </a:xfrm>
          <a:prstGeom prst="rect">
            <a:avLst/>
          </a:prstGeom>
          <a:noFill/>
        </p:spPr>
        <p:txBody>
          <a:bodyPr wrap="square" rtlCol="0" anchor="t">
            <a:spAutoFit/>
          </a:bodyPr>
          <a:lstStyle/>
          <a:p>
            <a:r>
              <a:rPr lang="zh-CN" altLang="en-US" sz="1100" b="1" dirty="0">
                <a:solidFill>
                  <a:prstClr val="black"/>
                </a:solidFill>
              </a:rPr>
              <a:t>Yahoo！用户标签体系图</a:t>
            </a:r>
          </a:p>
        </p:txBody>
      </p:sp>
    </p:spTree>
    <p:extLst>
      <p:ext uri="{BB962C8B-B14F-4D97-AF65-F5344CB8AC3E}">
        <p14:creationId xmlns:p14="http://schemas.microsoft.com/office/powerpoint/2010/main" val="3820629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pic>
        <p:nvPicPr>
          <p:cNvPr id="3075" name="Picture 3" descr="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a:stretch>
            <a:fillRect/>
          </a:stretch>
        </p:blipFill>
        <p:spPr bwMode="auto">
          <a:xfrm>
            <a:off x="2177579" y="2976880"/>
            <a:ext cx="7786370" cy="2449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矩形 45"/>
          <p:cNvSpPr/>
          <p:nvPr/>
        </p:nvSpPr>
        <p:spPr>
          <a:xfrm>
            <a:off x="1987945" y="1069867"/>
            <a:ext cx="2299648"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endParaRPr>
          </a:p>
        </p:txBody>
      </p:sp>
      <p:sp>
        <p:nvSpPr>
          <p:cNvPr id="47" name="矩形 46"/>
          <p:cNvSpPr/>
          <p:nvPr/>
        </p:nvSpPr>
        <p:spPr>
          <a:xfrm>
            <a:off x="1932237" y="1125170"/>
            <a:ext cx="2404826" cy="369332"/>
          </a:xfrm>
          <a:prstGeom prst="rect">
            <a:avLst/>
          </a:prstGeom>
        </p:spPr>
        <p:txBody>
          <a:bodyPr wrap="none">
            <a:spAutoFit/>
          </a:bodyPr>
          <a:lstStyle/>
          <a:p>
            <a:r>
              <a:rPr lang="en-US" altLang="zh-CN" b="1" dirty="0">
                <a:solidFill>
                  <a:prstClr val="white"/>
                </a:solidFill>
              </a:rPr>
              <a:t>2</a:t>
            </a:r>
            <a:r>
              <a:rPr lang="zh-CN" altLang="zh-CN" b="1" dirty="0">
                <a:solidFill>
                  <a:prstClr val="white"/>
                </a:solidFill>
              </a:rPr>
              <a:t>．</a:t>
            </a:r>
            <a:r>
              <a:rPr lang="zh-CN" altLang="en-US" b="1" dirty="0">
                <a:solidFill>
                  <a:prstClr val="white"/>
                </a:solidFill>
              </a:rPr>
              <a:t>半</a:t>
            </a:r>
            <a:r>
              <a:rPr lang="zh-CN" altLang="zh-CN" b="1" dirty="0">
                <a:solidFill>
                  <a:prstClr val="white"/>
                </a:solidFill>
              </a:rPr>
              <a:t>结构化标签体系</a:t>
            </a:r>
          </a:p>
        </p:txBody>
      </p:sp>
      <p:pic>
        <p:nvPicPr>
          <p:cNvPr id="22"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12</a:t>
            </a:fld>
            <a:endParaRPr lang="zh-CN" altLang="en-US" dirty="0">
              <a:solidFill>
                <a:prstClr val="black">
                  <a:tint val="75000"/>
                </a:prstClr>
              </a:solidFill>
            </a:endParaRPr>
          </a:p>
        </p:txBody>
      </p:sp>
      <p:sp>
        <p:nvSpPr>
          <p:cNvPr id="14" name="文本框 13"/>
          <p:cNvSpPr txBox="1"/>
          <p:nvPr/>
        </p:nvSpPr>
        <p:spPr>
          <a:xfrm>
            <a:off x="2128050" y="1727836"/>
            <a:ext cx="8021955" cy="1083945"/>
          </a:xfrm>
          <a:prstGeom prst="rect">
            <a:avLst/>
          </a:prstGeom>
          <a:noFill/>
        </p:spPr>
        <p:txBody>
          <a:bodyPr wrap="square" rtlCol="0" anchor="t">
            <a:spAutoFit/>
          </a:bodyPr>
          <a:lstStyle/>
          <a:p>
            <a:r>
              <a:rPr lang="zh-CN" altLang="en-US" sz="1600" dirty="0">
                <a:solidFill>
                  <a:prstClr val="black"/>
                </a:solidFill>
              </a:rPr>
              <a:t>在用于效果广告时，标签设计的灵活性大大提高了。标签体系是不是规整，就不那么重要了，只要有效果就行。在这种思路下，用户标签往往是在行业上呈现出一定的并列体系，而各行业内的标签设计则以“逮住老鼠就是好猫”为最高指导原则，切不可拘泥于形式。</a:t>
            </a:r>
          </a:p>
        </p:txBody>
      </p:sp>
      <p:sp>
        <p:nvSpPr>
          <p:cNvPr id="15" name="文本框 14"/>
          <p:cNvSpPr txBox="1"/>
          <p:nvPr/>
        </p:nvSpPr>
        <p:spPr>
          <a:xfrm>
            <a:off x="5177155" y="5548630"/>
            <a:ext cx="1555432" cy="261610"/>
          </a:xfrm>
          <a:prstGeom prst="rect">
            <a:avLst/>
          </a:prstGeom>
          <a:noFill/>
        </p:spPr>
        <p:txBody>
          <a:bodyPr wrap="square" rtlCol="0" anchor="t">
            <a:spAutoFit/>
          </a:bodyPr>
          <a:lstStyle/>
          <a:p>
            <a:r>
              <a:rPr lang="zh-CN" altLang="en-US" sz="1100" b="1" dirty="0">
                <a:solidFill>
                  <a:prstClr val="black"/>
                </a:solidFill>
              </a:rPr>
              <a:t>半结构化标签体系图</a:t>
            </a:r>
          </a:p>
        </p:txBody>
      </p:sp>
    </p:spTree>
    <p:extLst>
      <p:ext uri="{BB962C8B-B14F-4D97-AF65-F5344CB8AC3E}">
        <p14:creationId xmlns:p14="http://schemas.microsoft.com/office/powerpoint/2010/main" val="104429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022476" y="1306195"/>
            <a:ext cx="2324735" cy="4800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endParaRPr>
          </a:p>
        </p:txBody>
      </p:sp>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11" name="矩形 10"/>
          <p:cNvSpPr/>
          <p:nvPr/>
        </p:nvSpPr>
        <p:spPr>
          <a:xfrm>
            <a:off x="1966707" y="1361707"/>
            <a:ext cx="2404826" cy="369332"/>
          </a:xfrm>
          <a:prstGeom prst="rect">
            <a:avLst/>
          </a:prstGeom>
        </p:spPr>
        <p:txBody>
          <a:bodyPr wrap="none">
            <a:spAutoFit/>
          </a:bodyPr>
          <a:lstStyle/>
          <a:p>
            <a:r>
              <a:rPr lang="en-US" altLang="zh-CN" b="1" dirty="0">
                <a:solidFill>
                  <a:prstClr val="white"/>
                </a:solidFill>
              </a:rPr>
              <a:t>3</a:t>
            </a:r>
            <a:r>
              <a:rPr lang="zh-CN" altLang="zh-CN" b="1" dirty="0">
                <a:solidFill>
                  <a:prstClr val="white"/>
                </a:solidFill>
              </a:rPr>
              <a:t>．非结构化标签体系</a:t>
            </a:r>
          </a:p>
        </p:txBody>
      </p:sp>
      <p:pic>
        <p:nvPicPr>
          <p:cNvPr id="22"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13</a:t>
            </a:fld>
            <a:endParaRPr lang="zh-CN" altLang="en-US" dirty="0">
              <a:solidFill>
                <a:prstClr val="black">
                  <a:tint val="75000"/>
                </a:prstClr>
              </a:solidFill>
            </a:endParaRPr>
          </a:p>
        </p:txBody>
      </p:sp>
      <p:sp>
        <p:nvSpPr>
          <p:cNvPr id="14" name="文本框 13"/>
          <p:cNvSpPr txBox="1"/>
          <p:nvPr/>
        </p:nvSpPr>
        <p:spPr>
          <a:xfrm>
            <a:off x="1966707" y="2493843"/>
            <a:ext cx="8307070" cy="2554545"/>
          </a:xfrm>
          <a:prstGeom prst="rect">
            <a:avLst/>
          </a:prstGeom>
          <a:noFill/>
        </p:spPr>
        <p:txBody>
          <a:bodyPr wrap="square" rtlCol="0" anchor="t">
            <a:spAutoFit/>
          </a:bodyPr>
          <a:lstStyle/>
          <a:p>
            <a:r>
              <a:rPr lang="zh-CN" altLang="en-US" sz="1600" dirty="0">
                <a:solidFill>
                  <a:prstClr val="black"/>
                </a:solidFill>
              </a:rPr>
              <a:t>非结构化，就是各个标签就事论事，各自反应各自的用户兴趣，彼此之间并无层级关系，也很难组织成规整的树状结构。非结构化标签的典型例子，是搜索广告里用的关键词。还有Facebook用的用户兴趣词，意思也一样。</a:t>
            </a:r>
          </a:p>
          <a:p>
            <a:endParaRPr lang="en-US" altLang="zh-CN" sz="1600" dirty="0">
              <a:solidFill>
                <a:prstClr val="black"/>
              </a:solidFill>
            </a:endParaRPr>
          </a:p>
          <a:p>
            <a:endParaRPr lang="en-US" altLang="zh-CN" sz="1600" dirty="0">
              <a:solidFill>
                <a:prstClr val="black"/>
              </a:solidFill>
            </a:endParaRPr>
          </a:p>
          <a:p>
            <a:endParaRPr lang="en-US" altLang="zh-CN" sz="1600" dirty="0">
              <a:solidFill>
                <a:prstClr val="black"/>
              </a:solidFill>
            </a:endParaRPr>
          </a:p>
          <a:p>
            <a:r>
              <a:rPr lang="zh-CN" altLang="en-US" sz="1600" dirty="0">
                <a:solidFill>
                  <a:prstClr val="black"/>
                </a:solidFill>
              </a:rPr>
              <a:t>半结构化标签操作上已经很困难了，非结构化的关键词为什么在市场上能够盛行呢？这主要是因为搜索广告的市场地位太重要了，围绕它的关键词选择和优化，已经形成了一套成熟的方法论。</a:t>
            </a:r>
          </a:p>
          <a:p>
            <a:endParaRPr lang="zh-CN" altLang="en-US" sz="1600" dirty="0">
              <a:solidFill>
                <a:prstClr val="black"/>
              </a:solidFill>
            </a:endParaRPr>
          </a:p>
        </p:txBody>
      </p:sp>
    </p:spTree>
    <p:extLst>
      <p:ext uri="{BB962C8B-B14F-4D97-AF65-F5344CB8AC3E}">
        <p14:creationId xmlns:p14="http://schemas.microsoft.com/office/powerpoint/2010/main" val="3877638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圆角矩形 37"/>
          <p:cNvSpPr/>
          <p:nvPr/>
        </p:nvSpPr>
        <p:spPr>
          <a:xfrm>
            <a:off x="3277329" y="4661721"/>
            <a:ext cx="5694604"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73" name="组合 72"/>
          <p:cNvGrpSpPr/>
          <p:nvPr/>
        </p:nvGrpSpPr>
        <p:grpSpPr>
          <a:xfrm>
            <a:off x="2214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572860" y="1169836"/>
              <a:ext cx="1998267" cy="523220"/>
            </a:xfrm>
            <a:prstGeom prst="rect">
              <a:avLst/>
            </a:prstGeom>
            <a:noFill/>
          </p:spPr>
          <p:txBody>
            <a:bodyPr wrap="none" rtlCol="0">
              <a:spAutoFit/>
            </a:bodyPr>
            <a:lstStyle/>
            <a:p>
              <a:pPr algn="ctr"/>
              <a:r>
                <a:rPr lang="zh-CN" altLang="en-US" sz="2800" dirty="0" smtClean="0">
                  <a:solidFill>
                    <a:srgbClr val="FFC000"/>
                  </a:solidFill>
                </a:rPr>
                <a:t>第</a:t>
              </a:r>
              <a:r>
                <a:rPr lang="en-US" altLang="zh-CN" sz="2800" dirty="0" smtClean="0">
                  <a:solidFill>
                    <a:srgbClr val="FFC000"/>
                  </a:solidFill>
                </a:rPr>
                <a:t>12</a:t>
              </a:r>
              <a:r>
                <a:rPr lang="zh-CN" altLang="en-US" sz="2800" dirty="0" smtClean="0">
                  <a:solidFill>
                    <a:srgbClr val="FFC000"/>
                  </a:solidFill>
                </a:rPr>
                <a:t>章</a:t>
              </a:r>
              <a:r>
                <a:rPr lang="zh-CN" altLang="en-US" sz="2800" dirty="0">
                  <a:solidFill>
                    <a:srgbClr val="FFC000"/>
                  </a:solidFill>
                </a:rPr>
                <a:t>　大数据商业应用</a:t>
              </a:r>
            </a:p>
          </p:txBody>
        </p:sp>
      </p:grpSp>
      <p:grpSp>
        <p:nvGrpSpPr>
          <p:cNvPr id="2" name="组合 1"/>
          <p:cNvGrpSpPr/>
          <p:nvPr/>
        </p:nvGrpSpPr>
        <p:grpSpPr>
          <a:xfrm>
            <a:off x="3277329" y="2462596"/>
            <a:ext cx="5694604" cy="2603975"/>
            <a:chOff x="1806060" y="2462595"/>
            <a:chExt cx="5694604" cy="2603975"/>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821880" cy="415498"/>
              </a:xfrm>
              <a:prstGeom prst="rect">
                <a:avLst/>
              </a:prstGeom>
            </p:spPr>
            <p:txBody>
              <a:bodyPr wrap="none">
                <a:spAutoFit/>
              </a:bodyPr>
              <a:lstStyle/>
              <a:p>
                <a:r>
                  <a:rPr lang="en-US" altLang="zh-CN" sz="2100" spc="225" dirty="0" smtClean="0">
                    <a:solidFill>
                      <a:prstClr val="black">
                        <a:lumMod val="75000"/>
                        <a:lumOff val="25000"/>
                      </a:prstClr>
                    </a:solidFill>
                  </a:rPr>
                  <a:t>12.1</a:t>
                </a:r>
                <a:r>
                  <a:rPr lang="zh-CN" altLang="en-US" sz="2100" spc="225" dirty="0">
                    <a:solidFill>
                      <a:prstClr val="black">
                        <a:lumMod val="75000"/>
                        <a:lumOff val="25000"/>
                      </a:prstClr>
                    </a:solidFill>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331087" cy="415498"/>
              </a:xfrm>
              <a:prstGeom prst="rect">
                <a:avLst/>
              </a:prstGeom>
            </p:spPr>
            <p:txBody>
              <a:bodyPr wrap="none">
                <a:spAutoFit/>
              </a:bodyPr>
              <a:lstStyle/>
              <a:p>
                <a:r>
                  <a:rPr lang="en-US" altLang="zh-CN" sz="2100" spc="225" dirty="0" smtClean="0">
                    <a:solidFill>
                      <a:prstClr val="white"/>
                    </a:solidFill>
                  </a:rPr>
                  <a:t>12.2</a:t>
                </a:r>
                <a:r>
                  <a:rPr lang="zh-CN" altLang="en-US" sz="2100" spc="225" dirty="0">
                    <a:solidFill>
                      <a:prstClr val="white"/>
                    </a:solidFill>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629246" cy="415498"/>
              </a:xfrm>
              <a:prstGeom prst="rect">
                <a:avLst/>
              </a:prstGeom>
            </p:spPr>
            <p:txBody>
              <a:bodyPr wrap="none">
                <a:spAutoFit/>
              </a:bodyPr>
              <a:lstStyle/>
              <a:p>
                <a:r>
                  <a:rPr lang="en-US" altLang="zh-CN" sz="2100" spc="225" dirty="0" smtClean="0">
                    <a:solidFill>
                      <a:prstClr val="black">
                        <a:lumMod val="75000"/>
                        <a:lumOff val="25000"/>
                      </a:prstClr>
                    </a:solidFill>
                  </a:rPr>
                  <a:t>12.3</a:t>
                </a:r>
                <a:r>
                  <a:rPr lang="zh-CN" altLang="en-US" sz="2100" spc="225" dirty="0">
                    <a:solidFill>
                      <a:prstClr val="black">
                        <a:lumMod val="75000"/>
                        <a:lumOff val="25000"/>
                      </a:prstClr>
                    </a:solidFill>
                  </a:rPr>
                  <a:t>　互联网金融</a:t>
                </a:r>
              </a:p>
            </p:txBody>
          </p:sp>
        </p:grpSp>
        <p:grpSp>
          <p:nvGrpSpPr>
            <p:cNvPr id="72" name="组合 71"/>
            <p:cNvGrpSpPr/>
            <p:nvPr/>
          </p:nvGrpSpPr>
          <p:grpSpPr>
            <a:xfrm>
              <a:off x="1806060" y="4111173"/>
              <a:ext cx="5693399" cy="955397"/>
              <a:chOff x="1806060" y="3610865"/>
              <a:chExt cx="5693399" cy="955397"/>
            </a:xfrm>
          </p:grpSpPr>
          <p:sp>
            <p:nvSpPr>
              <p:cNvPr id="65" name="圆角矩形 64"/>
              <p:cNvSpPr/>
              <p:nvPr/>
            </p:nvSpPr>
            <p:spPr>
              <a:xfrm>
                <a:off x="1806060" y="3610865"/>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6" name="矩形 65"/>
              <p:cNvSpPr/>
              <p:nvPr/>
            </p:nvSpPr>
            <p:spPr>
              <a:xfrm>
                <a:off x="1883286" y="4150764"/>
                <a:ext cx="780983" cy="415498"/>
              </a:xfrm>
              <a:prstGeom prst="rect">
                <a:avLst/>
              </a:prstGeom>
            </p:spPr>
            <p:txBody>
              <a:bodyPr wrap="none">
                <a:spAutoFit/>
              </a:bodyPr>
              <a:lstStyle/>
              <a:p>
                <a:r>
                  <a:rPr lang="zh-CN" altLang="en-US" sz="2100" spc="225" dirty="0">
                    <a:solidFill>
                      <a:prstClr val="black">
                        <a:lumMod val="75000"/>
                        <a:lumOff val="25000"/>
                      </a:prstClr>
                    </a:solidFill>
                  </a:rPr>
                  <a:t>习题</a:t>
                </a:r>
              </a:p>
            </p:txBody>
          </p:sp>
        </p:grpSp>
      </p:grpSp>
      <p:sp>
        <p:nvSpPr>
          <p:cNvPr id="32" name="矩形 31"/>
          <p:cNvSpPr/>
          <p:nvPr/>
        </p:nvSpPr>
        <p:spPr>
          <a:xfrm>
            <a:off x="1516857"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9"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1"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3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14</a:t>
            </a:fld>
            <a:endParaRPr lang="zh-CN" altLang="en-US" dirty="0">
              <a:solidFill>
                <a:prstClr val="black">
                  <a:tint val="75000"/>
                </a:prstClr>
              </a:solidFill>
            </a:endParaRPr>
          </a:p>
        </p:txBody>
      </p:sp>
      <p:sp>
        <p:nvSpPr>
          <p:cNvPr id="40" name="矩形 39"/>
          <p:cNvSpPr/>
          <p:nvPr/>
        </p:nvSpPr>
        <p:spPr>
          <a:xfrm>
            <a:off x="3354556" y="4106855"/>
            <a:ext cx="4418197" cy="415498"/>
          </a:xfrm>
          <a:prstGeom prst="rect">
            <a:avLst/>
          </a:prstGeom>
        </p:spPr>
        <p:txBody>
          <a:bodyPr wrap="none">
            <a:spAutoFit/>
          </a:bodyPr>
          <a:lstStyle/>
          <a:p>
            <a:r>
              <a:rPr lang="en-US" altLang="zh-CN" sz="2100" spc="225" dirty="0" smtClean="0">
                <a:solidFill>
                  <a:prstClr val="black">
                    <a:lumMod val="75000"/>
                    <a:lumOff val="25000"/>
                  </a:prstClr>
                </a:solidFill>
              </a:rPr>
              <a:t>12.4</a:t>
            </a:r>
            <a:r>
              <a:rPr lang="zh-CN" altLang="en-US" sz="2100" spc="225" dirty="0">
                <a:solidFill>
                  <a:prstClr val="black">
                    <a:lumMod val="75000"/>
                    <a:lumOff val="25000"/>
                  </a:prstClr>
                </a:solidFill>
              </a:rPr>
              <a:t>　实战：个人贷款风险评估</a:t>
            </a:r>
          </a:p>
        </p:txBody>
      </p:sp>
    </p:spTree>
    <p:extLst>
      <p:ext uri="{BB962C8B-B14F-4D97-AF65-F5344CB8AC3E}">
        <p14:creationId xmlns:p14="http://schemas.microsoft.com/office/powerpoint/2010/main" val="226530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3" y="800100"/>
            <a:ext cx="1810111" cy="369332"/>
          </a:xfrm>
          <a:prstGeom prst="rect">
            <a:avLst/>
          </a:prstGeom>
          <a:noFill/>
        </p:spPr>
        <p:txBody>
          <a:bodyPr wrap="none" rtlCol="0">
            <a:spAutoFit/>
          </a:bodyPr>
          <a:lstStyle/>
          <a:p>
            <a:r>
              <a:rPr lang="en-US" altLang="zh-CN" b="1" dirty="0" smtClean="0">
                <a:solidFill>
                  <a:srgbClr val="3D89BC"/>
                </a:solidFill>
              </a:rPr>
              <a:t>12.2.1</a:t>
            </a:r>
            <a:r>
              <a:rPr lang="zh-CN" altLang="en-US" b="1" dirty="0">
                <a:solidFill>
                  <a:srgbClr val="3D89BC"/>
                </a:solidFill>
              </a:rPr>
              <a:t>推荐系统</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4098" name="图片 5" descr="说明: 15-5"/>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6000"/>
                    </a14:imgEffect>
                  </a14:imgLayer>
                </a14:imgProps>
              </a:ext>
              <a:ext uri="{28A0092B-C50C-407E-A947-70E740481C1C}">
                <a14:useLocalDpi xmlns:a14="http://schemas.microsoft.com/office/drawing/2010/main" val="0"/>
              </a:ext>
            </a:extLst>
          </a:blip>
          <a:srcRect t="4372" b="3421"/>
          <a:stretch>
            <a:fillRect/>
          </a:stretch>
        </p:blipFill>
        <p:spPr bwMode="auto">
          <a:xfrm>
            <a:off x="2921470" y="2329120"/>
            <a:ext cx="6383557" cy="3679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矩形 13"/>
          <p:cNvSpPr/>
          <p:nvPr/>
        </p:nvSpPr>
        <p:spPr>
          <a:xfrm>
            <a:off x="1976233" y="1439875"/>
            <a:ext cx="8145176" cy="830997"/>
          </a:xfrm>
          <a:prstGeom prst="rect">
            <a:avLst/>
          </a:prstGeom>
        </p:spPr>
        <p:txBody>
          <a:bodyPr wrap="square">
            <a:spAutoFit/>
          </a:bodyPr>
          <a:lstStyle/>
          <a:p>
            <a:r>
              <a:rPr lang="zh-CN" altLang="zh-CN" sz="1600" b="1" dirty="0">
                <a:solidFill>
                  <a:srgbClr val="3D89BC"/>
                </a:solidFill>
              </a:rPr>
              <a:t>个性化推荐</a:t>
            </a:r>
            <a:r>
              <a:rPr lang="zh-CN" altLang="zh-CN" sz="1600" dirty="0">
                <a:solidFill>
                  <a:prstClr val="black"/>
                </a:solidFill>
              </a:rPr>
              <a:t>在我们的生活中无处不在。早餐买了几根油条，老板就会顺便问一下需不需要再来一碗豆浆；去买帽子的时候，服务员会推荐围巾。随着互联网的发展，这种</a:t>
            </a:r>
            <a:r>
              <a:rPr lang="zh-CN" altLang="zh-CN" sz="1600" b="1" dirty="0">
                <a:solidFill>
                  <a:srgbClr val="3D89BC"/>
                </a:solidFill>
              </a:rPr>
              <a:t>线下推荐也逐步被搬到了线上</a:t>
            </a:r>
            <a:r>
              <a:rPr lang="zh-CN" altLang="zh-CN" sz="1600" dirty="0">
                <a:solidFill>
                  <a:prstClr val="black"/>
                </a:solidFill>
              </a:rPr>
              <a:t>，成为各大网站吸引用户、增加收益的法宝</a:t>
            </a:r>
            <a:r>
              <a:rPr lang="zh-CN" altLang="en-US" sz="1600" dirty="0">
                <a:solidFill>
                  <a:prstClr val="black"/>
                </a:solidFill>
              </a:rPr>
              <a:t>。</a:t>
            </a:r>
          </a:p>
        </p:txBody>
      </p:sp>
      <p:pic>
        <p:nvPicPr>
          <p:cNvPr id="15" name="27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1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18" name="Imagen 27">
            <a:hlinkClick r:id="" action="ppaction://hlinkshowjump?jump=next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Imagen 28">
            <a:hlinkClick r:id="" action="ppaction://hlinkshowjump?jump=previousslide"/>
          </p:cNvPr>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15</a:t>
            </a:fld>
            <a:endParaRPr lang="zh-CN" altLang="en-US" dirty="0">
              <a:solidFill>
                <a:prstClr val="black">
                  <a:tint val="75000"/>
                </a:prstClr>
              </a:solidFill>
            </a:endParaRPr>
          </a:p>
        </p:txBody>
      </p:sp>
    </p:spTree>
    <p:extLst>
      <p:ext uri="{BB962C8B-B14F-4D97-AF65-F5344CB8AC3E}">
        <p14:creationId xmlns:p14="http://schemas.microsoft.com/office/powerpoint/2010/main" val="542885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16" name="矩形 15"/>
          <p:cNvSpPr/>
          <p:nvPr/>
        </p:nvSpPr>
        <p:spPr>
          <a:xfrm>
            <a:off x="1867468" y="1235567"/>
            <a:ext cx="8417703" cy="45355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3755576" y="1098722"/>
            <a:ext cx="4781704" cy="369332"/>
          </a:xfrm>
          <a:prstGeom prst="rect">
            <a:avLst/>
          </a:prstGeom>
          <a:solidFill>
            <a:srgbClr val="3D89BC"/>
          </a:solidFill>
        </p:spPr>
        <p:txBody>
          <a:bodyPr wrap="square">
            <a:spAutoFit/>
          </a:bodyPr>
          <a:lstStyle/>
          <a:p>
            <a:r>
              <a:rPr lang="zh-CN" altLang="en-US" dirty="0">
                <a:solidFill>
                  <a:prstClr val="white"/>
                </a:solidFill>
              </a:rPr>
              <a:t>推荐系统的性能可以通过如下几个标准来判定</a:t>
            </a:r>
          </a:p>
        </p:txBody>
      </p:sp>
      <p:sp>
        <p:nvSpPr>
          <p:cNvPr id="18" name="椭圆 17"/>
          <p:cNvSpPr/>
          <p:nvPr/>
        </p:nvSpPr>
        <p:spPr>
          <a:xfrm>
            <a:off x="3016859" y="2065133"/>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用户满意度</a:t>
            </a:r>
          </a:p>
        </p:txBody>
      </p:sp>
      <p:sp>
        <p:nvSpPr>
          <p:cNvPr id="19" name="椭圆 18"/>
          <p:cNvSpPr/>
          <p:nvPr/>
        </p:nvSpPr>
        <p:spPr>
          <a:xfrm>
            <a:off x="5470049" y="2065133"/>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覆盖率</a:t>
            </a:r>
          </a:p>
        </p:txBody>
      </p:sp>
      <p:sp>
        <p:nvSpPr>
          <p:cNvPr id="20" name="椭圆 19"/>
          <p:cNvSpPr/>
          <p:nvPr/>
        </p:nvSpPr>
        <p:spPr>
          <a:xfrm>
            <a:off x="7906527" y="2065133"/>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预测准确度</a:t>
            </a:r>
          </a:p>
        </p:txBody>
      </p:sp>
      <p:sp>
        <p:nvSpPr>
          <p:cNvPr id="21" name="椭圆 20"/>
          <p:cNvSpPr/>
          <p:nvPr/>
        </p:nvSpPr>
        <p:spPr>
          <a:xfrm>
            <a:off x="3016859" y="3701277"/>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solidFill>
                  <a:prstClr val="white"/>
                </a:solidFill>
              </a:rPr>
              <a:t>冷启动问题</a:t>
            </a:r>
            <a:endParaRPr lang="zh-CN" altLang="en-US" sz="1600" dirty="0">
              <a:solidFill>
                <a:prstClr val="white"/>
              </a:solidFill>
            </a:endParaRPr>
          </a:p>
        </p:txBody>
      </p:sp>
      <p:sp>
        <p:nvSpPr>
          <p:cNvPr id="22" name="椭圆 21"/>
          <p:cNvSpPr/>
          <p:nvPr/>
        </p:nvSpPr>
        <p:spPr>
          <a:xfrm>
            <a:off x="5470049" y="3701277"/>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solidFill>
                  <a:prstClr val="white"/>
                </a:solidFill>
              </a:rPr>
              <a:t>过度推荐热门</a:t>
            </a:r>
            <a:r>
              <a:rPr lang="zh-CN" altLang="en-US" sz="1600" dirty="0">
                <a:solidFill>
                  <a:prstClr val="white"/>
                </a:solidFill>
              </a:rPr>
              <a:t>问题</a:t>
            </a:r>
          </a:p>
        </p:txBody>
      </p:sp>
      <p:sp>
        <p:nvSpPr>
          <p:cNvPr id="23" name="椭圆 22"/>
          <p:cNvSpPr/>
          <p:nvPr/>
        </p:nvSpPr>
        <p:spPr>
          <a:xfrm>
            <a:off x="7906527" y="3701277"/>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个性化评价</a:t>
            </a:r>
          </a:p>
        </p:txBody>
      </p:sp>
      <p:pic>
        <p:nvPicPr>
          <p:cNvPr id="24"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16</a:t>
            </a:fld>
            <a:endParaRPr lang="zh-CN" altLang="en-US" dirty="0">
              <a:solidFill>
                <a:prstClr val="black">
                  <a:tint val="75000"/>
                </a:prstClr>
              </a:solidFill>
            </a:endParaRPr>
          </a:p>
        </p:txBody>
      </p:sp>
    </p:spTree>
    <p:extLst>
      <p:ext uri="{BB962C8B-B14F-4D97-AF65-F5344CB8AC3E}">
        <p14:creationId xmlns:p14="http://schemas.microsoft.com/office/powerpoint/2010/main" val="325264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3" y="800100"/>
            <a:ext cx="2964273" cy="369332"/>
          </a:xfrm>
          <a:prstGeom prst="rect">
            <a:avLst/>
          </a:prstGeom>
          <a:noFill/>
        </p:spPr>
        <p:txBody>
          <a:bodyPr wrap="none" rtlCol="0">
            <a:spAutoFit/>
          </a:bodyPr>
          <a:lstStyle/>
          <a:p>
            <a:r>
              <a:rPr lang="en-US" altLang="zh-CN" b="1" dirty="0" smtClean="0">
                <a:solidFill>
                  <a:srgbClr val="3D89BC"/>
                </a:solidFill>
              </a:rPr>
              <a:t>12.2.2</a:t>
            </a:r>
            <a:r>
              <a:rPr lang="zh-CN" altLang="en-US" b="1" dirty="0">
                <a:solidFill>
                  <a:srgbClr val="3D89BC"/>
                </a:solidFill>
              </a:rPr>
              <a:t>广告点击率及其评估</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矩形 16"/>
          <p:cNvSpPr/>
          <p:nvPr/>
        </p:nvSpPr>
        <p:spPr>
          <a:xfrm>
            <a:off x="1994479" y="1949561"/>
            <a:ext cx="8001655" cy="1077218"/>
          </a:xfrm>
          <a:prstGeom prst="rect">
            <a:avLst/>
          </a:prstGeom>
        </p:spPr>
        <p:txBody>
          <a:bodyPr wrap="square">
            <a:spAutoFit/>
          </a:bodyPr>
          <a:lstStyle/>
          <a:p>
            <a:r>
              <a:rPr lang="zh-CN" altLang="zh-CN" sz="1600" dirty="0">
                <a:solidFill>
                  <a:prstClr val="black"/>
                </a:solidFill>
              </a:rPr>
              <a:t>评价一个网络广告推广效果好坏的测量指标是多样的，例如，可以通过广告展示量、广告点击量、广告到达率、广告转化率等指标进行评价。其中，</a:t>
            </a:r>
            <a:r>
              <a:rPr lang="zh-CN" altLang="zh-CN" sz="1600" b="1" dirty="0">
                <a:solidFill>
                  <a:srgbClr val="3D89BC"/>
                </a:solidFill>
              </a:rPr>
              <a:t>广告点击率（</a:t>
            </a:r>
            <a:r>
              <a:rPr lang="en-US" altLang="zh-CN" sz="1600" b="1" dirty="0">
                <a:solidFill>
                  <a:srgbClr val="3D89BC"/>
                </a:solidFill>
              </a:rPr>
              <a:t>Click-Through-Rate</a:t>
            </a:r>
            <a:r>
              <a:rPr lang="zh-CN" altLang="zh-CN" sz="1600" b="1" dirty="0">
                <a:solidFill>
                  <a:srgbClr val="3D89BC"/>
                </a:solidFill>
              </a:rPr>
              <a:t>，</a:t>
            </a:r>
            <a:r>
              <a:rPr lang="en-US" altLang="zh-CN" sz="1600" b="1" dirty="0">
                <a:solidFill>
                  <a:srgbClr val="3D89BC"/>
                </a:solidFill>
              </a:rPr>
              <a:t>CTR</a:t>
            </a:r>
            <a:r>
              <a:rPr lang="zh-CN" altLang="zh-CN" sz="1600" b="1" dirty="0">
                <a:solidFill>
                  <a:srgbClr val="3D89BC"/>
                </a:solidFill>
              </a:rPr>
              <a:t>）是当前最为普遍的评价方式</a:t>
            </a:r>
            <a:r>
              <a:rPr lang="zh-CN" altLang="zh-CN" sz="1600" dirty="0">
                <a:solidFill>
                  <a:prstClr val="black"/>
                </a:solidFill>
              </a:rPr>
              <a:t>，是反应网络广告推广质量最直接的量化指标。广告点击率的计算公式为如下：</a:t>
            </a:r>
            <a:endParaRPr lang="en-US" altLang="zh-CN" sz="1600" dirty="0">
              <a:solidFill>
                <a:prstClr val="black"/>
              </a:solidFill>
            </a:endParaRP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03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2" name="TextBox 21"/>
              <p:cNvSpPr txBox="1"/>
              <p:nvPr/>
            </p:nvSpPr>
            <p:spPr>
              <a:xfrm>
                <a:off x="2870061" y="3752493"/>
                <a:ext cx="6250493" cy="941091"/>
              </a:xfrm>
              <a:prstGeom prst="rect">
                <a:avLst/>
              </a:prstGeom>
              <a:noFill/>
            </p:spPr>
            <p:txBody>
              <a:bodyPr wrap="square" rtlCol="0">
                <a:spAutoFit/>
              </a:bodyPr>
              <a:lstStyle/>
              <a:p>
                <a:r>
                  <a:rPr lang="zh-CN" altLang="en-US" sz="2800" b="1" dirty="0">
                    <a:solidFill>
                      <a:srgbClr val="3D89BC"/>
                    </a:solidFill>
                  </a:rPr>
                  <a:t>广告点击率（</a:t>
                </a:r>
                <a:r>
                  <a:rPr lang="en-US" altLang="zh-CN" sz="2800" b="1" dirty="0">
                    <a:solidFill>
                      <a:srgbClr val="3D89BC"/>
                    </a:solidFill>
                  </a:rPr>
                  <a:t>CTR</a:t>
                </a:r>
                <a:r>
                  <a:rPr lang="zh-CN" altLang="en-US" sz="2800" b="1" dirty="0">
                    <a:solidFill>
                      <a:srgbClr val="3D89BC"/>
                    </a:solidFill>
                  </a:rPr>
                  <a:t>）</a:t>
                </a:r>
                <a14:m>
                  <m:oMath xmlns:m="http://schemas.openxmlformats.org/officeDocument/2006/math">
                    <m:r>
                      <a:rPr lang="en-US" altLang="zh-CN" sz="2800" b="1" i="1">
                        <a:solidFill>
                          <a:srgbClr val="3D89BC"/>
                        </a:solidFill>
                        <a:latin typeface="Cambria Math"/>
                      </a:rPr>
                      <m:t>=</m:t>
                    </m:r>
                    <m:f>
                      <m:fPr>
                        <m:ctrlPr>
                          <a:rPr lang="en-US" altLang="zh-CN" sz="2800" b="1" i="1">
                            <a:solidFill>
                              <a:srgbClr val="3D89BC"/>
                            </a:solidFill>
                            <a:latin typeface="Cambria Math" panose="02040503050406030204" pitchFamily="18" charset="0"/>
                          </a:rPr>
                        </m:ctrlPr>
                      </m:fPr>
                      <m:num>
                        <m:r>
                          <a:rPr lang="zh-CN" altLang="en-US" sz="2800" b="1" i="1">
                            <a:solidFill>
                              <a:srgbClr val="3D89BC"/>
                            </a:solidFill>
                            <a:latin typeface="Cambria Math"/>
                          </a:rPr>
                          <m:t>广告的点击次数</m:t>
                        </m:r>
                      </m:num>
                      <m:den>
                        <m:r>
                          <a:rPr lang="zh-CN" altLang="en-US" sz="2800" b="1" i="1">
                            <a:solidFill>
                              <a:srgbClr val="3D89BC"/>
                            </a:solidFill>
                            <a:latin typeface="Cambria Math"/>
                          </a:rPr>
                          <m:t>广告的展示次数</m:t>
                        </m:r>
                      </m:den>
                    </m:f>
                  </m:oMath>
                </a14:m>
                <a:endParaRPr lang="zh-CN" altLang="en-US" sz="2800" b="1" dirty="0">
                  <a:solidFill>
                    <a:srgbClr val="3D89BC"/>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346060" y="3752492"/>
                <a:ext cx="6250493" cy="941091"/>
              </a:xfrm>
              <a:prstGeom prst="rect">
                <a:avLst/>
              </a:prstGeom>
              <a:blipFill rotWithShape="1">
                <a:blip r:embed="rId5"/>
                <a:stretch>
                  <a:fillRect l="-2049"/>
                </a:stretch>
              </a:blipFill>
            </p:spPr>
            <p:txBody>
              <a:bodyPr/>
              <a:lstStyle/>
              <a:p>
                <a:r>
                  <a:rPr lang="zh-CN" altLang="en-US">
                    <a:noFill/>
                  </a:rPr>
                  <a:t> </a:t>
                </a:r>
                <a:endParaRPr lang="zh-CN" altLang="en-US">
                  <a:noFill/>
                </a:endParaRPr>
              </a:p>
            </p:txBody>
          </p:sp>
        </mc:Fallback>
      </mc:AlternateContent>
      <p:pic>
        <p:nvPicPr>
          <p:cNvPr id="19" name="27 Imagen"/>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6"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7" name="Imagen 27">
            <a:hlinkClick r:id="" action="ppaction://hlinkshowjump?jump=nextslide"/>
          </p:cNvPr>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Imagen 28">
            <a:hlinkClick r:id="" action="ppaction://hlinkshowjump?jump=previousslide"/>
          </p:cNvPr>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17</a:t>
            </a:fld>
            <a:endParaRPr lang="zh-CN" altLang="en-US" dirty="0">
              <a:solidFill>
                <a:prstClr val="black">
                  <a:tint val="75000"/>
                </a:prstClr>
              </a:solidFill>
            </a:endParaRPr>
          </a:p>
        </p:txBody>
      </p:sp>
    </p:spTree>
    <p:extLst>
      <p:ext uri="{BB962C8B-B14F-4D97-AF65-F5344CB8AC3E}">
        <p14:creationId xmlns:p14="http://schemas.microsoft.com/office/powerpoint/2010/main" val="3403802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054"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19" name="任意多边形 18"/>
          <p:cNvSpPr/>
          <p:nvPr/>
        </p:nvSpPr>
        <p:spPr>
          <a:xfrm>
            <a:off x="1673324" y="1505003"/>
            <a:ext cx="1574017" cy="3148034"/>
          </a:xfrm>
          <a:custGeom>
            <a:avLst/>
            <a:gdLst>
              <a:gd name="connsiteX0" fmla="*/ 0 w 1574017"/>
              <a:gd name="connsiteY0" fmla="*/ 0 h 3148034"/>
              <a:gd name="connsiteX1" fmla="*/ 1574017 w 1574017"/>
              <a:gd name="connsiteY1" fmla="*/ 1574017 h 3148034"/>
              <a:gd name="connsiteX2" fmla="*/ 0 w 1574017"/>
              <a:gd name="connsiteY2" fmla="*/ 3148034 h 3148034"/>
            </a:gdLst>
            <a:ahLst/>
            <a:cxnLst>
              <a:cxn ang="0">
                <a:pos x="connsiteX0" y="connsiteY0"/>
              </a:cxn>
              <a:cxn ang="0">
                <a:pos x="connsiteX1" y="connsiteY1"/>
              </a:cxn>
              <a:cxn ang="0">
                <a:pos x="connsiteX2" y="connsiteY2"/>
              </a:cxn>
            </a:cxnLst>
            <a:rect l="l" t="t" r="r" b="b"/>
            <a:pathLst>
              <a:path w="1574017" h="3148034">
                <a:moveTo>
                  <a:pt x="0" y="0"/>
                </a:moveTo>
                <a:cubicBezTo>
                  <a:pt x="869306" y="0"/>
                  <a:pt x="1574017" y="704711"/>
                  <a:pt x="1574017" y="1574017"/>
                </a:cubicBezTo>
                <a:cubicBezTo>
                  <a:pt x="1574017" y="2443323"/>
                  <a:pt x="869306" y="3148034"/>
                  <a:pt x="0" y="314803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影响广告点</a:t>
            </a:r>
            <a:endParaRPr lang="en-US" altLang="zh-CN" dirty="0">
              <a:solidFill>
                <a:prstClr val="white"/>
              </a:solidFill>
            </a:endParaRPr>
          </a:p>
          <a:p>
            <a:pPr algn="ctr"/>
            <a:r>
              <a:rPr lang="zh-CN" altLang="en-US" dirty="0">
                <a:solidFill>
                  <a:prstClr val="white"/>
                </a:solidFill>
              </a:rPr>
              <a:t>击率的因素</a:t>
            </a:r>
          </a:p>
        </p:txBody>
      </p:sp>
      <p:sp>
        <p:nvSpPr>
          <p:cNvPr id="26" name="圆角矩形 25"/>
          <p:cNvSpPr/>
          <p:nvPr/>
        </p:nvSpPr>
        <p:spPr>
          <a:xfrm>
            <a:off x="3537051" y="2426283"/>
            <a:ext cx="1835319" cy="408623"/>
          </a:xfrm>
          <a:prstGeom prst="roundRect">
            <a:avLst/>
          </a:prstGeom>
          <a:solidFill>
            <a:srgbClr val="3D89BC"/>
          </a:solidFill>
        </p:spPr>
        <p:txBody>
          <a:bodyPr wrap="none">
            <a:spAutoFit/>
          </a:bodyPr>
          <a:lstStyle/>
          <a:p>
            <a:r>
              <a:rPr lang="zh-CN" altLang="en-US" dirty="0">
                <a:solidFill>
                  <a:prstClr val="white"/>
                </a:solidFill>
              </a:rPr>
              <a:t>广告自身的影响</a:t>
            </a:r>
          </a:p>
        </p:txBody>
      </p:sp>
      <p:sp>
        <p:nvSpPr>
          <p:cNvPr id="27" name="圆角矩形 26"/>
          <p:cNvSpPr/>
          <p:nvPr/>
        </p:nvSpPr>
        <p:spPr>
          <a:xfrm>
            <a:off x="5899051" y="2426283"/>
            <a:ext cx="1835319" cy="408623"/>
          </a:xfrm>
          <a:prstGeom prst="roundRect">
            <a:avLst/>
          </a:prstGeom>
          <a:solidFill>
            <a:srgbClr val="3D89BC"/>
          </a:solidFill>
        </p:spPr>
        <p:txBody>
          <a:bodyPr wrap="none">
            <a:spAutoFit/>
          </a:bodyPr>
          <a:lstStyle/>
          <a:p>
            <a:r>
              <a:rPr lang="zh-CN" altLang="en-US" dirty="0">
                <a:solidFill>
                  <a:prstClr val="white"/>
                </a:solidFill>
              </a:rPr>
              <a:t>上下文环境影响</a:t>
            </a:r>
          </a:p>
        </p:txBody>
      </p:sp>
      <p:sp>
        <p:nvSpPr>
          <p:cNvPr id="28" name="圆角矩形 27"/>
          <p:cNvSpPr/>
          <p:nvPr/>
        </p:nvSpPr>
        <p:spPr>
          <a:xfrm>
            <a:off x="8211221" y="2428530"/>
            <a:ext cx="2050971" cy="408623"/>
          </a:xfrm>
          <a:prstGeom prst="roundRect">
            <a:avLst/>
          </a:prstGeom>
          <a:solidFill>
            <a:srgbClr val="3D89BC"/>
          </a:solidFill>
        </p:spPr>
        <p:txBody>
          <a:bodyPr wrap="none">
            <a:spAutoFit/>
          </a:bodyPr>
          <a:lstStyle/>
          <a:p>
            <a:r>
              <a:rPr lang="zh-CN" altLang="en-US" dirty="0">
                <a:solidFill>
                  <a:prstClr val="white"/>
                </a:solidFill>
              </a:rPr>
              <a:t>广告浏览者的影响</a:t>
            </a:r>
          </a:p>
        </p:txBody>
      </p:sp>
      <p:sp>
        <p:nvSpPr>
          <p:cNvPr id="29" name="矩形 28"/>
          <p:cNvSpPr/>
          <p:nvPr/>
        </p:nvSpPr>
        <p:spPr>
          <a:xfrm>
            <a:off x="3202677" y="3024409"/>
            <a:ext cx="7327307" cy="1092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292201" y="2981645"/>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6734566" y="2981645"/>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8991397" y="2981645"/>
            <a:ext cx="189697" cy="189697"/>
          </a:xfrm>
          <a:prstGeom prst="ellipse">
            <a:avLst/>
          </a:prstGeom>
          <a:solidFill>
            <a:schemeClr val="tx1">
              <a:lumMod val="75000"/>
              <a:lumOff val="2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矩形 32"/>
          <p:cNvSpPr/>
          <p:nvPr/>
        </p:nvSpPr>
        <p:spPr>
          <a:xfrm>
            <a:off x="3391549" y="3305829"/>
            <a:ext cx="2180696" cy="1338828"/>
          </a:xfrm>
          <a:prstGeom prst="rect">
            <a:avLst/>
          </a:prstGeom>
        </p:spPr>
        <p:txBody>
          <a:bodyPr wrap="square">
            <a:spAutoFit/>
          </a:bodyPr>
          <a:lstStyle/>
          <a:p>
            <a:pPr>
              <a:lnSpc>
                <a:spcPct val="150000"/>
              </a:lnSpc>
            </a:pPr>
            <a:r>
              <a:rPr lang="zh-CN" altLang="zh-CN" dirty="0">
                <a:solidFill>
                  <a:prstClr val="black">
                    <a:lumMod val="75000"/>
                    <a:lumOff val="25000"/>
                  </a:prstClr>
                </a:solidFill>
              </a:rPr>
              <a:t>广告的类型和广告内容对点击量影响十分显著</a:t>
            </a:r>
            <a:endParaRPr lang="zh-CN" altLang="en-US" dirty="0">
              <a:solidFill>
                <a:prstClr val="black">
                  <a:lumMod val="75000"/>
                  <a:lumOff val="25000"/>
                </a:prstClr>
              </a:solidFill>
            </a:endParaRPr>
          </a:p>
        </p:txBody>
      </p:sp>
      <p:sp>
        <p:nvSpPr>
          <p:cNvPr id="34" name="矩形 33"/>
          <p:cNvSpPr/>
          <p:nvPr/>
        </p:nvSpPr>
        <p:spPr>
          <a:xfrm>
            <a:off x="5750764" y="3305829"/>
            <a:ext cx="2180696" cy="923330"/>
          </a:xfrm>
          <a:prstGeom prst="rect">
            <a:avLst/>
          </a:prstGeom>
        </p:spPr>
        <p:txBody>
          <a:bodyPr wrap="square">
            <a:spAutoFit/>
          </a:bodyPr>
          <a:lstStyle/>
          <a:p>
            <a:pPr>
              <a:lnSpc>
                <a:spcPct val="150000"/>
              </a:lnSpc>
            </a:pPr>
            <a:r>
              <a:rPr lang="zh-CN" altLang="zh-CN" dirty="0">
                <a:solidFill>
                  <a:prstClr val="black">
                    <a:lumMod val="75000"/>
                    <a:lumOff val="25000"/>
                  </a:prstClr>
                </a:solidFill>
              </a:rPr>
              <a:t>网络广告的出现位置极其重要</a:t>
            </a:r>
            <a:endParaRPr lang="zh-CN" altLang="en-US" dirty="0">
              <a:solidFill>
                <a:prstClr val="black">
                  <a:lumMod val="75000"/>
                  <a:lumOff val="25000"/>
                </a:prstClr>
              </a:solidFill>
            </a:endParaRPr>
          </a:p>
        </p:txBody>
      </p:sp>
      <p:sp>
        <p:nvSpPr>
          <p:cNvPr id="35" name="矩形 34"/>
          <p:cNvSpPr/>
          <p:nvPr/>
        </p:nvSpPr>
        <p:spPr>
          <a:xfrm>
            <a:off x="8211509" y="3305829"/>
            <a:ext cx="2180696" cy="1754326"/>
          </a:xfrm>
          <a:prstGeom prst="rect">
            <a:avLst/>
          </a:prstGeom>
        </p:spPr>
        <p:txBody>
          <a:bodyPr wrap="square">
            <a:spAutoFit/>
          </a:bodyPr>
          <a:lstStyle/>
          <a:p>
            <a:pPr>
              <a:lnSpc>
                <a:spcPct val="150000"/>
              </a:lnSpc>
            </a:pPr>
            <a:r>
              <a:rPr lang="zh-CN" altLang="zh-CN" dirty="0">
                <a:solidFill>
                  <a:prstClr val="black">
                    <a:lumMod val="75000"/>
                    <a:lumOff val="25000"/>
                  </a:prstClr>
                </a:solidFill>
              </a:rPr>
              <a:t>不同的人群有不同的喜好，这会导致对网络广告的</a:t>
            </a:r>
            <a:r>
              <a:rPr lang="en-US" altLang="zh-CN" dirty="0">
                <a:solidFill>
                  <a:prstClr val="black">
                    <a:lumMod val="75000"/>
                    <a:lumOff val="25000"/>
                  </a:prstClr>
                </a:solidFill>
              </a:rPr>
              <a:t>“</a:t>
            </a:r>
            <a:r>
              <a:rPr lang="zh-CN" altLang="zh-CN" dirty="0">
                <a:solidFill>
                  <a:prstClr val="black">
                    <a:lumMod val="75000"/>
                    <a:lumOff val="25000"/>
                  </a:prstClr>
                </a:solidFill>
              </a:rPr>
              <a:t>偏爱</a:t>
            </a:r>
            <a:r>
              <a:rPr lang="en-US" altLang="zh-CN" dirty="0">
                <a:solidFill>
                  <a:prstClr val="black">
                    <a:lumMod val="75000"/>
                    <a:lumOff val="25000"/>
                  </a:prstClr>
                </a:solidFill>
              </a:rPr>
              <a:t>”</a:t>
            </a:r>
            <a:r>
              <a:rPr lang="zh-CN" altLang="zh-CN" dirty="0">
                <a:solidFill>
                  <a:prstClr val="black">
                    <a:lumMod val="75000"/>
                    <a:lumOff val="25000"/>
                  </a:prstClr>
                </a:solidFill>
              </a:rPr>
              <a:t>不同</a:t>
            </a:r>
            <a:endParaRPr lang="zh-CN" altLang="en-US" dirty="0">
              <a:solidFill>
                <a:prstClr val="black">
                  <a:lumMod val="75000"/>
                  <a:lumOff val="25000"/>
                </a:prstClr>
              </a:solidFill>
            </a:endParaRPr>
          </a:p>
        </p:txBody>
      </p:sp>
      <p:pic>
        <p:nvPicPr>
          <p:cNvPr id="25"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3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18</a:t>
            </a:fld>
            <a:endParaRPr lang="zh-CN" altLang="en-US" dirty="0">
              <a:solidFill>
                <a:prstClr val="black">
                  <a:tint val="75000"/>
                </a:prstClr>
              </a:solidFill>
            </a:endParaRPr>
          </a:p>
        </p:txBody>
      </p:sp>
    </p:spTree>
    <p:extLst>
      <p:ext uri="{BB962C8B-B14F-4D97-AF65-F5344CB8AC3E}">
        <p14:creationId xmlns:p14="http://schemas.microsoft.com/office/powerpoint/2010/main" val="21397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3087"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5" name="矩形 24"/>
          <p:cNvSpPr/>
          <p:nvPr/>
        </p:nvSpPr>
        <p:spPr>
          <a:xfrm>
            <a:off x="1962033" y="1017201"/>
            <a:ext cx="2101032" cy="47994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prstClr val="white"/>
                </a:solidFill>
              </a:rPr>
              <a:t>广告点击率预估</a:t>
            </a:r>
          </a:p>
        </p:txBody>
      </p:sp>
      <p:sp>
        <p:nvSpPr>
          <p:cNvPr id="11" name="Rectangle 2"/>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2" name="对象 11"/>
          <p:cNvGraphicFramePr>
            <a:graphicFrameLocks noChangeAspect="1"/>
          </p:cNvGraphicFramePr>
          <p:nvPr/>
        </p:nvGraphicFramePr>
        <p:xfrm>
          <a:off x="2007000" y="4481326"/>
          <a:ext cx="4045396" cy="576000"/>
        </p:xfrm>
        <a:graphic>
          <a:graphicData uri="http://schemas.openxmlformats.org/presentationml/2006/ole">
            <mc:AlternateContent xmlns:mc="http://schemas.openxmlformats.org/markup-compatibility/2006">
              <mc:Choice xmlns:v="urn:schemas-microsoft-com:vml" Requires="v">
                <p:oleObj spid="_x0000_s3088" r:id="rId5" imgW="2870200" imgH="419100" progId="Equation.DSMT4">
                  <p:embed/>
                </p:oleObj>
              </mc:Choice>
              <mc:Fallback>
                <p:oleObj r:id="rId5" imgW="28702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7000" y="4481326"/>
                        <a:ext cx="4045396" cy="576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 name="Rectangle 3"/>
          <p:cNvSpPr>
            <a:spLocks noChangeArrowheads="1"/>
          </p:cNvSpPr>
          <p:nvPr/>
        </p:nvSpPr>
        <p:spPr bwMode="auto">
          <a:xfrm>
            <a:off x="1463619" y="950690"/>
            <a:ext cx="5373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14" name="TextBox 13"/>
          <p:cNvSpPr txBox="1"/>
          <p:nvPr/>
        </p:nvSpPr>
        <p:spPr>
          <a:xfrm>
            <a:off x="2007097" y="3752388"/>
            <a:ext cx="2027207" cy="338554"/>
          </a:xfrm>
          <a:prstGeom prst="rect">
            <a:avLst/>
          </a:prstGeom>
          <a:noFill/>
        </p:spPr>
        <p:txBody>
          <a:bodyPr wrap="square" rtlCol="0">
            <a:spAutoFit/>
          </a:bodyPr>
          <a:lstStyle/>
          <a:p>
            <a:r>
              <a:rPr lang="zh-CN" altLang="en-US" sz="1600" dirty="0">
                <a:solidFill>
                  <a:prstClr val="black"/>
                </a:solidFill>
              </a:rPr>
              <a:t>（</a:t>
            </a:r>
            <a:r>
              <a:rPr lang="en-US" altLang="zh-CN" sz="1600" dirty="0">
                <a:solidFill>
                  <a:prstClr val="black"/>
                </a:solidFill>
              </a:rPr>
              <a:t>1</a:t>
            </a:r>
            <a:r>
              <a:rPr lang="zh-CN" altLang="en-US" sz="1600" dirty="0">
                <a:solidFill>
                  <a:prstClr val="black"/>
                </a:solidFill>
              </a:rPr>
              <a:t>）直接估算法</a:t>
            </a:r>
          </a:p>
        </p:txBody>
      </p:sp>
      <p:sp>
        <p:nvSpPr>
          <p:cNvPr id="36" name="TextBox 35"/>
          <p:cNvSpPr txBox="1"/>
          <p:nvPr/>
        </p:nvSpPr>
        <p:spPr>
          <a:xfrm>
            <a:off x="6604975" y="3752388"/>
            <a:ext cx="3579963" cy="338554"/>
          </a:xfrm>
          <a:prstGeom prst="rect">
            <a:avLst/>
          </a:prstGeom>
          <a:noFill/>
        </p:spPr>
        <p:txBody>
          <a:bodyPr wrap="square" rtlCol="0">
            <a:spAutoFit/>
          </a:bodyPr>
          <a:lstStyle/>
          <a:p>
            <a:r>
              <a:rPr lang="zh-CN" altLang="en-US" sz="1600" dirty="0">
                <a:solidFill>
                  <a:prstClr val="black"/>
                </a:solidFill>
              </a:rPr>
              <a:t>（</a:t>
            </a:r>
            <a:r>
              <a:rPr lang="en-US" altLang="zh-CN" sz="1600" dirty="0">
                <a:solidFill>
                  <a:prstClr val="black"/>
                </a:solidFill>
              </a:rPr>
              <a:t>2</a:t>
            </a:r>
            <a:r>
              <a:rPr lang="zh-CN" altLang="en-US" sz="1600" dirty="0">
                <a:solidFill>
                  <a:prstClr val="black"/>
                </a:solidFill>
              </a:rPr>
              <a:t>）点击率预估模型计算方法</a:t>
            </a:r>
          </a:p>
        </p:txBody>
      </p:sp>
      <p:graphicFrame>
        <p:nvGraphicFramePr>
          <p:cNvPr id="15" name="对象 14"/>
          <p:cNvGraphicFramePr>
            <a:graphicFrameLocks noChangeAspect="1"/>
          </p:cNvGraphicFramePr>
          <p:nvPr/>
        </p:nvGraphicFramePr>
        <p:xfrm>
          <a:off x="7353618" y="4275730"/>
          <a:ext cx="2627122" cy="576000"/>
        </p:xfrm>
        <a:graphic>
          <a:graphicData uri="http://schemas.openxmlformats.org/presentationml/2006/ole">
            <mc:AlternateContent xmlns:mc="http://schemas.openxmlformats.org/markup-compatibility/2006">
              <mc:Choice xmlns:v="urn:schemas-microsoft-com:vml" Requires="v">
                <p:oleObj spid="_x0000_s3089" r:id="rId7" imgW="1777365" imgH="393700" progId="Equation.DSMT4">
                  <p:embed/>
                </p:oleObj>
              </mc:Choice>
              <mc:Fallback>
                <p:oleObj r:id="rId7" imgW="1777365"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3618" y="4275730"/>
                        <a:ext cx="2627122" cy="576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nvGraphicFramePr>
        <p:xfrm>
          <a:off x="7353619" y="4666255"/>
          <a:ext cx="1685853" cy="576000"/>
        </p:xfrm>
        <a:graphic>
          <a:graphicData uri="http://schemas.openxmlformats.org/presentationml/2006/ole">
            <mc:AlternateContent xmlns:mc="http://schemas.openxmlformats.org/markup-compatibility/2006">
              <mc:Choice xmlns:v="urn:schemas-microsoft-com:vml" Requires="v">
                <p:oleObj spid="_x0000_s3090" r:id="rId9" imgW="1143000" imgH="393700" progId="Equation.DSMT4">
                  <p:embed/>
                </p:oleObj>
              </mc:Choice>
              <mc:Fallback>
                <p:oleObj r:id="rId9" imgW="11430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3619" y="4666255"/>
                        <a:ext cx="1685853" cy="576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 name="Rectangle 6"/>
          <p:cNvSpPr>
            <a:spLocks noChangeArrowheads="1"/>
          </p:cNvSpPr>
          <p:nvPr/>
        </p:nvSpPr>
        <p:spPr bwMode="auto">
          <a:xfrm>
            <a:off x="9778014" y="105490"/>
            <a:ext cx="88998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indent="127000" algn="r" fontAlgn="base">
              <a:spcBef>
                <a:spcPct val="0"/>
              </a:spcBef>
              <a:spcAft>
                <a:spcPct val="0"/>
              </a:spcAft>
              <a:tabLst>
                <a:tab pos="2628900" algn="ctr"/>
                <a:tab pos="5292725" algn="r"/>
              </a:tabLs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4" name="矩形 23"/>
          <p:cNvSpPr/>
          <p:nvPr/>
        </p:nvSpPr>
        <p:spPr>
          <a:xfrm>
            <a:off x="1962034" y="1759036"/>
            <a:ext cx="8231517" cy="1231106"/>
          </a:xfrm>
          <a:prstGeom prst="rect">
            <a:avLst/>
          </a:prstGeom>
        </p:spPr>
        <p:txBody>
          <a:bodyPr wrap="square" lIns="0" tIns="0" rIns="0" bIns="0">
            <a:spAutoFit/>
          </a:bodyPr>
          <a:lstStyle/>
          <a:p>
            <a:r>
              <a:rPr lang="zh-CN" altLang="zh-CN" sz="1600" dirty="0">
                <a:solidFill>
                  <a:prstClr val="black"/>
                </a:solidFill>
              </a:rPr>
              <a:t>对广告的点击率进行预测是十分有必要的。</a:t>
            </a:r>
            <a:r>
              <a:rPr lang="zh-CN" altLang="zh-CN" sz="1600" b="1" dirty="0">
                <a:solidFill>
                  <a:srgbClr val="3D89BC"/>
                </a:solidFill>
              </a:rPr>
              <a:t>对展示广告的网站来说</a:t>
            </a:r>
            <a:r>
              <a:rPr lang="zh-CN" altLang="zh-CN" sz="1600" dirty="0">
                <a:solidFill>
                  <a:prstClr val="black"/>
                </a:solidFill>
              </a:rPr>
              <a:t>，针对不同页面、不同人群精准投放不同广告，可以使广告和网页做到紧密结合，使广告</a:t>
            </a:r>
            <a:r>
              <a:rPr lang="en-US" altLang="zh-CN" sz="1600" dirty="0">
                <a:solidFill>
                  <a:prstClr val="black"/>
                </a:solidFill>
              </a:rPr>
              <a:t>“</a:t>
            </a:r>
            <a:r>
              <a:rPr lang="zh-CN" altLang="zh-CN" sz="1600" dirty="0">
                <a:solidFill>
                  <a:prstClr val="black"/>
                </a:solidFill>
              </a:rPr>
              <a:t>无痕植入</a:t>
            </a:r>
            <a:r>
              <a:rPr lang="en-US" altLang="zh-CN" sz="1600" dirty="0">
                <a:solidFill>
                  <a:prstClr val="black"/>
                </a:solidFill>
              </a:rPr>
              <a:t>”</a:t>
            </a:r>
            <a:r>
              <a:rPr lang="zh-CN" altLang="zh-CN" sz="1600" dirty="0">
                <a:solidFill>
                  <a:prstClr val="black"/>
                </a:solidFill>
              </a:rPr>
              <a:t>，使浏览者在潜移默化中接受广告，提高广告被点击的可能性；</a:t>
            </a:r>
            <a:r>
              <a:rPr lang="zh-CN" altLang="zh-CN" sz="1600" b="1" dirty="0">
                <a:solidFill>
                  <a:srgbClr val="3D89BC"/>
                </a:solidFill>
              </a:rPr>
              <a:t>对商家来说，</a:t>
            </a:r>
            <a:r>
              <a:rPr lang="zh-CN" altLang="zh-CN" sz="1600" dirty="0">
                <a:solidFill>
                  <a:prstClr val="black"/>
                </a:solidFill>
              </a:rPr>
              <a:t>不仅可以预估广告带来的收益，及时对广告进行调整，提升收益，还可以减少一些不必要的投放，减少支出；</a:t>
            </a:r>
            <a:r>
              <a:rPr lang="zh-CN" altLang="zh-CN" sz="1600" b="1" dirty="0">
                <a:solidFill>
                  <a:srgbClr val="3D89BC"/>
                </a:solidFill>
              </a:rPr>
              <a:t>对浏览者来说，</a:t>
            </a:r>
            <a:r>
              <a:rPr lang="zh-CN" altLang="zh-CN" sz="1600" dirty="0">
                <a:solidFill>
                  <a:prstClr val="black"/>
                </a:solidFill>
              </a:rPr>
              <a:t>广告的精准投放更易被接受，不容易引起反感，增加点击广告的可能性。</a:t>
            </a:r>
            <a:endParaRPr lang="zh-CN" altLang="en-US" sz="1600" dirty="0">
              <a:solidFill>
                <a:prstClr val="black"/>
              </a:solidFill>
            </a:endParaRPr>
          </a:p>
        </p:txBody>
      </p:sp>
      <p:pic>
        <p:nvPicPr>
          <p:cNvPr id="26" name="27 Imagen"/>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8"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9" name="Imagen 27">
            <a:hlinkClick r:id="" action="ppaction://hlinkshowjump?jump=nextslide"/>
          </p:cNvPr>
          <p:cNvPicPr>
            <a:picLocks noChangeAspect="1" noChangeArrowheads="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Imagen 28">
            <a:hlinkClick r:id="" action="ppaction://hlinkshowjump?jump=previousslide"/>
          </p:cNvPr>
          <p:cNvPicPr>
            <a:picLocks noChangeAspect="1" noChangeArrowheads="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19</a:t>
            </a:fld>
            <a:endParaRPr lang="zh-CN" altLang="en-US" dirty="0">
              <a:solidFill>
                <a:prstClr val="black">
                  <a:tint val="75000"/>
                </a:prstClr>
              </a:solidFill>
            </a:endParaRPr>
          </a:p>
        </p:txBody>
      </p:sp>
    </p:spTree>
    <p:extLst>
      <p:ext uri="{BB962C8B-B14F-4D97-AF65-F5344CB8AC3E}">
        <p14:creationId xmlns:p14="http://schemas.microsoft.com/office/powerpoint/2010/main" val="3008320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24" name="文本框 40"/>
          <p:cNvSpPr txBox="1"/>
          <p:nvPr/>
        </p:nvSpPr>
        <p:spPr>
          <a:xfrm>
            <a:off x="1923254" y="800100"/>
            <a:ext cx="2271776" cy="369332"/>
          </a:xfrm>
          <a:prstGeom prst="rect">
            <a:avLst/>
          </a:prstGeom>
          <a:noFill/>
        </p:spPr>
        <p:txBody>
          <a:bodyPr wrap="none" rtlCol="0">
            <a:spAutoFit/>
          </a:bodyPr>
          <a:lstStyle/>
          <a:p>
            <a:r>
              <a:rPr lang="en-US" altLang="zh-CN" b="1" dirty="0" smtClean="0">
                <a:solidFill>
                  <a:srgbClr val="3D89BC"/>
                </a:solidFill>
              </a:rPr>
              <a:t>12.1.1</a:t>
            </a:r>
            <a:r>
              <a:rPr lang="zh-CN" altLang="en-US" b="1" dirty="0">
                <a:solidFill>
                  <a:srgbClr val="3D89BC"/>
                </a:solidFill>
              </a:rPr>
              <a:t>用户画像概述</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矩形 10"/>
          <p:cNvSpPr/>
          <p:nvPr/>
        </p:nvSpPr>
        <p:spPr>
          <a:xfrm>
            <a:off x="1808899" y="1300778"/>
            <a:ext cx="8574430" cy="1850390"/>
          </a:xfrm>
          <a:prstGeom prst="rect">
            <a:avLst/>
          </a:prstGeom>
        </p:spPr>
        <p:txBody>
          <a:bodyPr wrap="square" lIns="0" tIns="0" rIns="0" bIns="0">
            <a:spAutoFit/>
          </a:bodyPr>
          <a:lstStyle/>
          <a:p>
            <a:pPr>
              <a:lnSpc>
                <a:spcPts val="2000"/>
              </a:lnSpc>
            </a:pPr>
            <a:r>
              <a:rPr lang="en-US" altLang="zh-CN" sz="1600" dirty="0">
                <a:solidFill>
                  <a:prstClr val="black"/>
                </a:solidFill>
              </a:rPr>
              <a:t>   </a:t>
            </a:r>
            <a:r>
              <a:rPr lang="zh-CN" altLang="zh-CN" sz="1600" dirty="0">
                <a:solidFill>
                  <a:prstClr val="black"/>
                </a:solidFill>
              </a:rPr>
              <a:t>人在网络世界中的行为集合代表了他在网络世界中的“性格”，这个集合就描述了他的网络个性和用户特征（</a:t>
            </a:r>
            <a:r>
              <a:rPr lang="en-US" altLang="zh-CN" sz="1600" dirty="0">
                <a:solidFill>
                  <a:prstClr val="black"/>
                </a:solidFill>
              </a:rPr>
              <a:t>User Profile</a:t>
            </a:r>
            <a:r>
              <a:rPr lang="zh-CN" altLang="zh-CN" sz="1600" dirty="0">
                <a:solidFill>
                  <a:prstClr val="black"/>
                </a:solidFill>
              </a:rPr>
              <a:t>）。从数据拥有者，也就是企业角度来看，他们掌握了所有用户在网络世界中“某方面”的行为习惯，如用户浏览了哪些网页、搜索了哪些关键词、购买了哪些商品、留下了哪些评价等，企业都会收集汇总。如何将如此庞杂的数据转换为商业价值，成为现在企业越来越关注的问题。面对高质量、多维度的海量数据，如何建立精准的用户模型就显得尤为重要，用户画像的概念也就应运而生。</a:t>
            </a:r>
          </a:p>
          <a:p>
            <a:pPr>
              <a:lnSpc>
                <a:spcPts val="2500"/>
              </a:lnSpc>
            </a:pPr>
            <a:r>
              <a:rPr lang="en-US" altLang="zh-CN" dirty="0">
                <a:solidFill>
                  <a:prstClr val="black"/>
                </a:solidFill>
              </a:rPr>
              <a:t>   </a:t>
            </a:r>
            <a:endParaRPr lang="zh-CN" altLang="zh-CN" dirty="0">
              <a:solidFill>
                <a:prstClr val="black"/>
              </a:solidFill>
            </a:endParaRPr>
          </a:p>
        </p:txBody>
      </p:sp>
      <p:pic>
        <p:nvPicPr>
          <p:cNvPr id="1026" name="Picture 2" descr="C:\Users\cstor\Desktop\0R033M28-2.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t="9820" b="15169"/>
          <a:stretch>
            <a:fillRect/>
          </a:stretch>
        </p:blipFill>
        <p:spPr bwMode="auto">
          <a:xfrm>
            <a:off x="1513806" y="2821228"/>
            <a:ext cx="9150823" cy="36317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51647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3" y="800100"/>
            <a:ext cx="3656770" cy="369332"/>
          </a:xfrm>
          <a:prstGeom prst="rect">
            <a:avLst/>
          </a:prstGeom>
          <a:noFill/>
        </p:spPr>
        <p:txBody>
          <a:bodyPr wrap="none" rtlCol="0">
            <a:spAutoFit/>
          </a:bodyPr>
          <a:lstStyle/>
          <a:p>
            <a:r>
              <a:rPr lang="en-US" altLang="zh-CN" b="1" dirty="0" smtClean="0">
                <a:solidFill>
                  <a:srgbClr val="3D89BC"/>
                </a:solidFill>
              </a:rPr>
              <a:t>12.2.3</a:t>
            </a:r>
            <a:r>
              <a:rPr lang="zh-CN" altLang="en-US" b="1" dirty="0">
                <a:solidFill>
                  <a:srgbClr val="3D89BC"/>
                </a:solidFill>
              </a:rPr>
              <a:t>基于位置的服务和广告推荐</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4102"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13" name="椭圆 12"/>
          <p:cNvSpPr/>
          <p:nvPr/>
        </p:nvSpPr>
        <p:spPr>
          <a:xfrm>
            <a:off x="5287276" y="2583612"/>
            <a:ext cx="1557069" cy="1621766"/>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prstClr val="white"/>
                </a:solidFill>
              </a:rPr>
              <a:t>“</a:t>
            </a:r>
            <a:r>
              <a:rPr lang="en-US" altLang="zh-CN" sz="2000" b="1" dirty="0">
                <a:solidFill>
                  <a:prstClr val="white"/>
                </a:solidFill>
              </a:rPr>
              <a:t>4A</a:t>
            </a:r>
            <a:r>
              <a:rPr lang="zh-CN" altLang="en-US" sz="2000" b="1" dirty="0">
                <a:solidFill>
                  <a:prstClr val="white"/>
                </a:solidFill>
              </a:rPr>
              <a:t>”服务</a:t>
            </a:r>
          </a:p>
        </p:txBody>
      </p:sp>
      <p:sp>
        <p:nvSpPr>
          <p:cNvPr id="16" name="同心圆 15"/>
          <p:cNvSpPr/>
          <p:nvPr/>
        </p:nvSpPr>
        <p:spPr>
          <a:xfrm>
            <a:off x="5347662" y="2665563"/>
            <a:ext cx="1436299" cy="1475116"/>
          </a:xfrm>
          <a:prstGeom prst="donut">
            <a:avLst>
              <a:gd name="adj" fmla="val 38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23" name="曲线连接符 22"/>
          <p:cNvCxnSpPr>
            <a:stCxn id="13" idx="1"/>
          </p:cNvCxnSpPr>
          <p:nvPr/>
        </p:nvCxnSpPr>
        <p:spPr>
          <a:xfrm rot="16200000" flipV="1">
            <a:off x="4762710" y="2068522"/>
            <a:ext cx="401578" cy="1103606"/>
          </a:xfrm>
          <a:prstGeom prst="curvedConnector2">
            <a:avLst/>
          </a:prstGeom>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1979048" y="2206695"/>
            <a:ext cx="2432649" cy="363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随时（</a:t>
            </a:r>
            <a:r>
              <a:rPr lang="en-US" altLang="zh-CN" b="1" dirty="0">
                <a:solidFill>
                  <a:srgbClr val="3D89BC"/>
                </a:solidFill>
              </a:rPr>
              <a:t>A</a:t>
            </a:r>
            <a:r>
              <a:rPr lang="en-US" altLang="zh-CN" dirty="0">
                <a:solidFill>
                  <a:prstClr val="white"/>
                </a:solidFill>
              </a:rPr>
              <a:t>nytime</a:t>
            </a:r>
            <a:r>
              <a:rPr lang="zh-CN" altLang="en-US" dirty="0">
                <a:solidFill>
                  <a:prstClr val="white"/>
                </a:solidFill>
              </a:rPr>
              <a:t>）</a:t>
            </a:r>
          </a:p>
        </p:txBody>
      </p:sp>
      <p:sp>
        <p:nvSpPr>
          <p:cNvPr id="29" name="圆角矩形 28"/>
          <p:cNvSpPr/>
          <p:nvPr/>
        </p:nvSpPr>
        <p:spPr>
          <a:xfrm>
            <a:off x="7715614" y="2206695"/>
            <a:ext cx="2432649" cy="36344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随地（</a:t>
            </a:r>
            <a:r>
              <a:rPr lang="en-US" altLang="zh-CN" b="1" dirty="0">
                <a:solidFill>
                  <a:srgbClr val="3D89BC"/>
                </a:solidFill>
              </a:rPr>
              <a:t>A</a:t>
            </a:r>
            <a:r>
              <a:rPr lang="en-US" altLang="zh-CN" dirty="0">
                <a:solidFill>
                  <a:prstClr val="white"/>
                </a:solidFill>
              </a:rPr>
              <a:t>nywhere</a:t>
            </a:r>
            <a:r>
              <a:rPr lang="zh-CN" altLang="en-US" dirty="0">
                <a:solidFill>
                  <a:prstClr val="white"/>
                </a:solidFill>
              </a:rPr>
              <a:t>）</a:t>
            </a:r>
          </a:p>
        </p:txBody>
      </p:sp>
      <p:sp>
        <p:nvSpPr>
          <p:cNvPr id="35" name="圆角矩形 34"/>
          <p:cNvSpPr/>
          <p:nvPr/>
        </p:nvSpPr>
        <p:spPr>
          <a:xfrm>
            <a:off x="1979047" y="4226374"/>
            <a:ext cx="2432649" cy="630299"/>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为所有的人（</a:t>
            </a:r>
            <a:r>
              <a:rPr lang="en-US" altLang="zh-CN" b="1" dirty="0">
                <a:solidFill>
                  <a:srgbClr val="3D89BC"/>
                </a:solidFill>
              </a:rPr>
              <a:t>A</a:t>
            </a:r>
            <a:r>
              <a:rPr lang="en-US" altLang="zh-CN" dirty="0">
                <a:solidFill>
                  <a:prstClr val="white"/>
                </a:solidFill>
              </a:rPr>
              <a:t>nybody</a:t>
            </a:r>
            <a:r>
              <a:rPr lang="zh-CN" altLang="en-US" dirty="0">
                <a:solidFill>
                  <a:prstClr val="white"/>
                </a:solidFill>
              </a:rPr>
              <a:t>）</a:t>
            </a:r>
          </a:p>
        </p:txBody>
      </p:sp>
      <p:sp>
        <p:nvSpPr>
          <p:cNvPr id="38" name="圆角矩形 37"/>
          <p:cNvSpPr/>
          <p:nvPr/>
        </p:nvSpPr>
        <p:spPr>
          <a:xfrm>
            <a:off x="7715614" y="4226373"/>
            <a:ext cx="2432649" cy="626418"/>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为所有的事（</a:t>
            </a:r>
            <a:r>
              <a:rPr lang="en-US" altLang="zh-CN" b="1" dirty="0">
                <a:solidFill>
                  <a:srgbClr val="3D89BC"/>
                </a:solidFill>
              </a:rPr>
              <a:t>A</a:t>
            </a:r>
            <a:r>
              <a:rPr lang="en-US" altLang="zh-CN" dirty="0">
                <a:solidFill>
                  <a:prstClr val="white"/>
                </a:solidFill>
              </a:rPr>
              <a:t>nything</a:t>
            </a:r>
            <a:r>
              <a:rPr lang="zh-CN" altLang="en-US" dirty="0">
                <a:solidFill>
                  <a:prstClr val="white"/>
                </a:solidFill>
              </a:rPr>
              <a:t>）</a:t>
            </a:r>
          </a:p>
        </p:txBody>
      </p:sp>
      <p:cxnSp>
        <p:nvCxnSpPr>
          <p:cNvPr id="42" name="曲线连接符 41"/>
          <p:cNvCxnSpPr>
            <a:stCxn id="13" idx="7"/>
            <a:endCxn id="29" idx="1"/>
          </p:cNvCxnSpPr>
          <p:nvPr/>
        </p:nvCxnSpPr>
        <p:spPr>
          <a:xfrm rot="5400000" flipH="1" flipV="1">
            <a:off x="6949619" y="2055119"/>
            <a:ext cx="432695" cy="1099296"/>
          </a:xfrm>
          <a:prstGeom prst="curvedConnector2">
            <a:avLst/>
          </a:prstGeom>
        </p:spPr>
        <p:style>
          <a:lnRef idx="1">
            <a:schemeClr val="dk1"/>
          </a:lnRef>
          <a:fillRef idx="0">
            <a:schemeClr val="dk1"/>
          </a:fillRef>
          <a:effectRef idx="0">
            <a:schemeClr val="dk1"/>
          </a:effectRef>
          <a:fontRef idx="minor">
            <a:schemeClr val="tx1"/>
          </a:fontRef>
        </p:style>
      </p:cxnSp>
      <p:cxnSp>
        <p:nvCxnSpPr>
          <p:cNvPr id="44" name="曲线连接符 43"/>
          <p:cNvCxnSpPr>
            <a:stCxn id="13" idx="3"/>
          </p:cNvCxnSpPr>
          <p:nvPr/>
        </p:nvCxnSpPr>
        <p:spPr>
          <a:xfrm rot="5400000">
            <a:off x="4677646" y="3701926"/>
            <a:ext cx="571706" cy="1103606"/>
          </a:xfrm>
          <a:prstGeom prst="curvedConnector2">
            <a:avLst/>
          </a:prstGeom>
        </p:spPr>
        <p:style>
          <a:lnRef idx="1">
            <a:schemeClr val="dk1"/>
          </a:lnRef>
          <a:fillRef idx="0">
            <a:schemeClr val="dk1"/>
          </a:fillRef>
          <a:effectRef idx="0">
            <a:schemeClr val="dk1"/>
          </a:effectRef>
          <a:fontRef idx="minor">
            <a:schemeClr val="tx1"/>
          </a:fontRef>
        </p:style>
      </p:cxnSp>
      <p:cxnSp>
        <p:nvCxnSpPr>
          <p:cNvPr id="46" name="曲线连接符 45"/>
          <p:cNvCxnSpPr>
            <a:stCxn id="13" idx="5"/>
            <a:endCxn id="38" idx="1"/>
          </p:cNvCxnSpPr>
          <p:nvPr/>
        </p:nvCxnSpPr>
        <p:spPr>
          <a:xfrm rot="16200000" flipH="1">
            <a:off x="6880112" y="3704081"/>
            <a:ext cx="571706" cy="1099296"/>
          </a:xfrm>
          <a:prstGeom prst="curvedConnector2">
            <a:avLst/>
          </a:prstGeom>
        </p:spPr>
        <p:style>
          <a:lnRef idx="1">
            <a:schemeClr val="dk1"/>
          </a:lnRef>
          <a:fillRef idx="0">
            <a:schemeClr val="dk1"/>
          </a:fillRef>
          <a:effectRef idx="0">
            <a:schemeClr val="dk1"/>
          </a:effectRef>
          <a:fontRef idx="minor">
            <a:schemeClr val="tx1"/>
          </a:fontRef>
        </p:style>
      </p:cxnSp>
      <p:pic>
        <p:nvPicPr>
          <p:cNvPr id="27"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0"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31"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3235319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5126"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7" name="矩形 26"/>
          <p:cNvSpPr/>
          <p:nvPr/>
        </p:nvSpPr>
        <p:spPr>
          <a:xfrm>
            <a:off x="1865103" y="1071673"/>
            <a:ext cx="8417703" cy="22399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4435219" y="934828"/>
            <a:ext cx="2756304" cy="369332"/>
          </a:xfrm>
          <a:prstGeom prst="rect">
            <a:avLst/>
          </a:prstGeom>
          <a:solidFill>
            <a:srgbClr val="3D89BC"/>
          </a:solidFill>
        </p:spPr>
        <p:txBody>
          <a:bodyPr wrap="square">
            <a:spAutoFit/>
          </a:bodyPr>
          <a:lstStyle/>
          <a:p>
            <a:r>
              <a:rPr lang="zh-CN" altLang="en-US" dirty="0">
                <a:solidFill>
                  <a:prstClr val="white"/>
                </a:solidFill>
              </a:rPr>
              <a:t>基于位置服务的关键技术</a:t>
            </a:r>
          </a:p>
        </p:txBody>
      </p:sp>
      <p:sp>
        <p:nvSpPr>
          <p:cNvPr id="30" name="椭圆 29"/>
          <p:cNvSpPr/>
          <p:nvPr/>
        </p:nvSpPr>
        <p:spPr>
          <a:xfrm>
            <a:off x="2947311" y="1616581"/>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定位</a:t>
            </a:r>
            <a:endParaRPr lang="en-US" altLang="zh-CN" dirty="0">
              <a:solidFill>
                <a:prstClr val="white"/>
              </a:solidFill>
            </a:endParaRPr>
          </a:p>
          <a:p>
            <a:pPr algn="ctr"/>
            <a:r>
              <a:rPr lang="zh-CN" altLang="en-US" dirty="0">
                <a:solidFill>
                  <a:prstClr val="white"/>
                </a:solidFill>
              </a:rPr>
              <a:t>技术</a:t>
            </a:r>
          </a:p>
        </p:txBody>
      </p:sp>
      <p:sp>
        <p:nvSpPr>
          <p:cNvPr id="31" name="椭圆 30"/>
          <p:cNvSpPr/>
          <p:nvPr/>
        </p:nvSpPr>
        <p:spPr>
          <a:xfrm>
            <a:off x="5383789" y="1616581"/>
            <a:ext cx="1316052" cy="1316052"/>
          </a:xfrm>
          <a:prstGeom prst="ellipse">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电子地图技术</a:t>
            </a:r>
          </a:p>
        </p:txBody>
      </p:sp>
      <p:sp>
        <p:nvSpPr>
          <p:cNvPr id="32" name="椭圆 31"/>
          <p:cNvSpPr/>
          <p:nvPr/>
        </p:nvSpPr>
        <p:spPr>
          <a:xfrm>
            <a:off x="7820267" y="1616581"/>
            <a:ext cx="1316052" cy="13160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数据分析、挖掘技术</a:t>
            </a: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4"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5"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21</a:t>
            </a:fld>
            <a:endParaRPr lang="zh-CN" altLang="en-US" dirty="0">
              <a:solidFill>
                <a:prstClr val="black">
                  <a:tint val="75000"/>
                </a:prstClr>
              </a:solidFill>
            </a:endParaRPr>
          </a:p>
        </p:txBody>
      </p:sp>
      <p:sp>
        <p:nvSpPr>
          <p:cNvPr id="12" name="文本框 11"/>
          <p:cNvSpPr txBox="1"/>
          <p:nvPr/>
        </p:nvSpPr>
        <p:spPr>
          <a:xfrm>
            <a:off x="1833245" y="3620770"/>
            <a:ext cx="8417560" cy="2286000"/>
          </a:xfrm>
          <a:prstGeom prst="rect">
            <a:avLst/>
          </a:prstGeom>
          <a:noFill/>
        </p:spPr>
        <p:txBody>
          <a:bodyPr wrap="square" rtlCol="0" anchor="t">
            <a:spAutoFit/>
          </a:bodyPr>
          <a:lstStyle/>
          <a:p>
            <a:pPr>
              <a:lnSpc>
                <a:spcPct val="150000"/>
              </a:lnSpc>
            </a:pPr>
            <a:r>
              <a:rPr lang="zh-CN" altLang="en-US" sz="1600" dirty="0">
                <a:solidFill>
                  <a:prstClr val="black"/>
                </a:solidFill>
              </a:rPr>
              <a:t>（1）定位技术：定位技术是基于位置服务的基础，目的是获取终端设备的物理位置。</a:t>
            </a:r>
          </a:p>
          <a:p>
            <a:pPr>
              <a:lnSpc>
                <a:spcPct val="150000"/>
              </a:lnSpc>
            </a:pPr>
            <a:r>
              <a:rPr lang="zh-CN" altLang="en-US" sz="1600" dirty="0">
                <a:solidFill>
                  <a:prstClr val="black"/>
                </a:solidFill>
              </a:rPr>
              <a:t>（2）电子地图技术：电子地图是定位信息的承载体，可以将位置信息直观、形象地展示给用户，可以将平面的地图“立体化”。目前成熟的电子地图有Google Map、高德地图、Bing Map等。</a:t>
            </a:r>
          </a:p>
          <a:p>
            <a:pPr>
              <a:lnSpc>
                <a:spcPct val="150000"/>
              </a:lnSpc>
            </a:pPr>
            <a:r>
              <a:rPr lang="zh-CN" altLang="en-US" sz="1600" dirty="0">
                <a:solidFill>
                  <a:prstClr val="black"/>
                </a:solidFill>
              </a:rPr>
              <a:t>（3）数据分析与数据挖掘技术：对获取的数据进行分析和挖掘是提供多元化服务的基础。例如，借助驾驶人的日常轨迹对其推荐他日常经过的商店和产品等。</a:t>
            </a:r>
          </a:p>
        </p:txBody>
      </p:sp>
    </p:spTree>
    <p:extLst>
      <p:ext uri="{BB962C8B-B14F-4D97-AF65-F5344CB8AC3E}">
        <p14:creationId xmlns:p14="http://schemas.microsoft.com/office/powerpoint/2010/main" val="2566926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87220" y="1284606"/>
            <a:ext cx="8417560" cy="1626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615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850981"/>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34" name="矩形 33"/>
          <p:cNvSpPr/>
          <p:nvPr/>
        </p:nvSpPr>
        <p:spPr>
          <a:xfrm>
            <a:off x="4441701" y="1100193"/>
            <a:ext cx="2756304" cy="369332"/>
          </a:xfrm>
          <a:prstGeom prst="rect">
            <a:avLst/>
          </a:prstGeom>
          <a:solidFill>
            <a:srgbClr val="3D89BC"/>
          </a:solidFill>
        </p:spPr>
        <p:txBody>
          <a:bodyPr wrap="square">
            <a:spAutoFit/>
          </a:bodyPr>
          <a:lstStyle/>
          <a:p>
            <a:pPr algn="ctr"/>
            <a:r>
              <a:rPr lang="zh-CN" altLang="en-US" dirty="0">
                <a:solidFill>
                  <a:prstClr val="white"/>
                </a:solidFill>
              </a:rPr>
              <a:t>基于位置的广告推荐</a:t>
            </a:r>
          </a:p>
        </p:txBody>
      </p:sp>
      <p:sp>
        <p:nvSpPr>
          <p:cNvPr id="11" name="矩形 10"/>
          <p:cNvSpPr/>
          <p:nvPr/>
        </p:nvSpPr>
        <p:spPr>
          <a:xfrm>
            <a:off x="1887327" y="1594516"/>
            <a:ext cx="8417703" cy="1756410"/>
          </a:xfrm>
          <a:prstGeom prst="rect">
            <a:avLst/>
          </a:prstGeom>
        </p:spPr>
        <p:txBody>
          <a:bodyPr wrap="square">
            <a:spAutoFit/>
          </a:bodyPr>
          <a:lstStyle/>
          <a:p>
            <a:r>
              <a:rPr lang="zh-CN" altLang="zh-CN" dirty="0">
                <a:solidFill>
                  <a:prstClr val="black"/>
                </a:solidFill>
              </a:rPr>
              <a:t>与传统互联网广告不同，基于位置的广告推荐更多地会考虑</a:t>
            </a:r>
            <a:r>
              <a:rPr lang="en-US" altLang="zh-CN" dirty="0">
                <a:solidFill>
                  <a:prstClr val="black"/>
                </a:solidFill>
              </a:rPr>
              <a:t>“</a:t>
            </a:r>
            <a:r>
              <a:rPr lang="zh-CN" altLang="zh-CN" dirty="0">
                <a:solidFill>
                  <a:prstClr val="black"/>
                </a:solidFill>
              </a:rPr>
              <a:t>位置</a:t>
            </a:r>
            <a:r>
              <a:rPr lang="en-US" altLang="zh-CN" dirty="0">
                <a:solidFill>
                  <a:prstClr val="black"/>
                </a:solidFill>
              </a:rPr>
              <a:t>”</a:t>
            </a:r>
            <a:r>
              <a:rPr lang="zh-CN" altLang="zh-CN" dirty="0">
                <a:solidFill>
                  <a:prstClr val="black"/>
                </a:solidFill>
              </a:rPr>
              <a:t>这一选择条件，优先推荐当前地点附近的商家或产品，实现更加精准且个性化的广告投放，不仅能极大地提升用户体验，还可以迅速将用户从网上吸引到实体店面内，完成从线上到线下的无缝对接。</a:t>
            </a:r>
            <a:endParaRPr lang="en-US" altLang="zh-CN" dirty="0">
              <a:solidFill>
                <a:prstClr val="black"/>
              </a:solidFill>
            </a:endParaRPr>
          </a:p>
          <a:p>
            <a:endParaRPr lang="en-US" altLang="zh-CN" dirty="0">
              <a:solidFill>
                <a:prstClr val="black"/>
              </a:solidFill>
            </a:endParaRPr>
          </a:p>
          <a:p>
            <a:endParaRPr lang="zh-CN" altLang="en-US" dirty="0">
              <a:solidFill>
                <a:prstClr val="black"/>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4"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5"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22</a:t>
            </a:fld>
            <a:endParaRPr lang="zh-CN" altLang="en-US" dirty="0">
              <a:solidFill>
                <a:prstClr val="black">
                  <a:tint val="75000"/>
                </a:prstClr>
              </a:solidFill>
            </a:endParaRPr>
          </a:p>
        </p:txBody>
      </p:sp>
      <p:sp>
        <p:nvSpPr>
          <p:cNvPr id="12" name="文本框 11"/>
          <p:cNvSpPr txBox="1"/>
          <p:nvPr/>
        </p:nvSpPr>
        <p:spPr>
          <a:xfrm>
            <a:off x="1887856" y="3128646"/>
            <a:ext cx="8416925" cy="584776"/>
          </a:xfrm>
          <a:prstGeom prst="rect">
            <a:avLst/>
          </a:prstGeom>
          <a:noFill/>
        </p:spPr>
        <p:txBody>
          <a:bodyPr wrap="square" rtlCol="0" anchor="t">
            <a:spAutoFit/>
          </a:bodyPr>
          <a:lstStyle/>
          <a:p>
            <a:r>
              <a:rPr lang="zh-CN" altLang="en-US" sz="1600" dirty="0">
                <a:solidFill>
                  <a:prstClr val="black"/>
                </a:solidFill>
              </a:rPr>
              <a:t>（1）“主动式”也称“推”式，指广告服务提供商根据用户所在位置，主动向客户发送广告，</a:t>
            </a:r>
            <a:r>
              <a:rPr lang="zh-CN" altLang="en-US" sz="1600" dirty="0" smtClean="0">
                <a:solidFill>
                  <a:prstClr val="black"/>
                </a:solidFill>
              </a:rPr>
              <a:t>直到用户取消广告订阅或将广告屏蔽为止</a:t>
            </a:r>
            <a:r>
              <a:rPr lang="zh-CN" altLang="en-US" sz="1600" smtClean="0">
                <a:solidFill>
                  <a:prstClr val="black"/>
                </a:solidFill>
              </a:rPr>
              <a:t>。下图所示为主动式基于</a:t>
            </a:r>
            <a:r>
              <a:rPr lang="zh-CN" altLang="en-US" sz="1600" dirty="0">
                <a:solidFill>
                  <a:prstClr val="black"/>
                </a:solidFill>
              </a:rPr>
              <a:t>位置的广告推荐实例。</a:t>
            </a:r>
          </a:p>
        </p:txBody>
      </p:sp>
      <p:sp>
        <p:nvSpPr>
          <p:cNvPr id="15" name="文本框 14"/>
          <p:cNvSpPr txBox="1"/>
          <p:nvPr/>
        </p:nvSpPr>
        <p:spPr>
          <a:xfrm>
            <a:off x="5112564" y="5688546"/>
            <a:ext cx="2706053" cy="261610"/>
          </a:xfrm>
          <a:prstGeom prst="rect">
            <a:avLst/>
          </a:prstGeom>
          <a:noFill/>
        </p:spPr>
        <p:txBody>
          <a:bodyPr wrap="square" rtlCol="0" anchor="t">
            <a:spAutoFit/>
          </a:bodyPr>
          <a:lstStyle/>
          <a:p>
            <a:r>
              <a:rPr lang="zh-CN" altLang="en-US" sz="1100" b="1" dirty="0">
                <a:solidFill>
                  <a:prstClr val="black"/>
                </a:solidFill>
              </a:rPr>
              <a:t>主动式基于位置的广告推荐实例</a:t>
            </a:r>
          </a:p>
        </p:txBody>
      </p:sp>
      <p:pic>
        <p:nvPicPr>
          <p:cNvPr id="13" name="图片 12"/>
          <p:cNvPicPr>
            <a:picLocks noChangeAspect="1"/>
          </p:cNvPicPr>
          <p:nvPr/>
        </p:nvPicPr>
        <p:blipFill>
          <a:blip r:embed="rId7"/>
          <a:stretch>
            <a:fillRect/>
          </a:stretch>
        </p:blipFill>
        <p:spPr>
          <a:xfrm>
            <a:off x="3754458" y="3951211"/>
            <a:ext cx="5189362" cy="1421809"/>
          </a:xfrm>
          <a:prstGeom prst="rect">
            <a:avLst/>
          </a:prstGeom>
        </p:spPr>
      </p:pic>
    </p:spTree>
    <p:extLst>
      <p:ext uri="{BB962C8B-B14F-4D97-AF65-F5344CB8AC3E}">
        <p14:creationId xmlns:p14="http://schemas.microsoft.com/office/powerpoint/2010/main" val="2733686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2069797" cy="415498"/>
          </a:xfrm>
          <a:prstGeom prst="rect">
            <a:avLst/>
          </a:prstGeom>
          <a:noFill/>
        </p:spPr>
        <p:txBody>
          <a:bodyPr wrap="none" rtlCol="0">
            <a:spAutoFit/>
          </a:bodyPr>
          <a:lstStyle/>
          <a:p>
            <a:r>
              <a:rPr lang="en-US" altLang="zh-CN" sz="2100" b="1" spc="225" dirty="0" smtClean="0">
                <a:solidFill>
                  <a:prstClr val="white"/>
                </a:solidFill>
              </a:rPr>
              <a:t>12.2</a:t>
            </a:r>
            <a:r>
              <a:rPr lang="zh-CN" altLang="en-US" sz="2100" b="1" spc="225" dirty="0">
                <a:solidFill>
                  <a:prstClr val="white"/>
                </a:solidFill>
              </a:rPr>
              <a:t>广告推荐</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7174"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4"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5"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23</a:t>
            </a:fld>
            <a:endParaRPr lang="zh-CN" altLang="en-US" dirty="0">
              <a:solidFill>
                <a:prstClr val="black">
                  <a:tint val="75000"/>
                </a:prstClr>
              </a:solidFill>
            </a:endParaRPr>
          </a:p>
        </p:txBody>
      </p:sp>
      <p:sp>
        <p:nvSpPr>
          <p:cNvPr id="13" name="文本框 12"/>
          <p:cNvSpPr txBox="1"/>
          <p:nvPr/>
        </p:nvSpPr>
        <p:spPr>
          <a:xfrm>
            <a:off x="1887220" y="1045846"/>
            <a:ext cx="8417560" cy="584775"/>
          </a:xfrm>
          <a:prstGeom prst="rect">
            <a:avLst/>
          </a:prstGeom>
          <a:noFill/>
        </p:spPr>
        <p:txBody>
          <a:bodyPr wrap="square" rtlCol="0" anchor="t">
            <a:spAutoFit/>
          </a:bodyPr>
          <a:lstStyle/>
          <a:p>
            <a:r>
              <a:rPr lang="zh-CN" altLang="en-US" sz="1600" dirty="0">
                <a:solidFill>
                  <a:prstClr val="black"/>
                </a:solidFill>
              </a:rPr>
              <a:t>（2）“被动式”也称“拉”式，指用户通过关键词发起搜索，推荐系统根据搜索关键词、用户当前地理位置信息和用户其他特征返回出推荐结果。</a:t>
            </a:r>
          </a:p>
        </p:txBody>
      </p:sp>
      <p:sp>
        <p:nvSpPr>
          <p:cNvPr id="17" name="文本框 16"/>
          <p:cNvSpPr txBox="1"/>
          <p:nvPr/>
        </p:nvSpPr>
        <p:spPr>
          <a:xfrm>
            <a:off x="1966707" y="3898649"/>
            <a:ext cx="8145780" cy="1815465"/>
          </a:xfrm>
          <a:prstGeom prst="rect">
            <a:avLst/>
          </a:prstGeom>
          <a:noFill/>
        </p:spPr>
        <p:txBody>
          <a:bodyPr wrap="square" rtlCol="0" anchor="t">
            <a:spAutoFit/>
          </a:bodyPr>
          <a:lstStyle/>
          <a:p>
            <a:r>
              <a:rPr lang="zh-CN" altLang="en-US" sz="1600" dirty="0">
                <a:solidFill>
                  <a:prstClr val="black"/>
                </a:solidFill>
              </a:rPr>
              <a:t>由于基于位置的广告推荐一般通过移动智能设备获取用户位置，而此类设备一般都处于开机状态，故可以持续获取用户位置，这也为分析用户移动轨迹、分析用户习惯、建立用户画像奠定了基础。</a:t>
            </a:r>
          </a:p>
          <a:p>
            <a:endParaRPr lang="zh-CN" altLang="en-US" sz="1600" dirty="0">
              <a:solidFill>
                <a:prstClr val="black"/>
              </a:solidFill>
            </a:endParaRPr>
          </a:p>
          <a:p>
            <a:r>
              <a:rPr lang="zh-CN" altLang="en-US" sz="1600" dirty="0">
                <a:solidFill>
                  <a:prstClr val="black"/>
                </a:solidFill>
              </a:rPr>
              <a:t>由于涉及用户位置等隐私信息，基于位置的广告推荐服务的隐私问题备受关注。另外，如果广告发送频率过于频繁，用户会产生对广告的厌烦情绪，此时广告提供商应加强广告质量审查、合理控制广告发送频率。</a:t>
            </a:r>
          </a:p>
        </p:txBody>
      </p:sp>
      <p:pic>
        <p:nvPicPr>
          <p:cNvPr id="11" name="图片 10"/>
          <p:cNvPicPr>
            <a:picLocks noChangeAspect="1"/>
          </p:cNvPicPr>
          <p:nvPr/>
        </p:nvPicPr>
        <p:blipFill>
          <a:blip r:embed="rId7"/>
          <a:stretch>
            <a:fillRect/>
          </a:stretch>
        </p:blipFill>
        <p:spPr>
          <a:xfrm>
            <a:off x="3253504" y="1618573"/>
            <a:ext cx="5060106" cy="2072872"/>
          </a:xfrm>
          <a:prstGeom prst="rect">
            <a:avLst/>
          </a:prstGeom>
        </p:spPr>
      </p:pic>
    </p:spTree>
    <p:extLst>
      <p:ext uri="{BB962C8B-B14F-4D97-AF65-F5344CB8AC3E}">
        <p14:creationId xmlns:p14="http://schemas.microsoft.com/office/powerpoint/2010/main" val="3423352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圆角矩形 37"/>
          <p:cNvSpPr/>
          <p:nvPr/>
        </p:nvSpPr>
        <p:spPr>
          <a:xfrm>
            <a:off x="3277329" y="4661721"/>
            <a:ext cx="5694604"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73" name="组合 72"/>
          <p:cNvGrpSpPr/>
          <p:nvPr/>
        </p:nvGrpSpPr>
        <p:grpSpPr>
          <a:xfrm>
            <a:off x="2214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572860" y="1169836"/>
              <a:ext cx="1998267" cy="523220"/>
            </a:xfrm>
            <a:prstGeom prst="rect">
              <a:avLst/>
            </a:prstGeom>
            <a:noFill/>
          </p:spPr>
          <p:txBody>
            <a:bodyPr wrap="none" rtlCol="0">
              <a:spAutoFit/>
            </a:bodyPr>
            <a:lstStyle/>
            <a:p>
              <a:pPr algn="ctr"/>
              <a:r>
                <a:rPr lang="zh-CN" altLang="en-US" sz="2800" dirty="0" smtClean="0">
                  <a:solidFill>
                    <a:srgbClr val="FFC000"/>
                  </a:solidFill>
                </a:rPr>
                <a:t>第</a:t>
              </a:r>
              <a:r>
                <a:rPr lang="en-US" altLang="zh-CN" sz="2800" dirty="0" smtClean="0">
                  <a:solidFill>
                    <a:srgbClr val="FFC000"/>
                  </a:solidFill>
                </a:rPr>
                <a:t>12</a:t>
              </a:r>
              <a:r>
                <a:rPr lang="zh-CN" altLang="en-US" sz="2800" dirty="0" smtClean="0">
                  <a:solidFill>
                    <a:srgbClr val="FFC000"/>
                  </a:solidFill>
                </a:rPr>
                <a:t>章</a:t>
              </a:r>
              <a:r>
                <a:rPr lang="zh-CN" altLang="en-US" sz="2800" dirty="0">
                  <a:solidFill>
                    <a:srgbClr val="FFC000"/>
                  </a:solidFill>
                </a:rPr>
                <a:t>　大数据商业应用</a:t>
              </a:r>
            </a:p>
          </p:txBody>
        </p:sp>
      </p:grpSp>
      <p:grpSp>
        <p:nvGrpSpPr>
          <p:cNvPr id="2" name="组合 1"/>
          <p:cNvGrpSpPr/>
          <p:nvPr/>
        </p:nvGrpSpPr>
        <p:grpSpPr>
          <a:xfrm>
            <a:off x="3277329" y="2462596"/>
            <a:ext cx="5694604" cy="2603975"/>
            <a:chOff x="1806060" y="2462595"/>
            <a:chExt cx="5694604" cy="2603975"/>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821880" cy="415498"/>
              </a:xfrm>
              <a:prstGeom prst="rect">
                <a:avLst/>
              </a:prstGeom>
            </p:spPr>
            <p:txBody>
              <a:bodyPr wrap="none">
                <a:spAutoFit/>
              </a:bodyPr>
              <a:lstStyle/>
              <a:p>
                <a:r>
                  <a:rPr lang="en-US" altLang="zh-CN" sz="2100" spc="225" dirty="0" smtClean="0">
                    <a:solidFill>
                      <a:prstClr val="black">
                        <a:lumMod val="75000"/>
                        <a:lumOff val="25000"/>
                      </a:prstClr>
                    </a:solidFill>
                  </a:rPr>
                  <a:t>12.1</a:t>
                </a:r>
                <a:r>
                  <a:rPr lang="zh-CN" altLang="en-US" sz="2100" spc="225" dirty="0">
                    <a:solidFill>
                      <a:prstClr val="black">
                        <a:lumMod val="75000"/>
                        <a:lumOff val="25000"/>
                      </a:prstClr>
                    </a:solidFill>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331087" cy="415498"/>
              </a:xfrm>
              <a:prstGeom prst="rect">
                <a:avLst/>
              </a:prstGeom>
            </p:spPr>
            <p:txBody>
              <a:bodyPr wrap="none">
                <a:spAutoFit/>
              </a:bodyPr>
              <a:lstStyle/>
              <a:p>
                <a:r>
                  <a:rPr lang="en-US" altLang="zh-CN" sz="2100" spc="225" dirty="0" smtClean="0">
                    <a:solidFill>
                      <a:prstClr val="black">
                        <a:lumMod val="75000"/>
                        <a:lumOff val="25000"/>
                      </a:prstClr>
                    </a:solidFill>
                  </a:rPr>
                  <a:t>12.2</a:t>
                </a:r>
                <a:r>
                  <a:rPr lang="zh-CN" altLang="en-US" sz="2100" spc="225" dirty="0">
                    <a:solidFill>
                      <a:prstClr val="black">
                        <a:lumMod val="75000"/>
                        <a:lumOff val="25000"/>
                      </a:prstClr>
                    </a:solidFill>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629246" cy="415498"/>
              </a:xfrm>
              <a:prstGeom prst="rect">
                <a:avLst/>
              </a:prstGeom>
            </p:spPr>
            <p:txBody>
              <a:bodyPr wrap="none">
                <a:spAutoFit/>
              </a:bodyPr>
              <a:lstStyle/>
              <a:p>
                <a:r>
                  <a:rPr lang="en-US" altLang="zh-CN" sz="2100" spc="225" dirty="0" smtClean="0">
                    <a:solidFill>
                      <a:prstClr val="white"/>
                    </a:solidFill>
                  </a:rPr>
                  <a:t>12.3</a:t>
                </a:r>
                <a:r>
                  <a:rPr lang="zh-CN" altLang="en-US" sz="2100" spc="225" dirty="0">
                    <a:solidFill>
                      <a:prstClr val="white"/>
                    </a:solidFill>
                  </a:rPr>
                  <a:t>　互联网金融</a:t>
                </a:r>
              </a:p>
            </p:txBody>
          </p:sp>
        </p:grpSp>
        <p:grpSp>
          <p:nvGrpSpPr>
            <p:cNvPr id="72" name="组合 71"/>
            <p:cNvGrpSpPr/>
            <p:nvPr/>
          </p:nvGrpSpPr>
          <p:grpSpPr>
            <a:xfrm>
              <a:off x="1806060" y="4111173"/>
              <a:ext cx="5693399" cy="955397"/>
              <a:chOff x="1806060" y="3610865"/>
              <a:chExt cx="5693399" cy="955397"/>
            </a:xfrm>
          </p:grpSpPr>
          <p:sp>
            <p:nvSpPr>
              <p:cNvPr id="65" name="圆角矩形 64"/>
              <p:cNvSpPr/>
              <p:nvPr/>
            </p:nvSpPr>
            <p:spPr>
              <a:xfrm>
                <a:off x="1806060" y="3610865"/>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6" name="矩形 65"/>
              <p:cNvSpPr/>
              <p:nvPr/>
            </p:nvSpPr>
            <p:spPr>
              <a:xfrm>
                <a:off x="1883286" y="4150764"/>
                <a:ext cx="780983" cy="415498"/>
              </a:xfrm>
              <a:prstGeom prst="rect">
                <a:avLst/>
              </a:prstGeom>
            </p:spPr>
            <p:txBody>
              <a:bodyPr wrap="none">
                <a:spAutoFit/>
              </a:bodyPr>
              <a:lstStyle/>
              <a:p>
                <a:r>
                  <a:rPr lang="zh-CN" altLang="en-US" sz="2100" spc="225" dirty="0">
                    <a:solidFill>
                      <a:prstClr val="black">
                        <a:lumMod val="75000"/>
                        <a:lumOff val="25000"/>
                      </a:prstClr>
                    </a:solidFill>
                  </a:rPr>
                  <a:t>习题</a:t>
                </a:r>
              </a:p>
            </p:txBody>
          </p:sp>
        </p:grpSp>
      </p:grpSp>
      <p:sp>
        <p:nvSpPr>
          <p:cNvPr id="32" name="矩形 31"/>
          <p:cNvSpPr/>
          <p:nvPr/>
        </p:nvSpPr>
        <p:spPr>
          <a:xfrm>
            <a:off x="1516857"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9"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1"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3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24</a:t>
            </a:fld>
            <a:endParaRPr lang="zh-CN" altLang="en-US" dirty="0">
              <a:solidFill>
                <a:prstClr val="black">
                  <a:tint val="75000"/>
                </a:prstClr>
              </a:solidFill>
            </a:endParaRPr>
          </a:p>
        </p:txBody>
      </p:sp>
      <p:sp>
        <p:nvSpPr>
          <p:cNvPr id="40" name="矩形 39"/>
          <p:cNvSpPr/>
          <p:nvPr/>
        </p:nvSpPr>
        <p:spPr>
          <a:xfrm>
            <a:off x="3354556" y="4106855"/>
            <a:ext cx="4418197" cy="415498"/>
          </a:xfrm>
          <a:prstGeom prst="rect">
            <a:avLst/>
          </a:prstGeom>
        </p:spPr>
        <p:txBody>
          <a:bodyPr wrap="none">
            <a:spAutoFit/>
          </a:bodyPr>
          <a:lstStyle/>
          <a:p>
            <a:r>
              <a:rPr lang="en-US" altLang="zh-CN" sz="2100" spc="225" dirty="0" smtClean="0">
                <a:solidFill>
                  <a:prstClr val="black">
                    <a:lumMod val="75000"/>
                    <a:lumOff val="25000"/>
                  </a:prstClr>
                </a:solidFill>
              </a:rPr>
              <a:t>12.4</a:t>
            </a:r>
            <a:r>
              <a:rPr lang="zh-CN" altLang="en-US" sz="2100" spc="225" dirty="0">
                <a:solidFill>
                  <a:prstClr val="black">
                    <a:lumMod val="75000"/>
                    <a:lumOff val="25000"/>
                  </a:prstClr>
                </a:solidFill>
              </a:rPr>
              <a:t>　实战：个人贷款风险评估</a:t>
            </a:r>
          </a:p>
        </p:txBody>
      </p:sp>
    </p:spTree>
    <p:extLst>
      <p:ext uri="{BB962C8B-B14F-4D97-AF65-F5344CB8AC3E}">
        <p14:creationId xmlns:p14="http://schemas.microsoft.com/office/powerpoint/2010/main" val="423068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8198"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5" name="TextBox 3_1"/>
          <p:cNvSpPr txBox="1"/>
          <p:nvPr/>
        </p:nvSpPr>
        <p:spPr>
          <a:xfrm>
            <a:off x="1928049" y="808059"/>
            <a:ext cx="1417376" cy="369332"/>
          </a:xfrm>
          <a:prstGeom prst="rect">
            <a:avLst/>
          </a:prstGeom>
          <a:noFill/>
        </p:spPr>
        <p:txBody>
          <a:bodyPr wrap="none" rtlCol="0">
            <a:spAutoFit/>
          </a:bodyPr>
          <a:lstStyle/>
          <a:p>
            <a:r>
              <a:rPr lang="en-US" altLang="zh-CN" b="1" dirty="0" smtClean="0">
                <a:solidFill>
                  <a:srgbClr val="3D89BC"/>
                </a:solidFill>
              </a:rPr>
              <a:t>12.3.1</a:t>
            </a:r>
            <a:r>
              <a:rPr lang="zh-CN" altLang="en-US" b="1" dirty="0">
                <a:solidFill>
                  <a:srgbClr val="3D89BC"/>
                </a:solidFill>
              </a:rPr>
              <a:t>概述</a:t>
            </a:r>
            <a:r>
              <a:rPr lang="en-US" altLang="zh-CN" b="1" dirty="0">
                <a:solidFill>
                  <a:srgbClr val="3D89BC"/>
                </a:solidFill>
              </a:rPr>
              <a:t> </a:t>
            </a:r>
          </a:p>
        </p:txBody>
      </p:sp>
      <p:sp>
        <p:nvSpPr>
          <p:cNvPr id="26" name="Oval 4_1"/>
          <p:cNvSpPr/>
          <p:nvPr/>
        </p:nvSpPr>
        <p:spPr>
          <a:xfrm>
            <a:off x="1822322" y="95436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3" name="矩形 32"/>
          <p:cNvSpPr/>
          <p:nvPr/>
        </p:nvSpPr>
        <p:spPr>
          <a:xfrm>
            <a:off x="1919289" y="1353831"/>
            <a:ext cx="8371341" cy="1200329"/>
          </a:xfrm>
          <a:prstGeom prst="rect">
            <a:avLst/>
          </a:prstGeom>
        </p:spPr>
        <p:txBody>
          <a:bodyPr wrap="square">
            <a:spAutoFit/>
          </a:bodyPr>
          <a:lstStyle/>
          <a:p>
            <a:pPr>
              <a:lnSpc>
                <a:spcPct val="150000"/>
              </a:lnSpc>
            </a:pPr>
            <a:r>
              <a:rPr lang="zh-CN" altLang="zh-CN" sz="1600" dirty="0">
                <a:solidFill>
                  <a:prstClr val="black"/>
                </a:solidFill>
              </a:rPr>
              <a:t>互联网金融是指以依托于</a:t>
            </a:r>
            <a:r>
              <a:rPr lang="zh-CN" altLang="zh-CN" sz="1600" b="1" dirty="0">
                <a:solidFill>
                  <a:srgbClr val="3D89BC"/>
                </a:solidFill>
              </a:rPr>
              <a:t>支付、云计算、社交网络</a:t>
            </a:r>
            <a:r>
              <a:rPr lang="zh-CN" altLang="zh-CN" sz="1600" dirty="0">
                <a:solidFill>
                  <a:prstClr val="black"/>
                </a:solidFill>
              </a:rPr>
              <a:t>以及搜索引擎等互联网工具，实现资金融通、支付和信息中介等业务的一种新兴金融。互联网金融是在实现安全、移动等网络技术水平上，被用户熟悉接受后自然而然为适应新的需求而产生的新模式及新业务。</a:t>
            </a:r>
            <a:endParaRPr lang="zh-CN" altLang="en-US" sz="1600" dirty="0">
              <a:solidFill>
                <a:prstClr val="black">
                  <a:lumMod val="75000"/>
                  <a:lumOff val="25000"/>
                </a:prstClr>
              </a:solidFill>
            </a:endParaRPr>
          </a:p>
        </p:txBody>
      </p:sp>
      <p:pic>
        <p:nvPicPr>
          <p:cNvPr id="12" name="图片 1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tretch>
            <a:fillRect/>
          </a:stretch>
        </p:blipFill>
        <p:spPr>
          <a:xfrm>
            <a:off x="7453651" y="3191470"/>
            <a:ext cx="2521109" cy="2521109"/>
          </a:xfrm>
          <a:prstGeom prst="rect">
            <a:avLst/>
          </a:prstGeom>
        </p:spPr>
      </p:pic>
      <p:sp>
        <p:nvSpPr>
          <p:cNvPr id="13" name="矩形 12"/>
          <p:cNvSpPr/>
          <p:nvPr/>
        </p:nvSpPr>
        <p:spPr>
          <a:xfrm>
            <a:off x="1976232" y="3270215"/>
            <a:ext cx="3520194" cy="246221"/>
          </a:xfrm>
          <a:prstGeom prst="rect">
            <a:avLst/>
          </a:prstGeom>
        </p:spPr>
        <p:txBody>
          <a:bodyPr wrap="none" lIns="0" tIns="0" rIns="0" bIns="0">
            <a:spAutoFit/>
          </a:bodyPr>
          <a:lstStyle/>
          <a:p>
            <a:r>
              <a:rPr lang="zh-CN" altLang="zh-CN" sz="1600" dirty="0">
                <a:solidFill>
                  <a:prstClr val="black"/>
                </a:solidFill>
              </a:rPr>
              <a:t>“三步走战略”——平台、数据、金融</a:t>
            </a:r>
            <a:endParaRPr lang="zh-CN" altLang="en-US" sz="1600" dirty="0">
              <a:solidFill>
                <a:prstClr val="black"/>
              </a:solidFill>
            </a:endParaRPr>
          </a:p>
        </p:txBody>
      </p:sp>
      <p:sp>
        <p:nvSpPr>
          <p:cNvPr id="14" name="矩形 13"/>
          <p:cNvSpPr/>
          <p:nvPr/>
        </p:nvSpPr>
        <p:spPr>
          <a:xfrm>
            <a:off x="2136475" y="4175026"/>
            <a:ext cx="3077766" cy="246221"/>
          </a:xfrm>
          <a:prstGeom prst="rect">
            <a:avLst/>
          </a:prstGeom>
        </p:spPr>
        <p:txBody>
          <a:bodyPr wrap="none" lIns="0" tIns="0" rIns="0" bIns="0">
            <a:spAutoFit/>
          </a:bodyPr>
          <a:lstStyle/>
          <a:p>
            <a:r>
              <a:rPr lang="zh-CN" altLang="zh-CN" sz="1600" dirty="0">
                <a:solidFill>
                  <a:prstClr val="black"/>
                </a:solidFill>
              </a:rPr>
              <a:t>平台、数据、金融相互影响的格局</a:t>
            </a:r>
            <a:endParaRPr lang="zh-CN" altLang="en-US" sz="1600" dirty="0">
              <a:solidFill>
                <a:prstClr val="black"/>
              </a:solidFill>
            </a:endParaRPr>
          </a:p>
        </p:txBody>
      </p:sp>
      <p:sp>
        <p:nvSpPr>
          <p:cNvPr id="15" name="矩形 14"/>
          <p:cNvSpPr/>
          <p:nvPr/>
        </p:nvSpPr>
        <p:spPr>
          <a:xfrm>
            <a:off x="2136475" y="5110692"/>
            <a:ext cx="4572000" cy="492443"/>
          </a:xfrm>
          <a:prstGeom prst="rect">
            <a:avLst/>
          </a:prstGeom>
        </p:spPr>
        <p:txBody>
          <a:bodyPr lIns="0" tIns="0" rIns="0" bIns="0">
            <a:spAutoFit/>
          </a:bodyPr>
          <a:lstStyle/>
          <a:p>
            <a:r>
              <a:rPr lang="zh-CN" altLang="zh-CN" sz="1600" dirty="0">
                <a:solidFill>
                  <a:prstClr val="black"/>
                </a:solidFill>
              </a:rPr>
              <a:t>在这种形势下破局的点在哪里？就在于连接平台、用户、金融等方面的工具——大数据</a:t>
            </a:r>
          </a:p>
        </p:txBody>
      </p:sp>
      <p:sp>
        <p:nvSpPr>
          <p:cNvPr id="16" name="下箭头 15"/>
          <p:cNvSpPr/>
          <p:nvPr/>
        </p:nvSpPr>
        <p:spPr>
          <a:xfrm>
            <a:off x="3585713" y="3555840"/>
            <a:ext cx="457200" cy="550337"/>
          </a:xfrm>
          <a:prstGeom prst="downArrow">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下箭头 37"/>
          <p:cNvSpPr/>
          <p:nvPr/>
        </p:nvSpPr>
        <p:spPr>
          <a:xfrm>
            <a:off x="3585713" y="4538285"/>
            <a:ext cx="457200" cy="550337"/>
          </a:xfrm>
          <a:prstGeom prst="downArrow">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3" name="27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1757834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9222"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7" name="矩形 26"/>
          <p:cNvSpPr/>
          <p:nvPr/>
        </p:nvSpPr>
        <p:spPr>
          <a:xfrm>
            <a:off x="1644421" y="1125142"/>
            <a:ext cx="8831336" cy="626564"/>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 name="矩形 28"/>
          <p:cNvSpPr/>
          <p:nvPr/>
        </p:nvSpPr>
        <p:spPr>
          <a:xfrm>
            <a:off x="6211979" y="1985522"/>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矩形 30"/>
          <p:cNvSpPr/>
          <p:nvPr/>
        </p:nvSpPr>
        <p:spPr>
          <a:xfrm>
            <a:off x="3907840" y="1232334"/>
            <a:ext cx="4187365" cy="369332"/>
          </a:xfrm>
          <a:prstGeom prst="rect">
            <a:avLst/>
          </a:prstGeom>
        </p:spPr>
        <p:txBody>
          <a:bodyPr wrap="none">
            <a:spAutoFit/>
          </a:bodyPr>
          <a:lstStyle/>
          <a:p>
            <a:r>
              <a:rPr lang="en-US" altLang="zh-CN" b="1" dirty="0" smtClean="0">
                <a:solidFill>
                  <a:prstClr val="white"/>
                </a:solidFill>
              </a:rPr>
              <a:t>12.3.2</a:t>
            </a:r>
            <a:r>
              <a:rPr lang="zh-CN" altLang="en-US" b="1" dirty="0">
                <a:solidFill>
                  <a:prstClr val="white"/>
                </a:solidFill>
              </a:rPr>
              <a:t>大数据在互联网金融的应用方向</a:t>
            </a:r>
            <a:r>
              <a:rPr lang="en-US" altLang="zh-CN" b="1" dirty="0">
                <a:solidFill>
                  <a:prstClr val="white"/>
                </a:solidFill>
              </a:rPr>
              <a:t> </a:t>
            </a:r>
            <a:endParaRPr lang="zh-CN" altLang="en-US" b="1" dirty="0">
              <a:solidFill>
                <a:prstClr val="white"/>
              </a:solidFill>
            </a:endParaRPr>
          </a:p>
        </p:txBody>
      </p:sp>
      <p:sp>
        <p:nvSpPr>
          <p:cNvPr id="34" name="矩形 33"/>
          <p:cNvSpPr/>
          <p:nvPr/>
        </p:nvSpPr>
        <p:spPr>
          <a:xfrm>
            <a:off x="1644421" y="3082691"/>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solidFill>
                  <a:prstClr val="white"/>
                </a:solidFill>
              </a:rPr>
              <a:t>金融企业通过收集和凝聚多方位的数据源信息形成精准全面的反欺诈信息库和反欺诈用户行为画像，结合大数据分析技术和机器学习算法进行欺诈行为路径的分析和预测，并对欺诈触发机制进行有效识别。</a:t>
            </a:r>
            <a:endParaRPr lang="zh-CN" altLang="en-US" sz="1350" dirty="0">
              <a:solidFill>
                <a:prstClr val="white"/>
              </a:solidFill>
            </a:endParaRPr>
          </a:p>
        </p:txBody>
      </p:sp>
      <p:sp>
        <p:nvSpPr>
          <p:cNvPr id="35" name="矩形 34"/>
          <p:cNvSpPr/>
          <p:nvPr/>
        </p:nvSpPr>
        <p:spPr>
          <a:xfrm>
            <a:off x="1644421" y="1985522"/>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9" name="矩形 38"/>
          <p:cNvSpPr/>
          <p:nvPr/>
        </p:nvSpPr>
        <p:spPr>
          <a:xfrm>
            <a:off x="3928200" y="1985522"/>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矩形 10"/>
          <p:cNvSpPr/>
          <p:nvPr/>
        </p:nvSpPr>
        <p:spPr>
          <a:xfrm>
            <a:off x="1660879" y="2237485"/>
            <a:ext cx="1885908" cy="246221"/>
          </a:xfrm>
          <a:prstGeom prst="rect">
            <a:avLst/>
          </a:prstGeom>
        </p:spPr>
        <p:txBody>
          <a:bodyPr wrap="square" lIns="0" tIns="0" rIns="0" bIns="0">
            <a:spAutoFit/>
          </a:bodyPr>
          <a:lstStyle/>
          <a:p>
            <a:r>
              <a:rPr lang="en-US" altLang="zh-CN" sz="1600" dirty="0">
                <a:solidFill>
                  <a:prstClr val="black"/>
                </a:solidFill>
              </a:rPr>
              <a:t>1. </a:t>
            </a:r>
            <a:r>
              <a:rPr lang="zh-CN" altLang="zh-CN" sz="1600" dirty="0">
                <a:solidFill>
                  <a:prstClr val="black"/>
                </a:solidFill>
              </a:rPr>
              <a:t>金融反欺诈与分析</a:t>
            </a:r>
          </a:p>
        </p:txBody>
      </p:sp>
      <p:sp>
        <p:nvSpPr>
          <p:cNvPr id="41" name="矩形 40"/>
          <p:cNvSpPr/>
          <p:nvPr/>
        </p:nvSpPr>
        <p:spPr>
          <a:xfrm>
            <a:off x="8495757" y="1985521"/>
            <a:ext cx="1980000" cy="116279"/>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2" name="矩形 41"/>
          <p:cNvSpPr/>
          <p:nvPr/>
        </p:nvSpPr>
        <p:spPr>
          <a:xfrm>
            <a:off x="3928200" y="2237485"/>
            <a:ext cx="1885908" cy="492443"/>
          </a:xfrm>
          <a:prstGeom prst="rect">
            <a:avLst/>
          </a:prstGeom>
        </p:spPr>
        <p:txBody>
          <a:bodyPr wrap="square" lIns="0" tIns="0" rIns="0" bIns="0">
            <a:spAutoFit/>
          </a:bodyPr>
          <a:lstStyle/>
          <a:p>
            <a:r>
              <a:rPr lang="en-US" altLang="zh-CN" sz="1600" dirty="0">
                <a:solidFill>
                  <a:prstClr val="black"/>
                </a:solidFill>
              </a:rPr>
              <a:t>2</a:t>
            </a:r>
            <a:r>
              <a:rPr lang="zh-CN" altLang="en-US" sz="1600" dirty="0">
                <a:solidFill>
                  <a:prstClr val="black"/>
                </a:solidFill>
              </a:rPr>
              <a:t>、构建更全面的信用评价体系</a:t>
            </a:r>
            <a:endParaRPr lang="zh-CN" altLang="zh-CN" sz="1600" dirty="0">
              <a:solidFill>
                <a:prstClr val="black"/>
              </a:solidFill>
            </a:endParaRPr>
          </a:p>
        </p:txBody>
      </p:sp>
      <p:sp>
        <p:nvSpPr>
          <p:cNvPr id="43" name="矩形 42"/>
          <p:cNvSpPr/>
          <p:nvPr/>
        </p:nvSpPr>
        <p:spPr>
          <a:xfrm>
            <a:off x="6211979" y="2237485"/>
            <a:ext cx="1885908" cy="492443"/>
          </a:xfrm>
          <a:prstGeom prst="rect">
            <a:avLst/>
          </a:prstGeom>
        </p:spPr>
        <p:txBody>
          <a:bodyPr wrap="square" lIns="0" tIns="0" rIns="0" bIns="0">
            <a:spAutoFit/>
          </a:bodyPr>
          <a:lstStyle/>
          <a:p>
            <a:r>
              <a:rPr lang="en-US" altLang="zh-CN" sz="1600" dirty="0">
                <a:solidFill>
                  <a:prstClr val="black"/>
                </a:solidFill>
              </a:rPr>
              <a:t>3</a:t>
            </a:r>
            <a:r>
              <a:rPr lang="zh-CN" altLang="en-US" sz="1600" dirty="0">
                <a:solidFill>
                  <a:prstClr val="black"/>
                </a:solidFill>
              </a:rPr>
              <a:t>、高频交易和算法交易</a:t>
            </a:r>
            <a:endParaRPr lang="zh-CN" altLang="zh-CN" sz="1600" dirty="0">
              <a:solidFill>
                <a:prstClr val="black"/>
              </a:solidFill>
            </a:endParaRPr>
          </a:p>
        </p:txBody>
      </p:sp>
      <p:sp>
        <p:nvSpPr>
          <p:cNvPr id="44" name="矩形 43"/>
          <p:cNvSpPr/>
          <p:nvPr/>
        </p:nvSpPr>
        <p:spPr>
          <a:xfrm>
            <a:off x="8495757" y="2237485"/>
            <a:ext cx="1885908" cy="492443"/>
          </a:xfrm>
          <a:prstGeom prst="rect">
            <a:avLst/>
          </a:prstGeom>
        </p:spPr>
        <p:txBody>
          <a:bodyPr wrap="square" lIns="0" tIns="0" rIns="0" bIns="0">
            <a:spAutoFit/>
          </a:bodyPr>
          <a:lstStyle/>
          <a:p>
            <a:r>
              <a:rPr lang="en-US" altLang="zh-CN" sz="1600" dirty="0">
                <a:solidFill>
                  <a:prstClr val="black"/>
                </a:solidFill>
              </a:rPr>
              <a:t>4</a:t>
            </a:r>
            <a:r>
              <a:rPr lang="zh-CN" altLang="en-US" sz="1600" dirty="0">
                <a:solidFill>
                  <a:prstClr val="black"/>
                </a:solidFill>
              </a:rPr>
              <a:t>、产品和服务的舆情分析</a:t>
            </a:r>
            <a:endParaRPr lang="zh-CN" altLang="zh-CN" sz="1600" dirty="0">
              <a:solidFill>
                <a:prstClr val="black"/>
              </a:solidFill>
            </a:endParaRPr>
          </a:p>
        </p:txBody>
      </p:sp>
      <p:sp>
        <p:nvSpPr>
          <p:cNvPr id="45" name="矩形 44"/>
          <p:cNvSpPr/>
          <p:nvPr/>
        </p:nvSpPr>
        <p:spPr>
          <a:xfrm>
            <a:off x="3925324" y="3082691"/>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prstClr val="white"/>
                </a:solidFill>
              </a:rPr>
              <a:t>(1)</a:t>
            </a:r>
            <a:r>
              <a:rPr lang="zh-CN" altLang="zh-CN" sz="1400" dirty="0">
                <a:solidFill>
                  <a:prstClr val="white"/>
                </a:solidFill>
              </a:rPr>
              <a:t>构建完备的信用数据平台</a:t>
            </a:r>
            <a:r>
              <a:rPr lang="zh-CN" altLang="en-US" sz="1400" dirty="0">
                <a:solidFill>
                  <a:prstClr val="white"/>
                </a:solidFill>
              </a:rPr>
              <a:t>；</a:t>
            </a:r>
            <a:endParaRPr lang="en-US" altLang="zh-CN" sz="1400" dirty="0">
              <a:solidFill>
                <a:prstClr val="white"/>
              </a:solidFill>
            </a:endParaRPr>
          </a:p>
          <a:p>
            <a:r>
              <a:rPr lang="en-US" altLang="zh-CN" sz="1400" dirty="0">
                <a:solidFill>
                  <a:prstClr val="white"/>
                </a:solidFill>
              </a:rPr>
              <a:t>(2)</a:t>
            </a:r>
            <a:r>
              <a:rPr lang="zh-CN" altLang="zh-CN" sz="1400" dirty="0">
                <a:solidFill>
                  <a:prstClr val="white"/>
                </a:solidFill>
              </a:rPr>
              <a:t>融合金融企业专业量化的信用模型和基于互联网的进货、销售、支付清算、物流等交易积累</a:t>
            </a:r>
            <a:r>
              <a:rPr lang="zh-CN" altLang="en-US" sz="1400" dirty="0">
                <a:solidFill>
                  <a:prstClr val="white"/>
                </a:solidFill>
              </a:rPr>
              <a:t>数据；</a:t>
            </a:r>
            <a:endParaRPr lang="en-US" altLang="zh-CN" sz="1400" dirty="0">
              <a:solidFill>
                <a:prstClr val="white"/>
              </a:solidFill>
            </a:endParaRPr>
          </a:p>
          <a:p>
            <a:r>
              <a:rPr lang="zh-CN" altLang="zh-CN" sz="1400" dirty="0">
                <a:solidFill>
                  <a:prstClr val="white"/>
                </a:solidFill>
              </a:rPr>
              <a:t> </a:t>
            </a:r>
            <a:r>
              <a:rPr lang="en-US" altLang="zh-CN" sz="1400" dirty="0">
                <a:solidFill>
                  <a:prstClr val="white"/>
                </a:solidFill>
              </a:rPr>
              <a:t>(3)</a:t>
            </a:r>
            <a:r>
              <a:rPr lang="zh-CN" altLang="zh-CN" sz="1400" dirty="0">
                <a:solidFill>
                  <a:prstClr val="white"/>
                </a:solidFill>
              </a:rPr>
              <a:t>应用大数据技术进行信用模型的分布式计算部署，快速响应，高效评价，快速放款</a:t>
            </a:r>
            <a:r>
              <a:rPr lang="zh-CN" altLang="en-US" sz="1400" dirty="0">
                <a:solidFill>
                  <a:prstClr val="white"/>
                </a:solidFill>
              </a:rPr>
              <a:t>。</a:t>
            </a:r>
            <a:endParaRPr lang="zh-CN" altLang="en-US" sz="1350" dirty="0">
              <a:solidFill>
                <a:prstClr val="white"/>
              </a:solidFill>
            </a:endParaRPr>
          </a:p>
        </p:txBody>
      </p:sp>
      <p:sp>
        <p:nvSpPr>
          <p:cNvPr id="46" name="矩形 45"/>
          <p:cNvSpPr/>
          <p:nvPr/>
        </p:nvSpPr>
        <p:spPr>
          <a:xfrm>
            <a:off x="6206227" y="3082691"/>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prstClr val="white"/>
                </a:solidFill>
              </a:rPr>
              <a:t>高频交易主要采取“战略顺序交易”，即通过分析金融大数据，以识别出特定市场参与者留下的足迹</a:t>
            </a:r>
            <a:r>
              <a:rPr lang="zh-CN" altLang="en-US" sz="1400" dirty="0">
                <a:solidFill>
                  <a:prstClr val="white"/>
                </a:solidFill>
              </a:rPr>
              <a:t>。</a:t>
            </a:r>
            <a:endParaRPr lang="zh-CN" altLang="en-US" sz="1350" dirty="0">
              <a:solidFill>
                <a:prstClr val="white"/>
              </a:solidFill>
            </a:endParaRPr>
          </a:p>
        </p:txBody>
      </p:sp>
      <p:sp>
        <p:nvSpPr>
          <p:cNvPr id="47" name="矩形 46"/>
          <p:cNvSpPr/>
          <p:nvPr/>
        </p:nvSpPr>
        <p:spPr>
          <a:xfrm>
            <a:off x="8487131" y="3082691"/>
            <a:ext cx="2088000" cy="26522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prstClr val="white"/>
                </a:solidFill>
              </a:rPr>
              <a:t>金融机构借助舆情采集与分析技术，抓取来自社交网站、论坛、贴吧和新闻网站的与金融机构及产品相关的信息，并数据挖掘算法进行分词、聚类、特征提取、关联分析和情感分析等，找出金融企业及其产品的市场关注度、评价正负性</a:t>
            </a:r>
            <a:r>
              <a:rPr lang="zh-CN" altLang="en-US" sz="1400" dirty="0">
                <a:solidFill>
                  <a:prstClr val="white"/>
                </a:solidFill>
              </a:rPr>
              <a:t>等信息。</a:t>
            </a:r>
            <a:endParaRPr lang="zh-CN" altLang="en-US" sz="1350" dirty="0">
              <a:solidFill>
                <a:prstClr val="white"/>
              </a:solidFill>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8"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2"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33"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26</a:t>
            </a:fld>
            <a:endParaRPr lang="zh-CN" altLang="en-US" dirty="0">
              <a:solidFill>
                <a:prstClr val="black">
                  <a:tint val="75000"/>
                </a:prstClr>
              </a:solidFill>
            </a:endParaRPr>
          </a:p>
        </p:txBody>
      </p:sp>
    </p:spTree>
    <p:extLst>
      <p:ext uri="{BB962C8B-B14F-4D97-AF65-F5344CB8AC3E}">
        <p14:creationId xmlns:p14="http://schemas.microsoft.com/office/powerpoint/2010/main" val="2568483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0246"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8" name="TextBox 3_1"/>
          <p:cNvSpPr txBox="1"/>
          <p:nvPr/>
        </p:nvSpPr>
        <p:spPr>
          <a:xfrm>
            <a:off x="1928050" y="808059"/>
            <a:ext cx="4187365" cy="369332"/>
          </a:xfrm>
          <a:prstGeom prst="rect">
            <a:avLst/>
          </a:prstGeom>
          <a:noFill/>
        </p:spPr>
        <p:txBody>
          <a:bodyPr wrap="none" rtlCol="0">
            <a:spAutoFit/>
          </a:bodyPr>
          <a:lstStyle/>
          <a:p>
            <a:r>
              <a:rPr lang="en-US" altLang="zh-CN" b="1" dirty="0" smtClean="0">
                <a:solidFill>
                  <a:srgbClr val="3D89BC"/>
                </a:solidFill>
              </a:rPr>
              <a:t>12.3.3</a:t>
            </a:r>
            <a:r>
              <a:rPr lang="zh-CN" altLang="en-US" b="1" dirty="0">
                <a:solidFill>
                  <a:srgbClr val="3D89BC"/>
                </a:solidFill>
              </a:rPr>
              <a:t>机器学习在大数据金融中的作用</a:t>
            </a:r>
            <a:r>
              <a:rPr lang="en-US" altLang="zh-CN" b="1" dirty="0">
                <a:solidFill>
                  <a:srgbClr val="3D89BC"/>
                </a:solidFill>
              </a:rPr>
              <a:t> </a:t>
            </a:r>
          </a:p>
        </p:txBody>
      </p:sp>
      <p:sp>
        <p:nvSpPr>
          <p:cNvPr id="30" name="Oval 4_1"/>
          <p:cNvSpPr/>
          <p:nvPr/>
        </p:nvSpPr>
        <p:spPr>
          <a:xfrm>
            <a:off x="1822322" y="95436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 name="矩形 1"/>
          <p:cNvSpPr/>
          <p:nvPr/>
        </p:nvSpPr>
        <p:spPr>
          <a:xfrm>
            <a:off x="2058837" y="1580260"/>
            <a:ext cx="7884544" cy="3647152"/>
          </a:xfrm>
          <a:prstGeom prst="rect">
            <a:avLst/>
          </a:prstGeom>
        </p:spPr>
        <p:txBody>
          <a:bodyPr wrap="square">
            <a:spAutoFit/>
          </a:bodyPr>
          <a:lstStyle/>
          <a:p>
            <a:pPr marL="285750" indent="-285750">
              <a:lnSpc>
                <a:spcPct val="150000"/>
              </a:lnSpc>
              <a:buClr>
                <a:srgbClr val="3D89BC"/>
              </a:buClr>
              <a:buFont typeface="Wingdings" panose="05000000000000000000" pitchFamily="2" charset="2"/>
              <a:buChar char="u"/>
            </a:pPr>
            <a:r>
              <a:rPr lang="zh-CN" altLang="zh-CN" sz="1400" dirty="0">
                <a:solidFill>
                  <a:prstClr val="black"/>
                </a:solidFill>
              </a:rPr>
              <a:t>在企业数据的应用的场景下，人们最常用的主要是监督学习和无监督学习的模型，在金融行业中一个天然而又典型的应用就是风险控制中对借款人进行信用评估。因此互联网金融企业依托互联网获取用户的网上消费行为数据、通讯数据、信用卡数据、第三方征信数据等丰富而全面的数据，可以借助机器学习的手段搭建互联网金融企业的大数据风控系统。</a:t>
            </a:r>
            <a:endParaRPr lang="en-US" altLang="zh-CN" sz="1400" dirty="0">
              <a:solidFill>
                <a:prstClr val="black"/>
              </a:solidFill>
            </a:endParaRPr>
          </a:p>
          <a:p>
            <a:pPr marL="285750" indent="-285750">
              <a:lnSpc>
                <a:spcPct val="150000"/>
              </a:lnSpc>
              <a:buClr>
                <a:srgbClr val="3D89BC"/>
              </a:buClr>
              <a:buFont typeface="Wingdings" panose="05000000000000000000" pitchFamily="2" charset="2"/>
              <a:buChar char="u"/>
            </a:pPr>
            <a:endParaRPr lang="zh-CN" altLang="zh-CN" sz="1400" dirty="0">
              <a:solidFill>
                <a:prstClr val="black"/>
              </a:solidFill>
            </a:endParaRPr>
          </a:p>
          <a:p>
            <a:pPr marL="285750" indent="-285750">
              <a:lnSpc>
                <a:spcPct val="150000"/>
              </a:lnSpc>
              <a:buClr>
                <a:srgbClr val="3D89BC"/>
              </a:buClr>
              <a:buFont typeface="Wingdings" panose="05000000000000000000" pitchFamily="2" charset="2"/>
              <a:buChar char="u"/>
            </a:pPr>
            <a:r>
              <a:rPr lang="zh-CN" altLang="zh-CN" sz="1400" dirty="0">
                <a:solidFill>
                  <a:prstClr val="black"/>
                </a:solidFill>
              </a:rPr>
              <a:t>除了在放贷前的信用审核外，互联网金融企业还可以借助机器学习完成传统金融企业无法做到的放贷过程中对借款人还贷能力进行实时监控，以及时对后续可能无法还贷的人进行事前的干预，从而减少因坏账而带来的损失。</a:t>
            </a:r>
            <a:endParaRPr lang="en-US" altLang="zh-CN" sz="1400" dirty="0">
              <a:solidFill>
                <a:prstClr val="black"/>
              </a:solidFill>
            </a:endParaRPr>
          </a:p>
          <a:p>
            <a:pPr marL="285750" indent="-285750">
              <a:lnSpc>
                <a:spcPct val="150000"/>
              </a:lnSpc>
              <a:buClr>
                <a:srgbClr val="3D89BC"/>
              </a:buClr>
              <a:buFont typeface="Wingdings" panose="05000000000000000000" pitchFamily="2" charset="2"/>
              <a:buChar char="u"/>
            </a:pPr>
            <a:endParaRPr lang="zh-CN" altLang="zh-CN" sz="1400" dirty="0">
              <a:solidFill>
                <a:prstClr val="black"/>
              </a:solidFill>
            </a:endParaRPr>
          </a:p>
          <a:p>
            <a:pPr marL="285750" indent="-285750">
              <a:lnSpc>
                <a:spcPct val="150000"/>
              </a:lnSpc>
              <a:buClr>
                <a:srgbClr val="3D89BC"/>
              </a:buClr>
              <a:buFont typeface="Wingdings" panose="05000000000000000000" pitchFamily="2" charset="2"/>
              <a:buChar char="u"/>
            </a:pPr>
            <a:r>
              <a:rPr lang="zh-CN" altLang="zh-CN" sz="1400" dirty="0">
                <a:solidFill>
                  <a:prstClr val="black"/>
                </a:solidFill>
              </a:rPr>
              <a:t>目前互联网金融企业以及第三方征信公司在信用评估这方面比较常用的架构是规则引擎加信用评分卡。</a:t>
            </a:r>
          </a:p>
        </p:txBody>
      </p:sp>
      <p:pic>
        <p:nvPicPr>
          <p:cNvPr id="17"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2"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3"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27</a:t>
            </a:fld>
            <a:endParaRPr lang="zh-CN" altLang="en-US" dirty="0">
              <a:solidFill>
                <a:prstClr val="black">
                  <a:tint val="75000"/>
                </a:prstClr>
              </a:solidFill>
            </a:endParaRPr>
          </a:p>
        </p:txBody>
      </p:sp>
    </p:spTree>
    <p:extLst>
      <p:ext uri="{BB962C8B-B14F-4D97-AF65-F5344CB8AC3E}">
        <p14:creationId xmlns:p14="http://schemas.microsoft.com/office/powerpoint/2010/main" val="3584821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127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7" name="矩形 16"/>
          <p:cNvSpPr/>
          <p:nvPr/>
        </p:nvSpPr>
        <p:spPr>
          <a:xfrm>
            <a:off x="1928049" y="1215595"/>
            <a:ext cx="8254176" cy="4567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978424" y="1287607"/>
            <a:ext cx="1943161" cy="369332"/>
          </a:xfrm>
          <a:prstGeom prst="rect">
            <a:avLst/>
          </a:prstGeom>
        </p:spPr>
        <p:txBody>
          <a:bodyPr wrap="none">
            <a:spAutoFit/>
          </a:bodyPr>
          <a:lstStyle/>
          <a:p>
            <a:r>
              <a:rPr lang="en-US" altLang="zh-CN" b="1" dirty="0">
                <a:solidFill>
                  <a:prstClr val="white"/>
                </a:solidFill>
              </a:rPr>
              <a:t>1</a:t>
            </a:r>
            <a:r>
              <a:rPr lang="zh-CN" altLang="en-US" b="1" dirty="0">
                <a:solidFill>
                  <a:prstClr val="white"/>
                </a:solidFill>
              </a:rPr>
              <a:t>、信用评分算法</a:t>
            </a:r>
          </a:p>
        </p:txBody>
      </p:sp>
      <p:sp>
        <p:nvSpPr>
          <p:cNvPr id="32" name="矩形 31"/>
          <p:cNvSpPr/>
          <p:nvPr/>
        </p:nvSpPr>
        <p:spPr>
          <a:xfrm>
            <a:off x="1928049" y="1713356"/>
            <a:ext cx="8013502" cy="338554"/>
          </a:xfrm>
          <a:prstGeom prst="rect">
            <a:avLst/>
          </a:prstGeom>
        </p:spPr>
        <p:txBody>
          <a:bodyPr wrap="square">
            <a:spAutoFit/>
          </a:bodyPr>
          <a:lstStyle/>
          <a:p>
            <a:endParaRPr lang="zh-CN" altLang="zh-CN" sz="1600" dirty="0">
              <a:solidFill>
                <a:prstClr val="black"/>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28</a:t>
            </a:fld>
            <a:endParaRPr lang="zh-CN" altLang="en-US" dirty="0">
              <a:solidFill>
                <a:prstClr val="black">
                  <a:tint val="75000"/>
                </a:prstClr>
              </a:solidFill>
            </a:endParaRPr>
          </a:p>
        </p:txBody>
      </p:sp>
      <p:sp>
        <p:nvSpPr>
          <p:cNvPr id="2" name="文本框 1"/>
          <p:cNvSpPr txBox="1"/>
          <p:nvPr/>
        </p:nvSpPr>
        <p:spPr>
          <a:xfrm>
            <a:off x="1900555" y="2101400"/>
            <a:ext cx="8255000" cy="2677656"/>
          </a:xfrm>
          <a:prstGeom prst="rect">
            <a:avLst/>
          </a:prstGeom>
          <a:noFill/>
        </p:spPr>
        <p:txBody>
          <a:bodyPr wrap="square" rtlCol="0" anchor="t">
            <a:spAutoFit/>
          </a:bodyPr>
          <a:lstStyle/>
          <a:p>
            <a:r>
              <a:rPr lang="zh-CN" altLang="en-US" sz="1400" dirty="0">
                <a:solidFill>
                  <a:prstClr val="black"/>
                </a:solidFill>
              </a:rPr>
              <a:t>GBDT(Gradient Boosting Decision Tree)又叫MART(Multiple Additive Regression Tree)，该模型不像决策树模型那样仅由一棵决策树构成，而是由多棵决策树构成，通常都是上百棵树，而且每棵树规模都较小（即树的深度会比较浅）。模型预测的时候，对于输入的一个样本实例，首先会赋予一个初值，然后会遍历每一棵决策树，每棵树都会对预测值进行调整修正，最后得到预测的结果。</a:t>
            </a:r>
          </a:p>
          <a:p>
            <a:endParaRPr lang="zh-CN" altLang="en-US" sz="1400" dirty="0">
              <a:solidFill>
                <a:prstClr val="black"/>
              </a:solidFill>
            </a:endParaRPr>
          </a:p>
          <a:p>
            <a:r>
              <a:rPr lang="zh-CN" altLang="en-US" sz="1400" b="1" dirty="0">
                <a:solidFill>
                  <a:srgbClr val="5B9BD5"/>
                </a:solidFill>
              </a:rPr>
              <a:t>F(x)=F_0+β_1 T_1 (x)+β_2 T_2 (x)+⋯+β_m T_m (x)</a:t>
            </a:r>
          </a:p>
          <a:p>
            <a:endParaRPr lang="zh-CN" altLang="en-US" sz="1400" b="1" dirty="0">
              <a:solidFill>
                <a:srgbClr val="5B9BD5"/>
              </a:solidFill>
            </a:endParaRPr>
          </a:p>
          <a:p>
            <a:r>
              <a:rPr lang="zh-CN" altLang="en-US" sz="1400" dirty="0">
                <a:solidFill>
                  <a:prstClr val="black"/>
                </a:solidFill>
              </a:rPr>
              <a:t>其中，F_0为设置的初值，T_i是一棵棵的决策树（弱的分类器）。</a:t>
            </a:r>
          </a:p>
          <a:p>
            <a:endParaRPr lang="zh-CN" altLang="en-US" sz="1400" dirty="0">
              <a:solidFill>
                <a:prstClr val="black"/>
              </a:solidFill>
            </a:endParaRPr>
          </a:p>
          <a:p>
            <a:r>
              <a:rPr lang="zh-CN" altLang="en-US" sz="1400" dirty="0">
                <a:solidFill>
                  <a:prstClr val="black"/>
                </a:solidFill>
              </a:rPr>
              <a:t>GBDT作为一种boosting算法，自然包含了boosting的思想，即将一系列弱分类器组合起来构成一个强分类器。它不要求每个分类器都学到太多的东西，只要求每个分类器都学一点点知识，然后将这些学到的知识累加起来构成一个强大的模型。</a:t>
            </a:r>
          </a:p>
        </p:txBody>
      </p:sp>
    </p:spTree>
    <p:extLst>
      <p:ext uri="{BB962C8B-B14F-4D97-AF65-F5344CB8AC3E}">
        <p14:creationId xmlns:p14="http://schemas.microsoft.com/office/powerpoint/2010/main" val="2401386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2294"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9" name="矩形 18"/>
          <p:cNvSpPr/>
          <p:nvPr/>
        </p:nvSpPr>
        <p:spPr>
          <a:xfrm>
            <a:off x="1867089" y="1021881"/>
            <a:ext cx="8254176" cy="45679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1917463" y="1051700"/>
            <a:ext cx="2635658" cy="369332"/>
          </a:xfrm>
          <a:prstGeom prst="rect">
            <a:avLst/>
          </a:prstGeom>
        </p:spPr>
        <p:txBody>
          <a:bodyPr wrap="none">
            <a:spAutoFit/>
          </a:bodyPr>
          <a:lstStyle/>
          <a:p>
            <a:r>
              <a:rPr lang="en-US" altLang="zh-CN" b="1" dirty="0">
                <a:solidFill>
                  <a:prstClr val="white"/>
                </a:solidFill>
              </a:rPr>
              <a:t>2</a:t>
            </a:r>
            <a:r>
              <a:rPr lang="zh-CN" altLang="en-US" b="1" dirty="0">
                <a:solidFill>
                  <a:prstClr val="white"/>
                </a:solidFill>
              </a:rPr>
              <a:t>、分类模型的性能评估</a:t>
            </a:r>
          </a:p>
        </p:txBody>
      </p:sp>
      <p:sp>
        <p:nvSpPr>
          <p:cNvPr id="25" name="矩形 24"/>
          <p:cNvSpPr/>
          <p:nvPr/>
        </p:nvSpPr>
        <p:spPr>
          <a:xfrm>
            <a:off x="1917463" y="1644032"/>
            <a:ext cx="8013502" cy="2354491"/>
          </a:xfrm>
          <a:prstGeom prst="rect">
            <a:avLst/>
          </a:prstGeom>
        </p:spPr>
        <p:txBody>
          <a:bodyPr wrap="square">
            <a:spAutoFit/>
          </a:bodyPr>
          <a:lstStyle/>
          <a:p>
            <a:pPr>
              <a:lnSpc>
                <a:spcPct val="150000"/>
              </a:lnSpc>
            </a:pPr>
            <a:r>
              <a:rPr lang="zh-CN" altLang="zh-CN" sz="1400" dirty="0">
                <a:solidFill>
                  <a:prstClr val="black"/>
                </a:solidFill>
              </a:rPr>
              <a:t>分类模型应用较多的除上面讲的</a:t>
            </a:r>
            <a:r>
              <a:rPr lang="en-US" altLang="zh-CN" sz="1400" dirty="0">
                <a:solidFill>
                  <a:prstClr val="black"/>
                </a:solidFill>
              </a:rPr>
              <a:t>Logistic Regression</a:t>
            </a:r>
            <a:r>
              <a:rPr lang="zh-CN" altLang="zh-CN" sz="1400" dirty="0">
                <a:solidFill>
                  <a:prstClr val="black"/>
                </a:solidFill>
              </a:rPr>
              <a:t>和</a:t>
            </a:r>
            <a:r>
              <a:rPr lang="en-US" altLang="zh-CN" sz="1400" dirty="0">
                <a:solidFill>
                  <a:prstClr val="black"/>
                </a:solidFill>
              </a:rPr>
              <a:t>GBDT</a:t>
            </a:r>
            <a:r>
              <a:rPr lang="zh-CN" altLang="zh-CN" sz="1400" dirty="0">
                <a:solidFill>
                  <a:prstClr val="black"/>
                </a:solidFill>
              </a:rPr>
              <a:t>，还有</a:t>
            </a:r>
            <a:r>
              <a:rPr lang="en-US" altLang="zh-CN" sz="1400" dirty="0">
                <a:solidFill>
                  <a:prstClr val="black"/>
                </a:solidFill>
              </a:rPr>
              <a:t>Decision Tree</a:t>
            </a:r>
            <a:r>
              <a:rPr lang="zh-CN" altLang="zh-CN" sz="1400" dirty="0">
                <a:solidFill>
                  <a:prstClr val="black"/>
                </a:solidFill>
              </a:rPr>
              <a:t>、</a:t>
            </a:r>
            <a:r>
              <a:rPr lang="en-US" altLang="zh-CN" sz="1400" dirty="0">
                <a:solidFill>
                  <a:prstClr val="black"/>
                </a:solidFill>
              </a:rPr>
              <a:t>SVM</a:t>
            </a:r>
            <a:r>
              <a:rPr lang="zh-CN" altLang="zh-CN" sz="1400" dirty="0">
                <a:solidFill>
                  <a:prstClr val="black"/>
                </a:solidFill>
              </a:rPr>
              <a:t>、</a:t>
            </a:r>
            <a:r>
              <a:rPr lang="en-US" altLang="zh-CN" sz="1400" dirty="0">
                <a:solidFill>
                  <a:prstClr val="black"/>
                </a:solidFill>
              </a:rPr>
              <a:t>Random forest</a:t>
            </a:r>
            <a:r>
              <a:rPr lang="zh-CN" altLang="zh-CN" sz="1400" dirty="0">
                <a:solidFill>
                  <a:prstClr val="black"/>
                </a:solidFill>
              </a:rPr>
              <a:t>等。实际应用中不仅要知道会选用这些模型，更重要的是要懂得对所选用的模型的性能做评估与监控。</a:t>
            </a:r>
          </a:p>
          <a:p>
            <a:pPr>
              <a:lnSpc>
                <a:spcPct val="150000"/>
              </a:lnSpc>
            </a:pPr>
            <a:endParaRPr lang="zh-CN" altLang="zh-CN" sz="1400" dirty="0">
              <a:solidFill>
                <a:prstClr val="black"/>
              </a:solidFill>
            </a:endParaRPr>
          </a:p>
          <a:p>
            <a:pPr>
              <a:lnSpc>
                <a:spcPct val="150000"/>
              </a:lnSpc>
            </a:pPr>
            <a:r>
              <a:rPr lang="zh-CN" altLang="zh-CN" sz="1400" dirty="0">
                <a:solidFill>
                  <a:prstClr val="black"/>
                </a:solidFill>
              </a:rPr>
              <a:t>涉及到评估分类模型的性能指标有很多，常见的有</a:t>
            </a:r>
            <a:r>
              <a:rPr lang="en-US" altLang="zh-CN" sz="1400" dirty="0">
                <a:solidFill>
                  <a:prstClr val="black"/>
                </a:solidFill>
              </a:rPr>
              <a:t>Confusion Matrix(</a:t>
            </a:r>
            <a:r>
              <a:rPr lang="zh-CN" altLang="zh-CN" sz="1400" dirty="0">
                <a:solidFill>
                  <a:prstClr val="black"/>
                </a:solidFill>
              </a:rPr>
              <a:t>混淆矩阵</a:t>
            </a:r>
            <a:r>
              <a:rPr lang="en-US" altLang="zh-CN" sz="1400" dirty="0">
                <a:solidFill>
                  <a:prstClr val="black"/>
                </a:solidFill>
              </a:rPr>
              <a:t>),ROC,AUC, Recall, Performance, lift, Gini ,K-S</a:t>
            </a:r>
            <a:r>
              <a:rPr lang="zh-CN" altLang="zh-CN" sz="1400" dirty="0">
                <a:solidFill>
                  <a:prstClr val="black"/>
                </a:solidFill>
              </a:rPr>
              <a:t>之类。其实这些指标之间是相关与互通的，实际应用时只需选择其中几个或者是你认为是重要的几个即可，无须全部都关注。</a:t>
            </a:r>
            <a:endParaRPr lang="zh-CN" altLang="en-US" sz="1400" dirty="0">
              <a:solidFill>
                <a:prstClr val="black">
                  <a:lumMod val="75000"/>
                  <a:lumOff val="25000"/>
                </a:prstClr>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29</a:t>
            </a:fld>
            <a:endParaRPr lang="zh-CN" altLang="en-US" dirty="0">
              <a:solidFill>
                <a:prstClr val="black">
                  <a:tint val="75000"/>
                </a:prstClr>
              </a:solidFill>
            </a:endParaRPr>
          </a:p>
        </p:txBody>
      </p:sp>
    </p:spTree>
    <p:extLst>
      <p:ext uri="{BB962C8B-B14F-4D97-AF65-F5344CB8AC3E}">
        <p14:creationId xmlns:p14="http://schemas.microsoft.com/office/powerpoint/2010/main" val="1362607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7" name="矩形 16"/>
          <p:cNvSpPr/>
          <p:nvPr>
            <p:custDataLst>
              <p:tags r:id="rId1"/>
            </p:custDataLst>
          </p:nvPr>
        </p:nvSpPr>
        <p:spPr>
          <a:xfrm>
            <a:off x="2314854" y="3388995"/>
            <a:ext cx="3576955" cy="2265680"/>
          </a:xfrm>
          <a:prstGeom prst="rect">
            <a:avLst/>
          </a:prstGeom>
          <a:solidFill>
            <a:schemeClr val="bg1"/>
          </a:solidFill>
          <a:effectLst>
            <a:outerShdw blurRad="50800" dist="12700" dir="5400000" algn="t" rotWithShape="0">
              <a:prstClr val="black">
                <a:alpha val="40000"/>
              </a:prstClr>
            </a:outerShdw>
          </a:effectLst>
        </p:spPr>
        <p:txBody>
          <a:bodyPr rot="0" spcFirstLastPara="0" vertOverflow="overflow" horzOverflow="overflow" vert="horz" wrap="square" lIns="91440" tIns="144000" rIns="91440" bIns="45720" numCol="1" spcCol="0" rtlCol="0" fromWordArt="0" anchor="ctr" anchorCtr="0" forceAA="0" compatLnSpc="1">
            <a:normAutofit/>
          </a:bodyPr>
          <a:lstStyle/>
          <a:p>
            <a:pPr algn="just"/>
            <a:r>
              <a:rPr lang="zh-CN" altLang="en-US" sz="1600" dirty="0" err="1">
                <a:solidFill>
                  <a:prstClr val="black"/>
                </a:solidFill>
              </a:rPr>
              <a:t>用户画像从多维度对用户特征进行构造和刻画，包括用户的社会属性、生活习惯、消费行为等，进而可以揭示用户的性格特征。有了用户画像，企业就能真正了解了用户的所需所想，尽可能做到以用户为中心，为用户提供舒适快捷的服务。</a:t>
            </a:r>
          </a:p>
        </p:txBody>
      </p:sp>
      <p:sp>
        <p:nvSpPr>
          <p:cNvPr id="18" name="任意多边形 17"/>
          <p:cNvSpPr/>
          <p:nvPr>
            <p:custDataLst>
              <p:tags r:id="rId2"/>
            </p:custDataLst>
          </p:nvPr>
        </p:nvSpPr>
        <p:spPr>
          <a:xfrm>
            <a:off x="2315488" y="2961005"/>
            <a:ext cx="3576320" cy="684530"/>
          </a:xfrm>
          <a:custGeom>
            <a:avLst/>
            <a:gdLst>
              <a:gd name="connsiteX0" fmla="*/ 1 w 1362076"/>
              <a:gd name="connsiteY0" fmla="*/ 0 h 615948"/>
              <a:gd name="connsiteX1" fmla="*/ 345441 w 1362076"/>
              <a:gd name="connsiteY1" fmla="*/ 0 h 615948"/>
              <a:gd name="connsiteX2" fmla="*/ 378655 w 1362076"/>
              <a:gd name="connsiteY2" fmla="*/ 79374 h 615948"/>
              <a:gd name="connsiteX3" fmla="*/ 1362075 w 1362076"/>
              <a:gd name="connsiteY3" fmla="*/ 79374 h 615948"/>
              <a:gd name="connsiteX4" fmla="*/ 1362075 w 1362076"/>
              <a:gd name="connsiteY4" fmla="*/ 365123 h 615948"/>
              <a:gd name="connsiteX5" fmla="*/ 1362076 w 1362076"/>
              <a:gd name="connsiteY5" fmla="*/ 365123 h 615948"/>
              <a:gd name="connsiteX6" fmla="*/ 1362076 w 1362076"/>
              <a:gd name="connsiteY6" fmla="*/ 615948 h 615948"/>
              <a:gd name="connsiteX7" fmla="*/ 1129981 w 1362076"/>
              <a:gd name="connsiteY7" fmla="*/ 371474 h 615948"/>
              <a:gd name="connsiteX8" fmla="*/ 0 w 1362076"/>
              <a:gd name="connsiteY8" fmla="*/ 371474 h 615948"/>
              <a:gd name="connsiteX9" fmla="*/ 0 w 1362076"/>
              <a:gd name="connsiteY9" fmla="*/ 79374 h 615948"/>
              <a:gd name="connsiteX10" fmla="*/ 1 w 1362076"/>
              <a:gd name="connsiteY10" fmla="*/ 79374 h 61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2076" h="615948">
                <a:moveTo>
                  <a:pt x="1" y="0"/>
                </a:moveTo>
                <a:lnTo>
                  <a:pt x="345441" y="0"/>
                </a:lnTo>
                <a:lnTo>
                  <a:pt x="378655" y="79374"/>
                </a:lnTo>
                <a:lnTo>
                  <a:pt x="1362075" y="79374"/>
                </a:lnTo>
                <a:lnTo>
                  <a:pt x="1362075" y="365123"/>
                </a:lnTo>
                <a:lnTo>
                  <a:pt x="1362076" y="365123"/>
                </a:lnTo>
                <a:lnTo>
                  <a:pt x="1362076" y="615948"/>
                </a:lnTo>
                <a:lnTo>
                  <a:pt x="1129981" y="371474"/>
                </a:lnTo>
                <a:lnTo>
                  <a:pt x="0" y="371474"/>
                </a:lnTo>
                <a:lnTo>
                  <a:pt x="0" y="79374"/>
                </a:lnTo>
                <a:lnTo>
                  <a:pt x="1" y="79374"/>
                </a:lnTo>
                <a:close/>
              </a:path>
            </a:pathLst>
          </a:custGeom>
          <a:solidFill>
            <a:schemeClr val="accent1"/>
          </a:solidFill>
        </p:spPr>
        <p:txBody>
          <a:bodyPr rot="0" spcFirstLastPara="0" vertOverflow="overflow" horzOverflow="overflow" vert="horz" wrap="square" lIns="91440" tIns="72000" rIns="91440" bIns="252000" numCol="1" spcCol="0" rtlCol="0" fromWordArt="0" anchor="ctr" anchorCtr="0" forceAA="0" compatLnSpc="1">
            <a:normAutofit/>
          </a:bodyPr>
          <a:lstStyle/>
          <a:p>
            <a:pPr algn="ctr"/>
            <a:r>
              <a:rPr lang="en-US" altLang="zh-CN" dirty="0">
                <a:solidFill>
                  <a:prstClr val="white"/>
                </a:solidFill>
              </a:rPr>
              <a:t>1</a:t>
            </a:r>
          </a:p>
        </p:txBody>
      </p:sp>
      <p:sp>
        <p:nvSpPr>
          <p:cNvPr id="22" name="矩形 21"/>
          <p:cNvSpPr/>
          <p:nvPr>
            <p:custDataLst>
              <p:tags r:id="rId3"/>
            </p:custDataLst>
          </p:nvPr>
        </p:nvSpPr>
        <p:spPr>
          <a:xfrm>
            <a:off x="6340411" y="3397886"/>
            <a:ext cx="3575050" cy="2256155"/>
          </a:xfrm>
          <a:prstGeom prst="rect">
            <a:avLst/>
          </a:prstGeom>
          <a:solidFill>
            <a:schemeClr val="bg1"/>
          </a:solidFill>
          <a:effectLst>
            <a:outerShdw blurRad="50800" dist="12700" dir="5400000" algn="t" rotWithShape="0">
              <a:prstClr val="black">
                <a:alpha val="40000"/>
              </a:prstClr>
            </a:outerShdw>
          </a:effectLst>
        </p:spPr>
        <p:txBody>
          <a:bodyPr rot="0" spcFirstLastPara="0" vertOverflow="overflow" horzOverflow="overflow" vert="horz" wrap="square" lIns="91440" tIns="144000" rIns="91440" bIns="45720" numCol="1" spcCol="0" rtlCol="0" fromWordArt="0" anchor="ctr" anchorCtr="0" forceAA="0" compatLnSpc="1">
            <a:normAutofit/>
          </a:bodyPr>
          <a:lstStyle/>
          <a:p>
            <a:pPr algn="just"/>
            <a:r>
              <a:rPr lang="zh-CN" altLang="en-US" sz="1600" dirty="0" err="1">
                <a:solidFill>
                  <a:prstClr val="black"/>
                </a:solidFill>
              </a:rPr>
              <a:t>用户画像技术通过对用户的分析，让企业对用户的精准定位成为了可能。在这个基础上，依靠现代信息技术手段建立个性化的顾客沟通服务体系，将产品或营销信息推送到特定的用户群里中，既节省营销成本，又能起到最大化的营销效果。</a:t>
            </a:r>
          </a:p>
        </p:txBody>
      </p:sp>
      <p:sp>
        <p:nvSpPr>
          <p:cNvPr id="23" name="任意多边形 22"/>
          <p:cNvSpPr/>
          <p:nvPr>
            <p:custDataLst>
              <p:tags r:id="rId4"/>
            </p:custDataLst>
          </p:nvPr>
        </p:nvSpPr>
        <p:spPr>
          <a:xfrm>
            <a:off x="6339776" y="2961005"/>
            <a:ext cx="3576320" cy="684530"/>
          </a:xfrm>
          <a:custGeom>
            <a:avLst/>
            <a:gdLst>
              <a:gd name="connsiteX0" fmla="*/ 1 w 1362076"/>
              <a:gd name="connsiteY0" fmla="*/ 0 h 615948"/>
              <a:gd name="connsiteX1" fmla="*/ 345441 w 1362076"/>
              <a:gd name="connsiteY1" fmla="*/ 0 h 615948"/>
              <a:gd name="connsiteX2" fmla="*/ 378655 w 1362076"/>
              <a:gd name="connsiteY2" fmla="*/ 79374 h 615948"/>
              <a:gd name="connsiteX3" fmla="*/ 1362075 w 1362076"/>
              <a:gd name="connsiteY3" fmla="*/ 79374 h 615948"/>
              <a:gd name="connsiteX4" fmla="*/ 1362075 w 1362076"/>
              <a:gd name="connsiteY4" fmla="*/ 365123 h 615948"/>
              <a:gd name="connsiteX5" fmla="*/ 1362076 w 1362076"/>
              <a:gd name="connsiteY5" fmla="*/ 365123 h 615948"/>
              <a:gd name="connsiteX6" fmla="*/ 1362076 w 1362076"/>
              <a:gd name="connsiteY6" fmla="*/ 615948 h 615948"/>
              <a:gd name="connsiteX7" fmla="*/ 1129981 w 1362076"/>
              <a:gd name="connsiteY7" fmla="*/ 371474 h 615948"/>
              <a:gd name="connsiteX8" fmla="*/ 0 w 1362076"/>
              <a:gd name="connsiteY8" fmla="*/ 371474 h 615948"/>
              <a:gd name="connsiteX9" fmla="*/ 0 w 1362076"/>
              <a:gd name="connsiteY9" fmla="*/ 79374 h 615948"/>
              <a:gd name="connsiteX10" fmla="*/ 1 w 1362076"/>
              <a:gd name="connsiteY10" fmla="*/ 79374 h 61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2076" h="615948">
                <a:moveTo>
                  <a:pt x="1" y="0"/>
                </a:moveTo>
                <a:lnTo>
                  <a:pt x="345441" y="0"/>
                </a:lnTo>
                <a:lnTo>
                  <a:pt x="378655" y="79374"/>
                </a:lnTo>
                <a:lnTo>
                  <a:pt x="1362075" y="79374"/>
                </a:lnTo>
                <a:lnTo>
                  <a:pt x="1362075" y="365123"/>
                </a:lnTo>
                <a:lnTo>
                  <a:pt x="1362076" y="365123"/>
                </a:lnTo>
                <a:lnTo>
                  <a:pt x="1362076" y="615948"/>
                </a:lnTo>
                <a:lnTo>
                  <a:pt x="1129981" y="371474"/>
                </a:lnTo>
                <a:lnTo>
                  <a:pt x="0" y="371474"/>
                </a:lnTo>
                <a:lnTo>
                  <a:pt x="0" y="79374"/>
                </a:lnTo>
                <a:lnTo>
                  <a:pt x="1" y="79374"/>
                </a:lnTo>
                <a:close/>
              </a:path>
            </a:pathLst>
          </a:custGeom>
          <a:solidFill>
            <a:schemeClr val="tx1">
              <a:lumMod val="75000"/>
              <a:lumOff val="25000"/>
            </a:schemeClr>
          </a:solidFill>
        </p:spPr>
        <p:txBody>
          <a:bodyPr rot="0" spcFirstLastPara="0" vertOverflow="overflow" horzOverflow="overflow" vert="horz" wrap="square" lIns="91440" tIns="72000" rIns="91440" bIns="252000" numCol="1" spcCol="0" rtlCol="0" fromWordArt="0" anchor="ctr" anchorCtr="0" forceAA="0" compatLnSpc="1">
            <a:normAutofit/>
          </a:bodyPr>
          <a:lstStyle/>
          <a:p>
            <a:pPr algn="ctr"/>
            <a:r>
              <a:rPr lang="en-US" altLang="zh-CN" dirty="0">
                <a:solidFill>
                  <a:prstClr val="white"/>
                </a:solidFill>
              </a:rPr>
              <a:t>2</a:t>
            </a:r>
          </a:p>
        </p:txBody>
      </p:sp>
      <p:sp>
        <p:nvSpPr>
          <p:cNvPr id="28" name="文本框 27"/>
          <p:cNvSpPr txBox="1"/>
          <p:nvPr/>
        </p:nvSpPr>
        <p:spPr>
          <a:xfrm>
            <a:off x="2044329" y="1349376"/>
            <a:ext cx="8086090" cy="830997"/>
          </a:xfrm>
          <a:prstGeom prst="rect">
            <a:avLst/>
          </a:prstGeom>
          <a:noFill/>
        </p:spPr>
        <p:txBody>
          <a:bodyPr wrap="square" rtlCol="0" anchor="t">
            <a:spAutoFit/>
          </a:bodyPr>
          <a:lstStyle/>
          <a:p>
            <a:r>
              <a:rPr lang="zh-CN" altLang="en-US" sz="1600" b="1" dirty="0">
                <a:solidFill>
                  <a:srgbClr val="3D89BC"/>
                </a:solidFill>
              </a:rPr>
              <a:t>用户画像</a:t>
            </a:r>
            <a:r>
              <a:rPr lang="zh-CN" altLang="en-US" sz="1600" dirty="0">
                <a:solidFill>
                  <a:prstClr val="black"/>
                </a:solidFill>
              </a:rPr>
              <a:t>，即用户信息的标签化，是企业通过收集、分析用户数据后，抽象出的一个虚拟用户，可以认为是真实用户的虚拟代表。用户画像的核心工作就是为用户匹配相符的标签，通常一个标签被认为是人为规定的高度精练的特征标识。</a:t>
            </a:r>
          </a:p>
        </p:txBody>
      </p:sp>
      <p:sp>
        <p:nvSpPr>
          <p:cNvPr id="14" name="矩形 13"/>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27 Imagen"/>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0"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21" name="Imagen 27">
            <a:hlinkClick r:id="" action="ppaction://hlinkshowjump?jump=nextslide"/>
          </p:cNvPr>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Imagen 28">
            <a:hlinkClick r:id="" action="ppaction://hlinkshowjump?jump=previousslide"/>
          </p:cNvPr>
          <p:cNvPicPr>
            <a:picLocks noChangeAspect="1" noChangeArrowheads="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2110667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3318"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30</a:t>
            </a:fld>
            <a:endParaRPr lang="zh-CN" altLang="en-US" dirty="0">
              <a:solidFill>
                <a:prstClr val="black">
                  <a:tint val="75000"/>
                </a:prstClr>
              </a:solidFill>
            </a:endParaRPr>
          </a:p>
        </p:txBody>
      </p:sp>
      <p:sp>
        <p:nvSpPr>
          <p:cNvPr id="11" name="文本框 10"/>
          <p:cNvSpPr txBox="1"/>
          <p:nvPr/>
        </p:nvSpPr>
        <p:spPr>
          <a:xfrm>
            <a:off x="1899920" y="1184910"/>
            <a:ext cx="8064500" cy="1077218"/>
          </a:xfrm>
          <a:prstGeom prst="rect">
            <a:avLst/>
          </a:prstGeom>
          <a:noFill/>
        </p:spPr>
        <p:txBody>
          <a:bodyPr wrap="square" rtlCol="0" anchor="t">
            <a:spAutoFit/>
          </a:bodyPr>
          <a:lstStyle/>
          <a:p>
            <a:r>
              <a:rPr lang="zh-CN" altLang="en-US" sz="1600" b="1" dirty="0">
                <a:solidFill>
                  <a:srgbClr val="3D89BC"/>
                </a:solidFill>
              </a:rPr>
              <a:t>（1）混淆矩阵的概念</a:t>
            </a:r>
          </a:p>
          <a:p>
            <a:pPr>
              <a:lnSpc>
                <a:spcPct val="150000"/>
              </a:lnSpc>
            </a:pPr>
            <a:r>
              <a:rPr lang="zh-CN" altLang="en-US" sz="1600" dirty="0">
                <a:solidFill>
                  <a:prstClr val="black"/>
                </a:solidFill>
              </a:rPr>
              <a:t>混淆矩阵是监督学习中的一种可视化工具，主要用于比较分类结果和实例的真实信息。矩阵中的每一行代表实例的预测类别，每一列代表实例的真实类别。</a:t>
            </a:r>
          </a:p>
        </p:txBody>
      </p:sp>
      <p:pic>
        <p:nvPicPr>
          <p:cNvPr id="15" name="图片 14"/>
          <p:cNvPicPr>
            <a:picLocks noChangeAspect="1"/>
          </p:cNvPicPr>
          <p:nvPr/>
        </p:nvPicPr>
        <p:blipFill>
          <a:blip r:embed="rId7">
            <a:extLst>
              <a:ext uri="{BEBA8EAE-BF5A-486C-A8C5-ECC9F3942E4B}">
                <a14:imgProps xmlns:a14="http://schemas.microsoft.com/office/drawing/2010/main">
                  <a14:imgLayer r:embed="rId8">
                    <a14:imgEffect>
                      <a14:brightnessContrast bright="-5000"/>
                    </a14:imgEffect>
                  </a14:imgLayer>
                </a14:imgProps>
              </a:ext>
            </a:extLst>
          </a:blip>
          <a:stretch>
            <a:fillRect/>
          </a:stretch>
        </p:blipFill>
        <p:spPr>
          <a:xfrm>
            <a:off x="2569845" y="2354580"/>
            <a:ext cx="6695440" cy="1143000"/>
          </a:xfrm>
          <a:prstGeom prst="rect">
            <a:avLst/>
          </a:prstGeom>
        </p:spPr>
      </p:pic>
      <p:sp>
        <p:nvSpPr>
          <p:cNvPr id="16" name="文本框 15"/>
          <p:cNvSpPr txBox="1"/>
          <p:nvPr/>
        </p:nvSpPr>
        <p:spPr>
          <a:xfrm>
            <a:off x="4993086" y="3570605"/>
            <a:ext cx="1260395" cy="261610"/>
          </a:xfrm>
          <a:prstGeom prst="rect">
            <a:avLst/>
          </a:prstGeom>
          <a:noFill/>
        </p:spPr>
        <p:txBody>
          <a:bodyPr wrap="square" rtlCol="0" anchor="t">
            <a:spAutoFit/>
          </a:bodyPr>
          <a:lstStyle/>
          <a:p>
            <a:pPr algn="ctr"/>
            <a:r>
              <a:rPr lang="zh-CN" altLang="en-US" sz="1100" b="1" dirty="0">
                <a:solidFill>
                  <a:prstClr val="black"/>
                </a:solidFill>
              </a:rPr>
              <a:t>混淆矩阵</a:t>
            </a:r>
          </a:p>
        </p:txBody>
      </p:sp>
      <p:sp>
        <p:nvSpPr>
          <p:cNvPr id="31" name="文本框 30"/>
          <p:cNvSpPr txBox="1"/>
          <p:nvPr/>
        </p:nvSpPr>
        <p:spPr>
          <a:xfrm>
            <a:off x="1959610" y="3896996"/>
            <a:ext cx="8200390" cy="1812925"/>
          </a:xfrm>
          <a:prstGeom prst="rect">
            <a:avLst/>
          </a:prstGeom>
          <a:noFill/>
        </p:spPr>
        <p:txBody>
          <a:bodyPr wrap="square" rtlCol="0" anchor="t">
            <a:spAutoFit/>
          </a:bodyPr>
          <a:lstStyle/>
          <a:p>
            <a:pPr marL="285750" indent="-285750">
              <a:buClr>
                <a:srgbClr val="5B9BD5"/>
              </a:buClr>
              <a:buFont typeface="Wingdings" panose="05000000000000000000" charset="0"/>
              <a:buChar char="u"/>
            </a:pPr>
            <a:r>
              <a:rPr lang="zh-CN" altLang="en-US" sz="1400" dirty="0">
                <a:solidFill>
                  <a:prstClr val="black"/>
                </a:solidFill>
              </a:rPr>
              <a:t>真正率(True Positive Rate , TPR)【灵敏度(sensitivity)】：TPR = TP /(TP + FN) ，即正样本预测结果数/ 正样本实际数</a:t>
            </a:r>
          </a:p>
          <a:p>
            <a:pPr marL="285750" indent="-285750">
              <a:buClr>
                <a:srgbClr val="5B9BD5"/>
              </a:buClr>
              <a:buFont typeface="Wingdings" panose="05000000000000000000" charset="0"/>
              <a:buChar char="u"/>
            </a:pPr>
            <a:r>
              <a:rPr lang="zh-CN" altLang="en-US" sz="1400" dirty="0">
                <a:solidFill>
                  <a:prstClr val="black"/>
                </a:solidFill>
              </a:rPr>
              <a:t>假负率(False Negative Rate , FNR) ：FNR = FN /(TP + FN) ，即被预测为负的正样本结果数/正样本实际数</a:t>
            </a:r>
          </a:p>
          <a:p>
            <a:pPr marL="285750" indent="-285750">
              <a:buClr>
                <a:srgbClr val="5B9BD5"/>
              </a:buClr>
              <a:buFont typeface="Wingdings" panose="05000000000000000000" charset="0"/>
              <a:buChar char="u"/>
            </a:pPr>
            <a:r>
              <a:rPr lang="zh-CN" altLang="en-US" sz="1400" dirty="0">
                <a:solidFill>
                  <a:prstClr val="black"/>
                </a:solidFill>
              </a:rPr>
              <a:t>假正率(False Positive Rate , FPR) ：FPR = FP /(FP + TN) ，即被预测为正的负样本结果数 /负样本实际数</a:t>
            </a:r>
          </a:p>
          <a:p>
            <a:pPr marL="285750" indent="-285750">
              <a:buClr>
                <a:srgbClr val="5B9BD5"/>
              </a:buClr>
              <a:buFont typeface="Wingdings" panose="05000000000000000000" charset="0"/>
              <a:buChar char="u"/>
            </a:pPr>
            <a:r>
              <a:rPr lang="zh-CN" altLang="en-US" sz="1400" dirty="0">
                <a:solidFill>
                  <a:prstClr val="black"/>
                </a:solidFill>
              </a:rPr>
              <a:t>真负率(True Negative Rate , TNR)【特指度(specificity)】：TNR = TN /(TN + FP) ，即负样本预测结果数 / 负样本实际数 </a:t>
            </a:r>
          </a:p>
        </p:txBody>
      </p:sp>
    </p:spTree>
    <p:extLst>
      <p:ext uri="{BB962C8B-B14F-4D97-AF65-F5344CB8AC3E}">
        <p14:creationId xmlns:p14="http://schemas.microsoft.com/office/powerpoint/2010/main" val="590574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4342"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31</a:t>
            </a:fld>
            <a:endParaRPr lang="zh-CN" altLang="en-US" dirty="0">
              <a:solidFill>
                <a:prstClr val="black">
                  <a:tint val="75000"/>
                </a:prstClr>
              </a:solidFill>
            </a:endParaRPr>
          </a:p>
        </p:txBody>
      </p:sp>
      <p:sp>
        <p:nvSpPr>
          <p:cNvPr id="11" name="文本框 10"/>
          <p:cNvSpPr txBox="1"/>
          <p:nvPr/>
        </p:nvSpPr>
        <p:spPr>
          <a:xfrm>
            <a:off x="1899920" y="1184911"/>
            <a:ext cx="8064500" cy="830997"/>
          </a:xfrm>
          <a:prstGeom prst="rect">
            <a:avLst/>
          </a:prstGeom>
          <a:noFill/>
        </p:spPr>
        <p:txBody>
          <a:bodyPr wrap="square" rtlCol="0" anchor="t">
            <a:spAutoFit/>
          </a:bodyPr>
          <a:lstStyle/>
          <a:p>
            <a:r>
              <a:rPr lang="zh-CN" altLang="en-US" sz="1600" b="1" dirty="0">
                <a:solidFill>
                  <a:srgbClr val="3D89BC"/>
                </a:solidFill>
              </a:rPr>
              <a:t>（</a:t>
            </a:r>
            <a:r>
              <a:rPr lang="en-US" altLang="zh-CN" sz="1600" b="1" dirty="0">
                <a:solidFill>
                  <a:srgbClr val="3D89BC"/>
                </a:solidFill>
              </a:rPr>
              <a:t>2</a:t>
            </a:r>
            <a:r>
              <a:rPr lang="zh-CN" altLang="en-US" sz="1600" b="1" dirty="0">
                <a:solidFill>
                  <a:srgbClr val="3D89BC"/>
                </a:solidFill>
              </a:rPr>
              <a:t>）</a:t>
            </a:r>
            <a:r>
              <a:rPr lang="zh-CN" altLang="zh-CN" sz="1600" b="1" dirty="0">
                <a:solidFill>
                  <a:srgbClr val="3D89BC"/>
                </a:solidFill>
              </a:rPr>
              <a:t>由混淆矩阵计算评价指标</a:t>
            </a:r>
            <a:endParaRPr lang="en-US" altLang="zh-CN" sz="1600" b="1" dirty="0">
              <a:solidFill>
                <a:srgbClr val="3D89BC"/>
              </a:solidFill>
            </a:endParaRPr>
          </a:p>
          <a:p>
            <a:endParaRPr lang="en-US" altLang="zh-CN" sz="1600" b="1" dirty="0">
              <a:solidFill>
                <a:srgbClr val="3D89BC"/>
              </a:solidFill>
            </a:endParaRPr>
          </a:p>
          <a:p>
            <a:r>
              <a:rPr lang="zh-CN" altLang="en-US" sz="1600" dirty="0">
                <a:solidFill>
                  <a:prstClr val="black"/>
                </a:solidFill>
              </a:rPr>
              <a:t>         基于以上混淆矩阵，可以引申出以下指标进一步评价分类器性能：</a:t>
            </a:r>
          </a:p>
        </p:txBody>
      </p:sp>
      <p:sp>
        <p:nvSpPr>
          <p:cNvPr id="2" name="文本框 1"/>
          <p:cNvSpPr txBox="1"/>
          <p:nvPr/>
        </p:nvSpPr>
        <p:spPr>
          <a:xfrm>
            <a:off x="1906271" y="2053590"/>
            <a:ext cx="8380095" cy="2971800"/>
          </a:xfrm>
          <a:prstGeom prst="rect">
            <a:avLst/>
          </a:prstGeom>
          <a:noFill/>
        </p:spPr>
        <p:txBody>
          <a:bodyPr wrap="square" rtlCol="0" anchor="t">
            <a:spAutoFit/>
          </a:bodyPr>
          <a:lstStyle/>
          <a:p>
            <a:pPr marL="285750" indent="-285750">
              <a:lnSpc>
                <a:spcPct val="150000"/>
              </a:lnSpc>
              <a:buClr>
                <a:srgbClr val="5B9BD5"/>
              </a:buClr>
              <a:buFont typeface="Wingdings" panose="05000000000000000000" charset="0"/>
              <a:buChar char="u"/>
            </a:pPr>
            <a:r>
              <a:rPr lang="zh-CN" altLang="en-US" sz="1400">
                <a:solidFill>
                  <a:prstClr val="black"/>
                </a:solidFill>
              </a:rPr>
              <a:t>精确度(Precision): P = TP/(TP+FP)</a:t>
            </a:r>
          </a:p>
          <a:p>
            <a:pPr marL="285750" indent="-285750">
              <a:lnSpc>
                <a:spcPct val="150000"/>
              </a:lnSpc>
              <a:buClr>
                <a:srgbClr val="5B9BD5"/>
              </a:buClr>
              <a:buFont typeface="Wingdings" panose="05000000000000000000" charset="0"/>
              <a:buChar char="u"/>
            </a:pPr>
            <a:r>
              <a:rPr lang="zh-CN" altLang="en-US" sz="1400">
                <a:solidFill>
                  <a:prstClr val="black"/>
                </a:solidFill>
              </a:rPr>
              <a:t>召回率(Recall): R = TP/(TP+FN)，即真正率</a:t>
            </a:r>
          </a:p>
          <a:p>
            <a:pPr marL="285750" indent="-285750">
              <a:lnSpc>
                <a:spcPct val="150000"/>
              </a:lnSpc>
              <a:buClr>
                <a:srgbClr val="5B9BD5"/>
              </a:buClr>
              <a:buFont typeface="Wingdings" panose="05000000000000000000" charset="0"/>
              <a:buChar char="u"/>
            </a:pPr>
            <a:r>
              <a:rPr lang="zh-CN" altLang="en-US" sz="1400">
                <a:solidFill>
                  <a:prstClr val="black"/>
                </a:solidFill>
              </a:rPr>
              <a:t>F-score：查准率和查全率的调和平均值, 更接近于P, R两个数较小的那个: F=2* P* R/(P + R)</a:t>
            </a:r>
          </a:p>
          <a:p>
            <a:pPr marL="285750" indent="-285750">
              <a:lnSpc>
                <a:spcPct val="150000"/>
              </a:lnSpc>
              <a:buClr>
                <a:srgbClr val="5B9BD5"/>
              </a:buClr>
              <a:buFont typeface="Wingdings" panose="05000000000000000000" charset="0"/>
              <a:buChar char="u"/>
            </a:pPr>
            <a:r>
              <a:rPr lang="zh-CN" altLang="en-US" sz="1400">
                <a:solidFill>
                  <a:prstClr val="black"/>
                </a:solidFill>
              </a:rPr>
              <a:t>准确率(Aaccuracy): 分类器对整个样本的判定能力,即将正的判定为正，负的判定为负: A = (TP + TN)/(TP + FN + FP + TN)  </a:t>
            </a:r>
          </a:p>
          <a:p>
            <a:pPr marL="285750" indent="-285750">
              <a:lnSpc>
                <a:spcPct val="150000"/>
              </a:lnSpc>
              <a:buClr>
                <a:srgbClr val="5B9BD5"/>
              </a:buClr>
              <a:buFont typeface="Wingdings" panose="05000000000000000000" charset="0"/>
              <a:buChar char="u"/>
            </a:pPr>
            <a:r>
              <a:rPr lang="zh-CN" altLang="en-US" sz="1400">
                <a:solidFill>
                  <a:prstClr val="black"/>
                </a:solidFill>
              </a:rPr>
              <a:t>灵敏度(Sensitivity)：将正样本预测为正样本的能力，Sensitivity=TP/(TP+FN)；</a:t>
            </a:r>
          </a:p>
          <a:p>
            <a:pPr marL="285750" indent="-285750">
              <a:lnSpc>
                <a:spcPct val="150000"/>
              </a:lnSpc>
              <a:buClr>
                <a:srgbClr val="5B9BD5"/>
              </a:buClr>
              <a:buFont typeface="Wingdings" panose="05000000000000000000" charset="0"/>
              <a:buChar char="u"/>
            </a:pPr>
            <a:r>
              <a:rPr lang="zh-CN" altLang="en-US" sz="1400">
                <a:solidFill>
                  <a:prstClr val="black"/>
                </a:solidFill>
              </a:rPr>
              <a:t>特异度(Specificity)：将负样本预测为负样本的能力，Specificity=TN/(TN+FP)；</a:t>
            </a:r>
          </a:p>
          <a:p>
            <a:pPr marL="285750" indent="-285750">
              <a:lnSpc>
                <a:spcPct val="150000"/>
              </a:lnSpc>
              <a:buClr>
                <a:srgbClr val="5B9BD5"/>
              </a:buClr>
              <a:buFont typeface="Wingdings" panose="05000000000000000000" charset="0"/>
              <a:buChar char="u"/>
            </a:pPr>
            <a:r>
              <a:rPr lang="zh-CN" altLang="en-US" sz="1400">
                <a:solidFill>
                  <a:prstClr val="black"/>
                </a:solidFill>
              </a:rPr>
              <a:t>AUC(Area Under roc Curve)值指处于ROC曲线下方的那部分面积大小；一个理想的分类模型其AUC值为1，通常其值在0.5至1.0之间，较大的AUC代表了分类模型具备较好的性能。</a:t>
            </a:r>
          </a:p>
        </p:txBody>
      </p:sp>
    </p:spTree>
    <p:extLst>
      <p:ext uri="{BB962C8B-B14F-4D97-AF65-F5344CB8AC3E}">
        <p14:creationId xmlns:p14="http://schemas.microsoft.com/office/powerpoint/2010/main" val="4290497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2367956" cy="415498"/>
          </a:xfrm>
          <a:prstGeom prst="rect">
            <a:avLst/>
          </a:prstGeom>
          <a:noFill/>
        </p:spPr>
        <p:txBody>
          <a:bodyPr wrap="none" rtlCol="0">
            <a:spAutoFit/>
          </a:bodyPr>
          <a:lstStyle/>
          <a:p>
            <a:r>
              <a:rPr lang="en-US" altLang="zh-CN" sz="2100" b="1" spc="225" dirty="0" smtClean="0">
                <a:solidFill>
                  <a:prstClr val="white"/>
                </a:solidFill>
              </a:rPr>
              <a:t>12.3</a:t>
            </a:r>
            <a:r>
              <a:rPr lang="zh-CN" altLang="en-US" sz="2100" b="1" spc="225" dirty="0">
                <a:solidFill>
                  <a:prstClr val="white"/>
                </a:solidFill>
              </a:rPr>
              <a:t>互联网金融</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5366"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32</a:t>
            </a:fld>
            <a:endParaRPr lang="zh-CN" altLang="en-US" dirty="0">
              <a:solidFill>
                <a:prstClr val="black">
                  <a:tint val="75000"/>
                </a:prstClr>
              </a:solidFill>
            </a:endParaRPr>
          </a:p>
        </p:txBody>
      </p:sp>
      <p:sp>
        <p:nvSpPr>
          <p:cNvPr id="2" name="文本框 1"/>
          <p:cNvSpPr txBox="1"/>
          <p:nvPr/>
        </p:nvSpPr>
        <p:spPr>
          <a:xfrm>
            <a:off x="1965961" y="891541"/>
            <a:ext cx="8155305" cy="1952625"/>
          </a:xfrm>
          <a:prstGeom prst="rect">
            <a:avLst/>
          </a:prstGeom>
          <a:noFill/>
        </p:spPr>
        <p:txBody>
          <a:bodyPr wrap="square" rtlCol="0" anchor="t">
            <a:spAutoFit/>
          </a:bodyPr>
          <a:lstStyle/>
          <a:p>
            <a:r>
              <a:rPr lang="zh-CN" altLang="en-US" sz="1600" b="1" dirty="0">
                <a:solidFill>
                  <a:srgbClr val="3D89BC"/>
                </a:solidFill>
              </a:rPr>
              <a:t>ROC(Receiver Operating Charateristic)：</a:t>
            </a:r>
          </a:p>
          <a:p>
            <a:pPr>
              <a:lnSpc>
                <a:spcPct val="150000"/>
              </a:lnSpc>
            </a:pPr>
            <a:r>
              <a:rPr lang="zh-CN" altLang="en-US" sz="1400" dirty="0">
                <a:solidFill>
                  <a:prstClr val="black"/>
                </a:solidFill>
              </a:rPr>
              <a:t>ROC的主要分析工具为画在ROC空间的曲线，横轴为1- Specificity，纵轴为Sensitivity。</a:t>
            </a:r>
          </a:p>
          <a:p>
            <a:pPr>
              <a:lnSpc>
                <a:spcPct val="150000"/>
              </a:lnSpc>
            </a:pPr>
            <a:r>
              <a:rPr lang="zh-CN" altLang="en-US" sz="1400" dirty="0">
                <a:solidFill>
                  <a:prstClr val="black"/>
                </a:solidFill>
              </a:rPr>
              <a:t>在分类问题中，一个阀值对应于一个特异性及灵敏度，并在ROC空间描出一个点P，当阀值连续移动时，P点也随即移动最终绘成ROC曲线。</a:t>
            </a:r>
          </a:p>
          <a:p>
            <a:pPr>
              <a:lnSpc>
                <a:spcPct val="150000"/>
              </a:lnSpc>
            </a:pPr>
            <a:r>
              <a:rPr lang="zh-CN" altLang="en-US" sz="1400" dirty="0">
                <a:solidFill>
                  <a:prstClr val="black"/>
                </a:solidFill>
              </a:rPr>
              <a:t>ROC良好的刻画了不同阀值对样本的分辨能力，也同时反应出对正例和对反例的分辨能力，方便使用者根据实际需求选用合适的阀值。一个好的分类模型要求ROC曲线尽可能靠近图形的左上角；</a:t>
            </a:r>
          </a:p>
        </p:txBody>
      </p:sp>
      <p:pic>
        <p:nvPicPr>
          <p:cNvPr id="11" name="图片 10"/>
          <p:cNvPicPr>
            <a:picLocks noChangeAspect="1"/>
          </p:cNvPicPr>
          <p:nvPr/>
        </p:nvPicPr>
        <p:blipFill>
          <a:blip r:embed="rId7">
            <a:extLst>
              <a:ext uri="{BEBA8EAE-BF5A-486C-A8C5-ECC9F3942E4B}">
                <a14:imgProps xmlns:a14="http://schemas.microsoft.com/office/drawing/2010/main">
                  <a14:imgLayer r:embed="rId8">
                    <a14:imgEffect>
                      <a14:brightnessContrast bright="-5000"/>
                    </a14:imgEffect>
                  </a14:imgLayer>
                </a14:imgProps>
              </a:ext>
            </a:extLst>
          </a:blip>
          <a:stretch>
            <a:fillRect/>
          </a:stretch>
        </p:blipFill>
        <p:spPr>
          <a:xfrm>
            <a:off x="2192021" y="2844166"/>
            <a:ext cx="3813175" cy="3103245"/>
          </a:xfrm>
          <a:prstGeom prst="rect">
            <a:avLst/>
          </a:prstGeom>
        </p:spPr>
      </p:pic>
      <p:pic>
        <p:nvPicPr>
          <p:cNvPr id="13" name="图片 12"/>
          <p:cNvPicPr>
            <a:picLocks noChangeAspect="1"/>
          </p:cNvPicPr>
          <p:nvPr/>
        </p:nvPicPr>
        <p:blipFill>
          <a:blip r:embed="rId9">
            <a:extLst>
              <a:ext uri="{BEBA8EAE-BF5A-486C-A8C5-ECC9F3942E4B}">
                <a14:imgProps xmlns:a14="http://schemas.microsoft.com/office/drawing/2010/main">
                  <a14:imgLayer r:embed="rId10">
                    <a14:imgEffect>
                      <a14:brightnessContrast bright="-5000"/>
                    </a14:imgEffect>
                  </a14:imgLayer>
                </a14:imgProps>
              </a:ext>
            </a:extLst>
          </a:blip>
          <a:stretch>
            <a:fillRect/>
          </a:stretch>
        </p:blipFill>
        <p:spPr>
          <a:xfrm>
            <a:off x="6131560" y="2844166"/>
            <a:ext cx="3743960" cy="3103245"/>
          </a:xfrm>
          <a:prstGeom prst="rect">
            <a:avLst/>
          </a:prstGeom>
        </p:spPr>
      </p:pic>
    </p:spTree>
    <p:extLst>
      <p:ext uri="{BB962C8B-B14F-4D97-AF65-F5344CB8AC3E}">
        <p14:creationId xmlns:p14="http://schemas.microsoft.com/office/powerpoint/2010/main" val="2449871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圆角矩形 37"/>
          <p:cNvSpPr/>
          <p:nvPr/>
        </p:nvSpPr>
        <p:spPr>
          <a:xfrm>
            <a:off x="3277329" y="4661721"/>
            <a:ext cx="5694604"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73" name="组合 72"/>
          <p:cNvGrpSpPr/>
          <p:nvPr/>
        </p:nvGrpSpPr>
        <p:grpSpPr>
          <a:xfrm>
            <a:off x="2214257" y="966177"/>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572860" y="1169836"/>
              <a:ext cx="1998267" cy="523220"/>
            </a:xfrm>
            <a:prstGeom prst="rect">
              <a:avLst/>
            </a:prstGeom>
            <a:noFill/>
          </p:spPr>
          <p:txBody>
            <a:bodyPr wrap="none" rtlCol="0">
              <a:spAutoFit/>
            </a:bodyPr>
            <a:lstStyle/>
            <a:p>
              <a:pPr algn="ctr"/>
              <a:r>
                <a:rPr lang="zh-CN" altLang="en-US" sz="2800" dirty="0" smtClean="0">
                  <a:solidFill>
                    <a:srgbClr val="FFC000"/>
                  </a:solidFill>
                </a:rPr>
                <a:t>第</a:t>
              </a:r>
              <a:r>
                <a:rPr lang="en-US" altLang="zh-CN" sz="2800" dirty="0" smtClean="0">
                  <a:solidFill>
                    <a:srgbClr val="FFC000"/>
                  </a:solidFill>
                </a:rPr>
                <a:t>12</a:t>
              </a:r>
              <a:r>
                <a:rPr lang="zh-CN" altLang="en-US" sz="2800" dirty="0" smtClean="0">
                  <a:solidFill>
                    <a:srgbClr val="FFC000"/>
                  </a:solidFill>
                </a:rPr>
                <a:t>章</a:t>
              </a:r>
              <a:r>
                <a:rPr lang="zh-CN" altLang="en-US" sz="2800" dirty="0">
                  <a:solidFill>
                    <a:srgbClr val="FFC000"/>
                  </a:solidFill>
                </a:rPr>
                <a:t>　大数据商业应用</a:t>
              </a:r>
            </a:p>
          </p:txBody>
        </p:sp>
      </p:grpSp>
      <p:grpSp>
        <p:nvGrpSpPr>
          <p:cNvPr id="2" name="组合 1"/>
          <p:cNvGrpSpPr/>
          <p:nvPr/>
        </p:nvGrpSpPr>
        <p:grpSpPr>
          <a:xfrm>
            <a:off x="3277329" y="2462596"/>
            <a:ext cx="5694604" cy="2603975"/>
            <a:chOff x="1806060" y="2462595"/>
            <a:chExt cx="5694604" cy="2603975"/>
          </a:xfrm>
        </p:grpSpPr>
        <p:grpSp>
          <p:nvGrpSpPr>
            <p:cNvPr id="67" name="组合 66"/>
            <p:cNvGrpSpPr/>
            <p:nvPr/>
          </p:nvGrpSpPr>
          <p:grpSpPr>
            <a:xfrm>
              <a:off x="1807265" y="2462595"/>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3821880" cy="415498"/>
              </a:xfrm>
              <a:prstGeom prst="rect">
                <a:avLst/>
              </a:prstGeom>
            </p:spPr>
            <p:txBody>
              <a:bodyPr wrap="none">
                <a:spAutoFit/>
              </a:bodyPr>
              <a:lstStyle/>
              <a:p>
                <a:r>
                  <a:rPr lang="en-US" altLang="zh-CN" sz="2100" spc="225" dirty="0" smtClean="0">
                    <a:solidFill>
                      <a:prstClr val="black">
                        <a:lumMod val="75000"/>
                        <a:lumOff val="25000"/>
                      </a:prstClr>
                    </a:solidFill>
                  </a:rPr>
                  <a:t>12.1</a:t>
                </a:r>
                <a:r>
                  <a:rPr lang="zh-CN" altLang="en-US" sz="2100" spc="225" dirty="0">
                    <a:solidFill>
                      <a:prstClr val="black">
                        <a:lumMod val="75000"/>
                        <a:lumOff val="25000"/>
                      </a:prstClr>
                    </a:solidFill>
                  </a:rPr>
                  <a:t>　用户画像和精准营销</a:t>
                </a:r>
              </a:p>
            </p:txBody>
          </p:sp>
        </p:grpSp>
        <p:grpSp>
          <p:nvGrpSpPr>
            <p:cNvPr id="68" name="组合 67"/>
            <p:cNvGrpSpPr/>
            <p:nvPr/>
          </p:nvGrpSpPr>
          <p:grpSpPr>
            <a:xfrm>
              <a:off x="1807265" y="3012285"/>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331087" cy="415498"/>
              </a:xfrm>
              <a:prstGeom prst="rect">
                <a:avLst/>
              </a:prstGeom>
            </p:spPr>
            <p:txBody>
              <a:bodyPr wrap="none">
                <a:spAutoFit/>
              </a:bodyPr>
              <a:lstStyle/>
              <a:p>
                <a:r>
                  <a:rPr lang="en-US" altLang="zh-CN" sz="2100" spc="225" dirty="0" smtClean="0">
                    <a:solidFill>
                      <a:prstClr val="black">
                        <a:lumMod val="75000"/>
                        <a:lumOff val="25000"/>
                      </a:prstClr>
                    </a:solidFill>
                  </a:rPr>
                  <a:t>12.2</a:t>
                </a:r>
                <a:r>
                  <a:rPr lang="zh-CN" altLang="en-US" sz="2100" spc="225" dirty="0">
                    <a:solidFill>
                      <a:prstClr val="black">
                        <a:lumMod val="75000"/>
                        <a:lumOff val="25000"/>
                      </a:prstClr>
                    </a:solidFill>
                  </a:rPr>
                  <a:t>　广告推荐</a:t>
                </a:r>
              </a:p>
            </p:txBody>
          </p:sp>
        </p:grpSp>
        <p:grpSp>
          <p:nvGrpSpPr>
            <p:cNvPr id="69" name="组合 68"/>
            <p:cNvGrpSpPr/>
            <p:nvPr/>
          </p:nvGrpSpPr>
          <p:grpSpPr>
            <a:xfrm>
              <a:off x="1807265" y="3572755"/>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629246" cy="415498"/>
              </a:xfrm>
              <a:prstGeom prst="rect">
                <a:avLst/>
              </a:prstGeom>
            </p:spPr>
            <p:txBody>
              <a:bodyPr wrap="none">
                <a:spAutoFit/>
              </a:bodyPr>
              <a:lstStyle/>
              <a:p>
                <a:r>
                  <a:rPr lang="en-US" altLang="zh-CN" sz="2100" spc="225" dirty="0" smtClean="0">
                    <a:solidFill>
                      <a:prstClr val="black">
                        <a:lumMod val="75000"/>
                        <a:lumOff val="25000"/>
                      </a:prstClr>
                    </a:solidFill>
                  </a:rPr>
                  <a:t>12.3</a:t>
                </a:r>
                <a:r>
                  <a:rPr lang="zh-CN" altLang="en-US" sz="2100" spc="225" dirty="0">
                    <a:solidFill>
                      <a:prstClr val="black">
                        <a:lumMod val="75000"/>
                        <a:lumOff val="25000"/>
                      </a:prstClr>
                    </a:solidFill>
                  </a:rPr>
                  <a:t>　互联网金融</a:t>
                </a:r>
              </a:p>
            </p:txBody>
          </p:sp>
        </p:grpSp>
        <p:grpSp>
          <p:nvGrpSpPr>
            <p:cNvPr id="72" name="组合 71"/>
            <p:cNvGrpSpPr/>
            <p:nvPr/>
          </p:nvGrpSpPr>
          <p:grpSpPr>
            <a:xfrm>
              <a:off x="1806060" y="4111173"/>
              <a:ext cx="5693399" cy="955397"/>
              <a:chOff x="1806060" y="3610865"/>
              <a:chExt cx="5693399" cy="955397"/>
            </a:xfrm>
          </p:grpSpPr>
          <p:sp>
            <p:nvSpPr>
              <p:cNvPr id="65" name="圆角矩形 64"/>
              <p:cNvSpPr/>
              <p:nvPr/>
            </p:nvSpPr>
            <p:spPr>
              <a:xfrm>
                <a:off x="1806060" y="3610865"/>
                <a:ext cx="5693399" cy="394200"/>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6" name="矩形 65"/>
              <p:cNvSpPr/>
              <p:nvPr/>
            </p:nvSpPr>
            <p:spPr>
              <a:xfrm>
                <a:off x="1883286" y="4150764"/>
                <a:ext cx="780983" cy="415498"/>
              </a:xfrm>
              <a:prstGeom prst="rect">
                <a:avLst/>
              </a:prstGeom>
            </p:spPr>
            <p:txBody>
              <a:bodyPr wrap="none">
                <a:spAutoFit/>
              </a:bodyPr>
              <a:lstStyle/>
              <a:p>
                <a:r>
                  <a:rPr lang="zh-CN" altLang="en-US" sz="2100" spc="225" dirty="0">
                    <a:solidFill>
                      <a:prstClr val="black">
                        <a:lumMod val="75000"/>
                        <a:lumOff val="25000"/>
                      </a:prstClr>
                    </a:solidFill>
                  </a:rPr>
                  <a:t>习题</a:t>
                </a:r>
              </a:p>
            </p:txBody>
          </p:sp>
        </p:grpSp>
      </p:grpSp>
      <p:sp>
        <p:nvSpPr>
          <p:cNvPr id="32" name="矩形 31"/>
          <p:cNvSpPr/>
          <p:nvPr/>
        </p:nvSpPr>
        <p:spPr>
          <a:xfrm>
            <a:off x="1516857"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9"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1"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34"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33</a:t>
            </a:fld>
            <a:endParaRPr lang="zh-CN" altLang="en-US" dirty="0">
              <a:solidFill>
                <a:prstClr val="black">
                  <a:tint val="75000"/>
                </a:prstClr>
              </a:solidFill>
            </a:endParaRPr>
          </a:p>
        </p:txBody>
      </p:sp>
      <p:sp>
        <p:nvSpPr>
          <p:cNvPr id="40" name="矩形 39"/>
          <p:cNvSpPr/>
          <p:nvPr/>
        </p:nvSpPr>
        <p:spPr>
          <a:xfrm>
            <a:off x="3354556" y="4106855"/>
            <a:ext cx="4418197" cy="415498"/>
          </a:xfrm>
          <a:prstGeom prst="rect">
            <a:avLst/>
          </a:prstGeom>
        </p:spPr>
        <p:txBody>
          <a:bodyPr wrap="none">
            <a:spAutoFit/>
          </a:bodyPr>
          <a:lstStyle/>
          <a:p>
            <a:r>
              <a:rPr lang="en-US" altLang="zh-CN" sz="2100" spc="225" dirty="0" smtClean="0">
                <a:solidFill>
                  <a:prstClr val="white"/>
                </a:solidFill>
              </a:rPr>
              <a:t>12.4</a:t>
            </a:r>
            <a:r>
              <a:rPr lang="zh-CN" altLang="en-US" sz="2100" spc="225" dirty="0">
                <a:solidFill>
                  <a:prstClr val="white"/>
                </a:solidFill>
              </a:rPr>
              <a:t>　实战：个人贷款风险评估</a:t>
            </a:r>
          </a:p>
        </p:txBody>
      </p:sp>
    </p:spTree>
    <p:extLst>
      <p:ext uri="{BB962C8B-B14F-4D97-AF65-F5344CB8AC3E}">
        <p14:creationId xmlns:p14="http://schemas.microsoft.com/office/powerpoint/2010/main" val="130380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639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34</a:t>
            </a:fld>
            <a:endParaRPr lang="zh-CN" altLang="en-US" dirty="0">
              <a:solidFill>
                <a:prstClr val="black">
                  <a:tint val="75000"/>
                </a:prstClr>
              </a:solidFill>
            </a:endParaRPr>
          </a:p>
        </p:txBody>
      </p:sp>
      <p:sp>
        <p:nvSpPr>
          <p:cNvPr id="17" name="矩形 16"/>
          <p:cNvSpPr/>
          <p:nvPr/>
        </p:nvSpPr>
        <p:spPr>
          <a:xfrm>
            <a:off x="1928049" y="1215595"/>
            <a:ext cx="8254176" cy="4567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978423" y="1287607"/>
            <a:ext cx="1481496" cy="369332"/>
          </a:xfrm>
          <a:prstGeom prst="rect">
            <a:avLst/>
          </a:prstGeom>
        </p:spPr>
        <p:txBody>
          <a:bodyPr wrap="none">
            <a:spAutoFit/>
          </a:bodyPr>
          <a:lstStyle/>
          <a:p>
            <a:r>
              <a:rPr lang="en-US" altLang="zh-CN" b="1" dirty="0">
                <a:solidFill>
                  <a:prstClr val="white"/>
                </a:solidFill>
              </a:rPr>
              <a:t>1</a:t>
            </a:r>
            <a:r>
              <a:rPr lang="zh-CN" altLang="en-US" b="1" dirty="0">
                <a:solidFill>
                  <a:prstClr val="white"/>
                </a:solidFill>
              </a:rPr>
              <a:t>、实战目的</a:t>
            </a:r>
          </a:p>
        </p:txBody>
      </p:sp>
      <p:sp>
        <p:nvSpPr>
          <p:cNvPr id="12" name="矩形 11"/>
          <p:cNvSpPr/>
          <p:nvPr/>
        </p:nvSpPr>
        <p:spPr>
          <a:xfrm>
            <a:off x="1928049" y="2053795"/>
            <a:ext cx="8254176" cy="2160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a:off x="1927861" y="2349500"/>
            <a:ext cx="8193405" cy="1568450"/>
          </a:xfrm>
          <a:prstGeom prst="rect">
            <a:avLst/>
          </a:prstGeom>
        </p:spPr>
        <p:txBody>
          <a:bodyPr wrap="square">
            <a:spAutoFit/>
          </a:bodyPr>
          <a:lstStyle/>
          <a:p>
            <a:pPr>
              <a:lnSpc>
                <a:spcPct val="150000"/>
              </a:lnSpc>
            </a:pPr>
            <a:r>
              <a:rPr lang="zh-CN" altLang="en-US" sz="1600" dirty="0">
                <a:solidFill>
                  <a:prstClr val="white"/>
                </a:solidFill>
              </a:rPr>
              <a:t>本次实验通过提取贷款用户相关特征（年龄、工作、收入等），使用Spark MLlib构建风险评估模型，使用相关分类算法将用户分为不同的风险等级，此分类结果可作为银行放贷的参考依据。本次实验为方便演示，选用逻辑回归算法将用户风险等级分类两类：高风险、低风险。有能力的同学可以尝试使用其他分类算法实现。</a:t>
            </a:r>
          </a:p>
        </p:txBody>
      </p:sp>
    </p:spTree>
    <p:extLst>
      <p:ext uri="{BB962C8B-B14F-4D97-AF65-F5344CB8AC3E}">
        <p14:creationId xmlns:p14="http://schemas.microsoft.com/office/powerpoint/2010/main" val="270780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7414"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35</a:t>
            </a:fld>
            <a:endParaRPr lang="zh-CN" altLang="en-US" dirty="0">
              <a:solidFill>
                <a:prstClr val="black">
                  <a:tint val="75000"/>
                </a:prstClr>
              </a:solidFill>
            </a:endParaRPr>
          </a:p>
        </p:txBody>
      </p:sp>
      <p:sp>
        <p:nvSpPr>
          <p:cNvPr id="17" name="矩形 16"/>
          <p:cNvSpPr/>
          <p:nvPr/>
        </p:nvSpPr>
        <p:spPr>
          <a:xfrm>
            <a:off x="1928049" y="1215595"/>
            <a:ext cx="8254176" cy="4567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978423" y="1287607"/>
            <a:ext cx="2635658" cy="369332"/>
          </a:xfrm>
          <a:prstGeom prst="rect">
            <a:avLst/>
          </a:prstGeom>
        </p:spPr>
        <p:txBody>
          <a:bodyPr wrap="none">
            <a:spAutoFit/>
          </a:bodyPr>
          <a:lstStyle/>
          <a:p>
            <a:r>
              <a:rPr lang="en-US" altLang="zh-CN" b="1" dirty="0">
                <a:solidFill>
                  <a:prstClr val="white"/>
                </a:solidFill>
              </a:rPr>
              <a:t>2</a:t>
            </a:r>
            <a:r>
              <a:rPr lang="zh-CN" altLang="en-US" b="1" dirty="0">
                <a:solidFill>
                  <a:prstClr val="white"/>
                </a:solidFill>
              </a:rPr>
              <a:t>、实验环境和实验数据</a:t>
            </a:r>
          </a:p>
        </p:txBody>
      </p:sp>
      <p:sp>
        <p:nvSpPr>
          <p:cNvPr id="12" name="矩形 11"/>
          <p:cNvSpPr/>
          <p:nvPr/>
        </p:nvSpPr>
        <p:spPr>
          <a:xfrm>
            <a:off x="1928049" y="2053795"/>
            <a:ext cx="8254176" cy="2160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a:off x="1927861" y="2349500"/>
            <a:ext cx="8193405" cy="1568450"/>
          </a:xfrm>
          <a:prstGeom prst="rect">
            <a:avLst/>
          </a:prstGeom>
        </p:spPr>
        <p:txBody>
          <a:bodyPr wrap="square">
            <a:spAutoFit/>
          </a:bodyPr>
          <a:lstStyle/>
          <a:p>
            <a:pPr marL="285750" indent="-285750">
              <a:lnSpc>
                <a:spcPct val="150000"/>
              </a:lnSpc>
              <a:buFont typeface="Wingdings" panose="05000000000000000000" charset="0"/>
              <a:buChar char="u"/>
            </a:pPr>
            <a:r>
              <a:rPr lang="zh-CN" altLang="en-US" sz="1600" dirty="0">
                <a:solidFill>
                  <a:prstClr val="white"/>
                </a:solidFill>
              </a:rPr>
              <a:t>操作系统：CentOS6.5。</a:t>
            </a:r>
          </a:p>
          <a:p>
            <a:pPr marL="285750" indent="-285750">
              <a:lnSpc>
                <a:spcPct val="150000"/>
              </a:lnSpc>
              <a:buFont typeface="Wingdings" panose="05000000000000000000" charset="0"/>
              <a:buChar char="u"/>
            </a:pPr>
            <a:r>
              <a:rPr lang="zh-CN" altLang="en-US" sz="1600" dirty="0">
                <a:solidFill>
                  <a:prstClr val="white"/>
                </a:solidFill>
              </a:rPr>
              <a:t>编程语言：Scala 2.10.4。</a:t>
            </a:r>
          </a:p>
          <a:p>
            <a:pPr marL="285750" indent="-285750">
              <a:lnSpc>
                <a:spcPct val="150000"/>
              </a:lnSpc>
              <a:buFont typeface="Wingdings" panose="05000000000000000000" charset="0"/>
              <a:buChar char="u"/>
            </a:pPr>
            <a:r>
              <a:rPr lang="zh-CN" altLang="en-US" sz="1600" dirty="0">
                <a:solidFill>
                  <a:prstClr val="white"/>
                </a:solidFill>
              </a:rPr>
              <a:t>相关软件：Hadoop2.6.0、Spark1.6.0。</a:t>
            </a:r>
          </a:p>
          <a:p>
            <a:pPr marL="285750" indent="-285750">
              <a:lnSpc>
                <a:spcPct val="150000"/>
              </a:lnSpc>
              <a:buFont typeface="Wingdings" panose="05000000000000000000" charset="0"/>
              <a:buChar char="u"/>
            </a:pPr>
            <a:r>
              <a:rPr lang="zh-CN" altLang="en-US" sz="1600" dirty="0">
                <a:solidFill>
                  <a:prstClr val="white"/>
                </a:solidFill>
              </a:rPr>
              <a:t>实验数据来源：https://www.kaggle.com/，数据内容解释详见书本。</a:t>
            </a:r>
            <a:endParaRPr lang="en-US" altLang="zh-CN" sz="1600" dirty="0">
              <a:solidFill>
                <a:prstClr val="white"/>
              </a:solidFill>
            </a:endParaRPr>
          </a:p>
        </p:txBody>
      </p:sp>
    </p:spTree>
    <p:extLst>
      <p:ext uri="{BB962C8B-B14F-4D97-AF65-F5344CB8AC3E}">
        <p14:creationId xmlns:p14="http://schemas.microsoft.com/office/powerpoint/2010/main" val="196759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矩形 23"/>
          <p:cNvSpPr/>
          <p:nvPr/>
        </p:nvSpPr>
        <p:spPr>
          <a:xfrm>
            <a:off x="1928049" y="1215595"/>
            <a:ext cx="8254176" cy="45679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8438" r:id="rId9" imgW="101600" imgH="165100" progId="Equation.DSMT4">
                  <p:embed/>
                </p:oleObj>
              </mc:Choice>
              <mc:Fallback>
                <p:oleObj r:id="rId9" imgW="101600" imgH="165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1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36</a:t>
            </a:fld>
            <a:endParaRPr lang="zh-CN" altLang="en-US" dirty="0">
              <a:solidFill>
                <a:prstClr val="black">
                  <a:tint val="75000"/>
                </a:prstClr>
              </a:solidFill>
            </a:endParaRPr>
          </a:p>
        </p:txBody>
      </p:sp>
      <p:sp>
        <p:nvSpPr>
          <p:cNvPr id="2" name="任意多边形 1"/>
          <p:cNvSpPr/>
          <p:nvPr>
            <p:custDataLst>
              <p:tags r:id="rId2"/>
            </p:custDataLst>
          </p:nvPr>
        </p:nvSpPr>
        <p:spPr>
          <a:xfrm>
            <a:off x="4536286" y="2943272"/>
            <a:ext cx="1257019" cy="1257019"/>
          </a:xfrm>
          <a:custGeom>
            <a:avLst/>
            <a:gdLst>
              <a:gd name="connsiteX0" fmla="*/ 0 w 1676025"/>
              <a:gd name="connsiteY0" fmla="*/ 838013 h 1676025"/>
              <a:gd name="connsiteX1" fmla="*/ 838013 w 1676025"/>
              <a:gd name="connsiteY1" fmla="*/ 0 h 1676025"/>
              <a:gd name="connsiteX2" fmla="*/ 1676026 w 1676025"/>
              <a:gd name="connsiteY2" fmla="*/ 838013 h 1676025"/>
              <a:gd name="connsiteX3" fmla="*/ 838013 w 1676025"/>
              <a:gd name="connsiteY3" fmla="*/ 1676026 h 1676025"/>
              <a:gd name="connsiteX4" fmla="*/ 0 w 1676025"/>
              <a:gd name="connsiteY4" fmla="*/ 838013 h 167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025" h="1676025">
                <a:moveTo>
                  <a:pt x="0" y="838013"/>
                </a:moveTo>
                <a:cubicBezTo>
                  <a:pt x="0" y="375191"/>
                  <a:pt x="375191" y="0"/>
                  <a:pt x="838013" y="0"/>
                </a:cubicBezTo>
                <a:cubicBezTo>
                  <a:pt x="1300835" y="0"/>
                  <a:pt x="1676026" y="375191"/>
                  <a:pt x="1676026" y="838013"/>
                </a:cubicBezTo>
                <a:cubicBezTo>
                  <a:pt x="1676026" y="1300835"/>
                  <a:pt x="1300835" y="1676026"/>
                  <a:pt x="838013" y="1676026"/>
                </a:cubicBezTo>
                <a:cubicBezTo>
                  <a:pt x="375191" y="1676026"/>
                  <a:pt x="0" y="1300835"/>
                  <a:pt x="0" y="838013"/>
                </a:cubicBezTo>
                <a:close/>
              </a:path>
            </a:pathLst>
          </a:custGeom>
          <a:solidFill>
            <a:srgbClr val="3D89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1709" tIns="211709" rIns="211709" bIns="211709" numCol="1" spcCol="1270" anchor="ctr" anchorCtr="0">
            <a:normAutofit/>
          </a:bodyPr>
          <a:lstStyle/>
          <a:p>
            <a:pPr algn="ctr" defTabSz="966470">
              <a:lnSpc>
                <a:spcPct val="90000"/>
              </a:lnSpc>
              <a:spcBef>
                <a:spcPct val="0"/>
              </a:spcBef>
              <a:spcAft>
                <a:spcPct val="35000"/>
              </a:spcAft>
            </a:pPr>
            <a:r>
              <a:rPr lang="zh-CN" altLang="en-US" b="1" dirty="0">
                <a:solidFill>
                  <a:prstClr val="white"/>
                </a:solidFill>
              </a:rPr>
              <a:t>学习</a:t>
            </a:r>
          </a:p>
          <a:p>
            <a:pPr algn="ctr" defTabSz="966470">
              <a:lnSpc>
                <a:spcPct val="90000"/>
              </a:lnSpc>
              <a:spcBef>
                <a:spcPct val="0"/>
              </a:spcBef>
              <a:spcAft>
                <a:spcPct val="35000"/>
              </a:spcAft>
            </a:pPr>
            <a:r>
              <a:rPr lang="zh-CN" altLang="en-US" b="1" dirty="0">
                <a:solidFill>
                  <a:prstClr val="white"/>
                </a:solidFill>
              </a:rPr>
              <a:t>阶段</a:t>
            </a:r>
          </a:p>
        </p:txBody>
      </p:sp>
      <p:sp>
        <p:nvSpPr>
          <p:cNvPr id="11" name="任意多边形 10"/>
          <p:cNvSpPr/>
          <p:nvPr>
            <p:custDataLst>
              <p:tags r:id="rId3"/>
            </p:custDataLst>
          </p:nvPr>
        </p:nvSpPr>
        <p:spPr>
          <a:xfrm>
            <a:off x="6425368" y="2943272"/>
            <a:ext cx="1257019" cy="1257019"/>
          </a:xfrm>
          <a:custGeom>
            <a:avLst/>
            <a:gdLst>
              <a:gd name="connsiteX0" fmla="*/ 0 w 1676025"/>
              <a:gd name="connsiteY0" fmla="*/ 838013 h 1676025"/>
              <a:gd name="connsiteX1" fmla="*/ 838013 w 1676025"/>
              <a:gd name="connsiteY1" fmla="*/ 0 h 1676025"/>
              <a:gd name="connsiteX2" fmla="*/ 1676026 w 1676025"/>
              <a:gd name="connsiteY2" fmla="*/ 838013 h 1676025"/>
              <a:gd name="connsiteX3" fmla="*/ 838013 w 1676025"/>
              <a:gd name="connsiteY3" fmla="*/ 1676026 h 1676025"/>
              <a:gd name="connsiteX4" fmla="*/ 0 w 1676025"/>
              <a:gd name="connsiteY4" fmla="*/ 838013 h 167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025" h="1676025">
                <a:moveTo>
                  <a:pt x="0" y="838013"/>
                </a:moveTo>
                <a:cubicBezTo>
                  <a:pt x="0" y="375191"/>
                  <a:pt x="375191" y="0"/>
                  <a:pt x="838013" y="0"/>
                </a:cubicBezTo>
                <a:cubicBezTo>
                  <a:pt x="1300835" y="0"/>
                  <a:pt x="1676026" y="375191"/>
                  <a:pt x="1676026" y="838013"/>
                </a:cubicBezTo>
                <a:cubicBezTo>
                  <a:pt x="1676026" y="1300835"/>
                  <a:pt x="1300835" y="1676026"/>
                  <a:pt x="838013" y="1676026"/>
                </a:cubicBezTo>
                <a:cubicBezTo>
                  <a:pt x="375191" y="1676026"/>
                  <a:pt x="0" y="1300835"/>
                  <a:pt x="0" y="838013"/>
                </a:cubicBezTo>
                <a:close/>
              </a:path>
            </a:pathLst>
          </a:custGeom>
          <a:solidFill>
            <a:srgbClr val="40404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11709" tIns="211709" rIns="211709" bIns="211709" numCol="1" spcCol="1270" anchor="ctr" anchorCtr="0">
            <a:normAutofit/>
          </a:bodyPr>
          <a:lstStyle/>
          <a:p>
            <a:pPr algn="ctr" defTabSz="966470">
              <a:lnSpc>
                <a:spcPct val="90000"/>
              </a:lnSpc>
              <a:spcBef>
                <a:spcPct val="0"/>
              </a:spcBef>
              <a:spcAft>
                <a:spcPct val="35000"/>
              </a:spcAft>
            </a:pPr>
            <a:r>
              <a:rPr lang="zh-CN" altLang="en-US" b="1" dirty="0">
                <a:solidFill>
                  <a:prstClr val="white"/>
                </a:solidFill>
              </a:rPr>
              <a:t>分类</a:t>
            </a:r>
          </a:p>
          <a:p>
            <a:pPr algn="ctr" defTabSz="966470">
              <a:lnSpc>
                <a:spcPct val="90000"/>
              </a:lnSpc>
              <a:spcBef>
                <a:spcPct val="0"/>
              </a:spcBef>
              <a:spcAft>
                <a:spcPct val="35000"/>
              </a:spcAft>
            </a:pPr>
            <a:r>
              <a:rPr lang="zh-CN" altLang="en-US" b="1" dirty="0">
                <a:solidFill>
                  <a:prstClr val="white"/>
                </a:solidFill>
              </a:rPr>
              <a:t>阶段</a:t>
            </a:r>
          </a:p>
        </p:txBody>
      </p:sp>
      <p:sp>
        <p:nvSpPr>
          <p:cNvPr id="12" name="任意多边形 11"/>
          <p:cNvSpPr/>
          <p:nvPr>
            <p:custDataLst>
              <p:tags r:id="rId4"/>
            </p:custDataLst>
          </p:nvPr>
        </p:nvSpPr>
        <p:spPr>
          <a:xfrm>
            <a:off x="5717523" y="3953701"/>
            <a:ext cx="783624" cy="424244"/>
          </a:xfrm>
          <a:custGeom>
            <a:avLst/>
            <a:gdLst>
              <a:gd name="connsiteX0" fmla="*/ 0 w 1044832"/>
              <a:gd name="connsiteY0" fmla="*/ 113132 h 565658"/>
              <a:gd name="connsiteX1" fmla="*/ 762003 w 1044832"/>
              <a:gd name="connsiteY1" fmla="*/ 113132 h 565658"/>
              <a:gd name="connsiteX2" fmla="*/ 762003 w 1044832"/>
              <a:gd name="connsiteY2" fmla="*/ 0 h 565658"/>
              <a:gd name="connsiteX3" fmla="*/ 1044832 w 1044832"/>
              <a:gd name="connsiteY3" fmla="*/ 282829 h 565658"/>
              <a:gd name="connsiteX4" fmla="*/ 762003 w 1044832"/>
              <a:gd name="connsiteY4" fmla="*/ 565658 h 565658"/>
              <a:gd name="connsiteX5" fmla="*/ 762003 w 1044832"/>
              <a:gd name="connsiteY5" fmla="*/ 452526 h 565658"/>
              <a:gd name="connsiteX6" fmla="*/ 0 w 1044832"/>
              <a:gd name="connsiteY6" fmla="*/ 452526 h 565658"/>
              <a:gd name="connsiteX7" fmla="*/ 0 w 1044832"/>
              <a:gd name="connsiteY7" fmla="*/ 113132 h 5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832" h="565658">
                <a:moveTo>
                  <a:pt x="1044832" y="452526"/>
                </a:moveTo>
                <a:lnTo>
                  <a:pt x="282829" y="452526"/>
                </a:lnTo>
                <a:lnTo>
                  <a:pt x="282829" y="565658"/>
                </a:lnTo>
                <a:lnTo>
                  <a:pt x="0" y="282829"/>
                </a:lnTo>
                <a:lnTo>
                  <a:pt x="282829" y="0"/>
                </a:lnTo>
                <a:lnTo>
                  <a:pt x="282829" y="113132"/>
                </a:lnTo>
                <a:lnTo>
                  <a:pt x="1044832" y="113132"/>
                </a:lnTo>
                <a:lnTo>
                  <a:pt x="1044832" y="452526"/>
                </a:lnTo>
                <a:close/>
              </a:path>
            </a:pathLst>
          </a:custGeom>
          <a:solidFill>
            <a:schemeClr val="tx1">
              <a:lumMod val="50000"/>
              <a:lumOff val="5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27273" tIns="84850" rIns="0" bIns="84849" numCol="1" spcCol="1270" anchor="ctr" anchorCtr="0">
            <a:normAutofit fontScale="97500"/>
          </a:bodyPr>
          <a:lstStyle/>
          <a:p>
            <a:pPr algn="ctr" defTabSz="800100">
              <a:lnSpc>
                <a:spcPct val="90000"/>
              </a:lnSpc>
              <a:spcBef>
                <a:spcPct val="0"/>
              </a:spcBef>
              <a:spcAft>
                <a:spcPct val="35000"/>
              </a:spcAft>
            </a:pPr>
            <a:endParaRPr lang="zh-CN" altLang="en-US">
              <a:solidFill>
                <a:srgbClr val="FFFFFF"/>
              </a:solidFill>
            </a:endParaRPr>
          </a:p>
        </p:txBody>
      </p:sp>
      <p:sp>
        <p:nvSpPr>
          <p:cNvPr id="13" name="任意多边形 12"/>
          <p:cNvSpPr/>
          <p:nvPr>
            <p:custDataLst>
              <p:tags r:id="rId5"/>
            </p:custDataLst>
          </p:nvPr>
        </p:nvSpPr>
        <p:spPr>
          <a:xfrm>
            <a:off x="5717523" y="2765615"/>
            <a:ext cx="783624" cy="424244"/>
          </a:xfrm>
          <a:custGeom>
            <a:avLst/>
            <a:gdLst>
              <a:gd name="connsiteX0" fmla="*/ 0 w 1044832"/>
              <a:gd name="connsiteY0" fmla="*/ 113132 h 565658"/>
              <a:gd name="connsiteX1" fmla="*/ 762003 w 1044832"/>
              <a:gd name="connsiteY1" fmla="*/ 113132 h 565658"/>
              <a:gd name="connsiteX2" fmla="*/ 762003 w 1044832"/>
              <a:gd name="connsiteY2" fmla="*/ 0 h 565658"/>
              <a:gd name="connsiteX3" fmla="*/ 1044832 w 1044832"/>
              <a:gd name="connsiteY3" fmla="*/ 282829 h 565658"/>
              <a:gd name="connsiteX4" fmla="*/ 762003 w 1044832"/>
              <a:gd name="connsiteY4" fmla="*/ 565658 h 565658"/>
              <a:gd name="connsiteX5" fmla="*/ 762003 w 1044832"/>
              <a:gd name="connsiteY5" fmla="*/ 452526 h 565658"/>
              <a:gd name="connsiteX6" fmla="*/ 0 w 1044832"/>
              <a:gd name="connsiteY6" fmla="*/ 452526 h 565658"/>
              <a:gd name="connsiteX7" fmla="*/ 0 w 1044832"/>
              <a:gd name="connsiteY7" fmla="*/ 113132 h 565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832" h="565658">
                <a:moveTo>
                  <a:pt x="0" y="113132"/>
                </a:moveTo>
                <a:lnTo>
                  <a:pt x="762003" y="113132"/>
                </a:lnTo>
                <a:lnTo>
                  <a:pt x="762003" y="0"/>
                </a:lnTo>
                <a:lnTo>
                  <a:pt x="1044832" y="282829"/>
                </a:lnTo>
                <a:lnTo>
                  <a:pt x="762003" y="565658"/>
                </a:lnTo>
                <a:lnTo>
                  <a:pt x="762003" y="452526"/>
                </a:lnTo>
                <a:lnTo>
                  <a:pt x="0" y="452526"/>
                </a:lnTo>
                <a:lnTo>
                  <a:pt x="0" y="113132"/>
                </a:lnTo>
                <a:close/>
              </a:path>
            </a:pathLst>
          </a:custGeom>
          <a:solidFill>
            <a:srgbClr val="BDD7EE"/>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84849" rIns="127273" bIns="84849" numCol="1" spcCol="1270" anchor="ctr" anchorCtr="0">
            <a:normAutofit fontScale="97500"/>
          </a:bodyPr>
          <a:lstStyle/>
          <a:p>
            <a:pPr algn="ctr" defTabSz="800100">
              <a:lnSpc>
                <a:spcPct val="90000"/>
              </a:lnSpc>
              <a:spcBef>
                <a:spcPct val="0"/>
              </a:spcBef>
              <a:spcAft>
                <a:spcPct val="35000"/>
              </a:spcAft>
            </a:pPr>
            <a:endParaRPr lang="zh-CN" altLang="en-US">
              <a:solidFill>
                <a:srgbClr val="FFFFFF"/>
              </a:solidFill>
            </a:endParaRPr>
          </a:p>
        </p:txBody>
      </p:sp>
      <p:sp>
        <p:nvSpPr>
          <p:cNvPr id="16" name="文本框 15"/>
          <p:cNvSpPr txBox="1"/>
          <p:nvPr>
            <p:custDataLst>
              <p:tags r:id="rId6"/>
            </p:custDataLst>
          </p:nvPr>
        </p:nvSpPr>
        <p:spPr>
          <a:xfrm>
            <a:off x="2608581" y="2749550"/>
            <a:ext cx="1829435" cy="1643380"/>
          </a:xfrm>
          <a:prstGeom prst="rect">
            <a:avLst/>
          </a:prstGeom>
        </p:spPr>
        <p:txBody>
          <a:bodyPr wrap="square">
            <a:normAutofit/>
          </a:bodyPr>
          <a:lstStyle>
            <a:defPPr>
              <a:defRPr lang="zh-CN"/>
            </a:defPPr>
            <a:lvl1pPr lvl="0" algn="r">
              <a:lnSpc>
                <a:spcPct val="160000"/>
              </a:lnSpc>
              <a:defRPr>
                <a:ea typeface="宋体" panose="02010600030101010101" pitchFamily="2" charset="-122"/>
              </a:defRPr>
            </a:lvl1pPr>
          </a:lstStyle>
          <a:p>
            <a:pPr algn="l">
              <a:lnSpc>
                <a:spcPct val="150000"/>
              </a:lnSpc>
              <a:buFont typeface="Wingdings" panose="05000000000000000000" charset="0"/>
              <a:buNone/>
            </a:pPr>
            <a:r>
              <a:rPr lang="zh-CN" altLang="en-US" sz="1600" dirty="0">
                <a:solidFill>
                  <a:prstClr val="black"/>
                </a:solidFill>
                <a:ea typeface="微软雅黑"/>
              </a:rPr>
              <a:t>选定样本数据</a:t>
            </a:r>
          </a:p>
          <a:p>
            <a:pPr algn="l">
              <a:lnSpc>
                <a:spcPct val="150000"/>
              </a:lnSpc>
              <a:buFont typeface="Wingdings" panose="05000000000000000000" charset="0"/>
              <a:buNone/>
            </a:pPr>
            <a:r>
              <a:rPr lang="zh-CN" altLang="en-US" sz="1600" dirty="0">
                <a:solidFill>
                  <a:prstClr val="black"/>
                </a:solidFill>
                <a:ea typeface="微软雅黑"/>
              </a:rPr>
              <a:t>提取样本数据特征</a:t>
            </a:r>
          </a:p>
          <a:p>
            <a:pPr algn="l">
              <a:lnSpc>
                <a:spcPct val="150000"/>
              </a:lnSpc>
              <a:buFont typeface="Wingdings" panose="05000000000000000000" charset="0"/>
              <a:buNone/>
            </a:pPr>
            <a:r>
              <a:rPr lang="zh-CN" altLang="en-US" sz="1600" dirty="0">
                <a:solidFill>
                  <a:prstClr val="black"/>
                </a:solidFill>
                <a:ea typeface="微软雅黑"/>
              </a:rPr>
              <a:t>生成测试报告</a:t>
            </a:r>
          </a:p>
          <a:p>
            <a:pPr algn="l">
              <a:lnSpc>
                <a:spcPct val="150000"/>
              </a:lnSpc>
              <a:buFont typeface="Wingdings" panose="05000000000000000000" charset="0"/>
              <a:buNone/>
            </a:pPr>
            <a:r>
              <a:rPr lang="zh-CN" altLang="en-US" sz="1600" dirty="0">
                <a:solidFill>
                  <a:prstClr val="black"/>
                </a:solidFill>
                <a:ea typeface="微软雅黑"/>
              </a:rPr>
              <a:t>评估分类器性能</a:t>
            </a:r>
          </a:p>
          <a:p>
            <a:pPr algn="l">
              <a:lnSpc>
                <a:spcPct val="100000"/>
              </a:lnSpc>
            </a:pPr>
            <a:endParaRPr lang="zh-CN" altLang="en-US" sz="1600" dirty="0">
              <a:solidFill>
                <a:prstClr val="black"/>
              </a:solidFill>
              <a:ea typeface="微软雅黑"/>
            </a:endParaRPr>
          </a:p>
        </p:txBody>
      </p:sp>
      <p:sp>
        <p:nvSpPr>
          <p:cNvPr id="23" name="文本框 22"/>
          <p:cNvSpPr txBox="1"/>
          <p:nvPr>
            <p:custDataLst>
              <p:tags r:id="rId7"/>
            </p:custDataLst>
          </p:nvPr>
        </p:nvSpPr>
        <p:spPr>
          <a:xfrm>
            <a:off x="7755255" y="2995295"/>
            <a:ext cx="2053590" cy="867410"/>
          </a:xfrm>
          <a:prstGeom prst="rect">
            <a:avLst/>
          </a:prstGeom>
        </p:spPr>
        <p:txBody>
          <a:bodyPr wrap="square">
            <a:normAutofit/>
          </a:bodyPr>
          <a:lstStyle>
            <a:defPPr>
              <a:defRPr lang="zh-CN"/>
            </a:defPPr>
            <a:lvl1pPr lvl="0">
              <a:lnSpc>
                <a:spcPct val="160000"/>
              </a:lnSpc>
              <a:defRPr>
                <a:ea typeface="宋体" panose="02010600030101010101" pitchFamily="2" charset="-122"/>
              </a:defRPr>
            </a:lvl1pPr>
          </a:lstStyle>
          <a:p>
            <a:pPr>
              <a:lnSpc>
                <a:spcPct val="150000"/>
              </a:lnSpc>
            </a:pPr>
            <a:r>
              <a:rPr lang="zh-CN" altLang="en-US" sz="1600" dirty="0">
                <a:solidFill>
                  <a:prstClr val="black"/>
                </a:solidFill>
                <a:ea typeface="微软雅黑"/>
              </a:rPr>
              <a:t>新样本进行特征提取</a:t>
            </a:r>
          </a:p>
          <a:p>
            <a:pPr>
              <a:lnSpc>
                <a:spcPct val="150000"/>
              </a:lnSpc>
            </a:pPr>
            <a:r>
              <a:rPr lang="zh-CN" altLang="en-US" sz="1600" dirty="0">
                <a:solidFill>
                  <a:prstClr val="black"/>
                </a:solidFill>
                <a:ea typeface="微软雅黑"/>
              </a:rPr>
              <a:t>对样本数据进行分类</a:t>
            </a:r>
          </a:p>
        </p:txBody>
      </p:sp>
      <p:sp>
        <p:nvSpPr>
          <p:cNvPr id="25" name="文本框 24"/>
          <p:cNvSpPr txBox="1"/>
          <p:nvPr/>
        </p:nvSpPr>
        <p:spPr>
          <a:xfrm>
            <a:off x="1976120" y="1259205"/>
            <a:ext cx="1481496" cy="369332"/>
          </a:xfrm>
          <a:prstGeom prst="rect">
            <a:avLst/>
          </a:prstGeom>
          <a:noFill/>
        </p:spPr>
        <p:txBody>
          <a:bodyPr wrap="none" rtlCol="0" anchor="t">
            <a:spAutoFit/>
          </a:bodyPr>
          <a:lstStyle/>
          <a:p>
            <a:r>
              <a:rPr lang="en-US" altLang="zh-CN" b="1" dirty="0">
                <a:solidFill>
                  <a:prstClr val="white"/>
                </a:solidFill>
                <a:sym typeface="+mn-ea"/>
              </a:rPr>
              <a:t>3</a:t>
            </a:r>
            <a:r>
              <a:rPr lang="zh-CN" altLang="en-US" b="1" dirty="0">
                <a:solidFill>
                  <a:prstClr val="white"/>
                </a:solidFill>
                <a:sym typeface="+mn-ea"/>
              </a:rPr>
              <a:t>、实验过程</a:t>
            </a:r>
            <a:endParaRPr lang="zh-CN" altLang="en-US">
              <a:solidFill>
                <a:prstClr val="black"/>
              </a:solidFill>
            </a:endParaRPr>
          </a:p>
        </p:txBody>
      </p:sp>
    </p:spTree>
    <p:extLst>
      <p:ext uri="{BB962C8B-B14F-4D97-AF65-F5344CB8AC3E}">
        <p14:creationId xmlns:p14="http://schemas.microsoft.com/office/powerpoint/2010/main" val="260245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19462"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37</a:t>
            </a:fld>
            <a:endParaRPr lang="zh-CN" altLang="en-US" dirty="0">
              <a:solidFill>
                <a:prstClr val="black">
                  <a:tint val="75000"/>
                </a:prstClr>
              </a:solidFill>
            </a:endParaRPr>
          </a:p>
        </p:txBody>
      </p:sp>
      <p:sp>
        <p:nvSpPr>
          <p:cNvPr id="24" name="矩形 23"/>
          <p:cNvSpPr/>
          <p:nvPr/>
        </p:nvSpPr>
        <p:spPr>
          <a:xfrm>
            <a:off x="1928049" y="1215595"/>
            <a:ext cx="8254176" cy="45679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1976120" y="1259205"/>
            <a:ext cx="1481496" cy="369332"/>
          </a:xfrm>
          <a:prstGeom prst="rect">
            <a:avLst/>
          </a:prstGeom>
          <a:noFill/>
        </p:spPr>
        <p:txBody>
          <a:bodyPr wrap="none" rtlCol="0" anchor="t">
            <a:spAutoFit/>
          </a:bodyPr>
          <a:lstStyle/>
          <a:p>
            <a:r>
              <a:rPr lang="en-US" altLang="zh-CN" b="1" dirty="0">
                <a:solidFill>
                  <a:prstClr val="white"/>
                </a:solidFill>
                <a:sym typeface="+mn-ea"/>
              </a:rPr>
              <a:t>4</a:t>
            </a:r>
            <a:r>
              <a:rPr lang="zh-CN" altLang="en-US" b="1" dirty="0">
                <a:solidFill>
                  <a:prstClr val="white"/>
                </a:solidFill>
                <a:sym typeface="+mn-ea"/>
              </a:rPr>
              <a:t>、实验步骤</a:t>
            </a:r>
            <a:endParaRPr lang="zh-CN" altLang="en-US">
              <a:solidFill>
                <a:prstClr val="black"/>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866266"/>
            <a:ext cx="1998980" cy="337185"/>
          </a:xfrm>
          <a:prstGeom prst="rect">
            <a:avLst/>
          </a:prstGeom>
          <a:noFill/>
        </p:spPr>
        <p:txBody>
          <a:bodyPr wrap="square" rtlCol="0">
            <a:spAutoFit/>
          </a:bodyPr>
          <a:lstStyle/>
          <a:p>
            <a:r>
              <a:rPr lang="zh-CN" altLang="en-US" sz="1600">
                <a:solidFill>
                  <a:prstClr val="black"/>
                </a:solidFill>
              </a:rPr>
              <a:t>（1）IDEA配置：</a:t>
            </a:r>
          </a:p>
        </p:txBody>
      </p:sp>
      <p:pic>
        <p:nvPicPr>
          <p:cNvPr id="16" name="图片 15"/>
          <p:cNvPicPr>
            <a:picLocks noChangeAspect="1"/>
          </p:cNvPicPr>
          <p:nvPr/>
        </p:nvPicPr>
        <p:blipFill>
          <a:blip r:embed="rId7"/>
          <a:stretch>
            <a:fillRect/>
          </a:stretch>
        </p:blipFill>
        <p:spPr>
          <a:xfrm>
            <a:off x="2519680" y="2349500"/>
            <a:ext cx="4759406" cy="3240000"/>
          </a:xfrm>
          <a:prstGeom prst="rect">
            <a:avLst/>
          </a:prstGeom>
        </p:spPr>
      </p:pic>
      <p:sp>
        <p:nvSpPr>
          <p:cNvPr id="17" name="文本框 16"/>
          <p:cNvSpPr txBox="1"/>
          <p:nvPr/>
        </p:nvSpPr>
        <p:spPr>
          <a:xfrm>
            <a:off x="7503795" y="2815591"/>
            <a:ext cx="2678430" cy="2306955"/>
          </a:xfrm>
          <a:prstGeom prst="rect">
            <a:avLst/>
          </a:prstGeom>
          <a:noFill/>
        </p:spPr>
        <p:txBody>
          <a:bodyPr wrap="square" rtlCol="0">
            <a:spAutoFit/>
          </a:bodyPr>
          <a:lstStyle/>
          <a:p>
            <a:pPr>
              <a:lnSpc>
                <a:spcPct val="150000"/>
              </a:lnSpc>
            </a:pPr>
            <a:r>
              <a:rPr lang="zh-CN" altLang="en-US" sz="1600">
                <a:solidFill>
                  <a:prstClr val="black"/>
                </a:solidFill>
              </a:rPr>
              <a:t>在IntelliJ IDEA中需要导入Spark开发包，Spark/lib中的jar包能满足基本的开发需求，开发者可以在菜单：File-&gt;project stucture-&gt;Libraries中设置。</a:t>
            </a:r>
          </a:p>
        </p:txBody>
      </p:sp>
    </p:spTree>
    <p:extLst>
      <p:ext uri="{BB962C8B-B14F-4D97-AF65-F5344CB8AC3E}">
        <p14:creationId xmlns:p14="http://schemas.microsoft.com/office/powerpoint/2010/main" val="338262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0486"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38</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050291"/>
            <a:ext cx="1998980" cy="337185"/>
          </a:xfrm>
          <a:prstGeom prst="rect">
            <a:avLst/>
          </a:prstGeom>
          <a:noFill/>
        </p:spPr>
        <p:txBody>
          <a:bodyPr wrap="square" rtlCol="0">
            <a:spAutoFit/>
          </a:bodyPr>
          <a:lstStyle/>
          <a:p>
            <a:r>
              <a:rPr lang="zh-CN" altLang="en-US" sz="1600">
                <a:solidFill>
                  <a:prstClr val="black">
                    <a:lumMod val="75000"/>
                    <a:lumOff val="25000"/>
                  </a:prstClr>
                </a:solidFill>
                <a:cs typeface="+mn-lt"/>
              </a:rPr>
              <a:t>（2）代码步骤：</a:t>
            </a:r>
          </a:p>
        </p:txBody>
      </p:sp>
      <p:sp>
        <p:nvSpPr>
          <p:cNvPr id="11" name="文本框 10"/>
          <p:cNvSpPr txBox="1"/>
          <p:nvPr/>
        </p:nvSpPr>
        <p:spPr>
          <a:xfrm>
            <a:off x="3269615" y="1523365"/>
            <a:ext cx="5760000" cy="4338320"/>
          </a:xfrm>
          <a:prstGeom prst="rect">
            <a:avLst/>
          </a:prstGeom>
          <a:noFill/>
        </p:spPr>
        <p:txBody>
          <a:bodyPr wrap="square" rtlCol="0">
            <a:spAutoFit/>
          </a:bodyPr>
          <a:lstStyle/>
          <a:p>
            <a:r>
              <a:rPr lang="zh-CN" altLang="en-US" sz="1200">
                <a:solidFill>
                  <a:prstClr val="black">
                    <a:lumMod val="75000"/>
                    <a:lumOff val="25000"/>
                  </a:prstClr>
                </a:solidFill>
              </a:rPr>
              <a:t>获取数据：</a:t>
            </a:r>
          </a:p>
          <a:p>
            <a:r>
              <a:rPr lang="zh-CN" altLang="en-US" sz="1200">
                <a:solidFill>
                  <a:prstClr val="black">
                    <a:lumMod val="75000"/>
                    <a:lumOff val="25000"/>
                  </a:prstClr>
                </a:solidFill>
              </a:rPr>
              <a:t>val path = "hdfs://master:8020/input/adult.csv"</a:t>
            </a:r>
          </a:p>
          <a:p>
            <a:r>
              <a:rPr lang="zh-CN" altLang="en-US" sz="1200">
                <a:solidFill>
                  <a:prstClr val="black">
                    <a:lumMod val="75000"/>
                    <a:lumOff val="25000"/>
                  </a:prstClr>
                </a:solidFill>
              </a:rPr>
              <a:t>val rawData = sc.textFile(path)</a:t>
            </a:r>
          </a:p>
          <a:p>
            <a:r>
              <a:rPr lang="zh-CN" altLang="en-US" sz="1200">
                <a:solidFill>
                  <a:prstClr val="black">
                    <a:lumMod val="75000"/>
                    <a:lumOff val="25000"/>
                  </a:prstClr>
                </a:solidFill>
              </a:rPr>
              <a:t>简单的数据清洗。</a:t>
            </a:r>
          </a:p>
          <a:p>
            <a:r>
              <a:rPr lang="zh-CN" altLang="en-US" sz="1200">
                <a:solidFill>
                  <a:prstClr val="black">
                    <a:lumMod val="75000"/>
                    <a:lumOff val="25000"/>
                  </a:prstClr>
                </a:solidFill>
              </a:rPr>
              <a:t>/**</a:t>
            </a:r>
          </a:p>
          <a:p>
            <a:r>
              <a:rPr lang="zh-CN" altLang="en-US" sz="1200">
                <a:solidFill>
                  <a:prstClr val="black">
                    <a:lumMod val="75000"/>
                    <a:lumOff val="25000"/>
                  </a:prstClr>
                </a:solidFill>
              </a:rPr>
              <a:t> * 取第一列为类标，其余列作为特征值</a:t>
            </a:r>
          </a:p>
          <a:p>
            <a:r>
              <a:rPr lang="zh-CN" altLang="en-US" sz="1200">
                <a:solidFill>
                  <a:prstClr val="black">
                    <a:lumMod val="75000"/>
                    <a:lumOff val="25000"/>
                  </a:prstClr>
                </a:solidFill>
              </a:rPr>
              <a:t>*/</a:t>
            </a:r>
          </a:p>
          <a:p>
            <a:r>
              <a:rPr lang="zh-CN" altLang="en-US" sz="1200">
                <a:solidFill>
                  <a:prstClr val="black">
                    <a:lumMod val="75000"/>
                    <a:lumOff val="25000"/>
                  </a:prstClr>
                </a:solidFill>
              </a:rPr>
              <a:t>val data = records.map{ point =&gt;</a:t>
            </a:r>
          </a:p>
          <a:p>
            <a:r>
              <a:rPr lang="zh-CN" altLang="en-US" sz="1200">
                <a:solidFill>
                  <a:prstClr val="black">
                    <a:lumMod val="75000"/>
                    <a:lumOff val="25000"/>
                  </a:prstClr>
                </a:solidFill>
              </a:rPr>
              <a:t>val firstdata = point.map(_.replaceAll(" ",""))</a:t>
            </a:r>
          </a:p>
          <a:p>
            <a:r>
              <a:rPr lang="zh-CN" altLang="en-US" sz="1200">
                <a:solidFill>
                  <a:prstClr val="black">
                    <a:lumMod val="75000"/>
                    <a:lumOff val="25000"/>
                  </a:prstClr>
                </a:solidFill>
              </a:rPr>
              <a:t>  val replaceData=firstdata.map(_.replaceAll(","," "))</a:t>
            </a:r>
          </a:p>
          <a:p>
            <a:r>
              <a:rPr lang="zh-CN" altLang="en-US" sz="1200">
                <a:solidFill>
                  <a:prstClr val="black">
                    <a:lumMod val="75000"/>
                    <a:lumOff val="25000"/>
                  </a:prstClr>
                </a:solidFill>
              </a:rPr>
              <a:t>val temp = replaceData(0).split(" ")</a:t>
            </a:r>
          </a:p>
          <a:p>
            <a:r>
              <a:rPr lang="zh-CN" altLang="en-US" sz="1200">
                <a:solidFill>
                  <a:prstClr val="black">
                    <a:lumMod val="75000"/>
                    <a:lumOff val="25000"/>
                  </a:prstClr>
                </a:solidFill>
              </a:rPr>
              <a:t>  val label=temp(0).toInt</a:t>
            </a:r>
          </a:p>
          <a:p>
            <a:r>
              <a:rPr lang="zh-CN" altLang="en-US" sz="1200">
                <a:solidFill>
                  <a:prstClr val="black">
                    <a:lumMod val="75000"/>
                    <a:lumOff val="25000"/>
                  </a:prstClr>
                </a:solidFill>
              </a:rPr>
              <a:t>  val feature s = temp.slice(1,temp.size-1)</a:t>
            </a:r>
          </a:p>
          <a:p>
            <a:r>
              <a:rPr lang="zh-CN" altLang="en-US" sz="1200">
                <a:solidFill>
                  <a:prstClr val="black">
                    <a:lumMod val="75000"/>
                    <a:lumOff val="25000"/>
                  </a:prstClr>
                </a:solidFill>
              </a:rPr>
              <a:t>             .map(_.hashCode)</a:t>
            </a:r>
          </a:p>
          <a:p>
            <a:r>
              <a:rPr lang="zh-CN" altLang="en-US" sz="1200">
                <a:solidFill>
                  <a:prstClr val="black">
                    <a:lumMod val="75000"/>
                    <a:lumOff val="25000"/>
                  </a:prstClr>
                </a:solidFill>
              </a:rPr>
              <a:t>             .map(x =&gt; x.toDouble)</a:t>
            </a:r>
          </a:p>
          <a:p>
            <a:r>
              <a:rPr lang="zh-CN" altLang="en-US" sz="1200">
                <a:solidFill>
                  <a:prstClr val="black">
                    <a:lumMod val="75000"/>
                    <a:lumOff val="25000"/>
                  </a:prstClr>
                </a:solidFill>
              </a:rPr>
              <a:t>  LabeledPoint(label,Vectors.dense(features))</a:t>
            </a:r>
          </a:p>
          <a:p>
            <a:r>
              <a:rPr lang="zh-CN" altLang="en-US" sz="1200">
                <a:solidFill>
                  <a:prstClr val="black">
                    <a:lumMod val="75000"/>
                    <a:lumOff val="25000"/>
                  </a:prstClr>
                </a:solidFill>
              </a:rPr>
              <a:t>}</a:t>
            </a:r>
          </a:p>
          <a:p>
            <a:r>
              <a:rPr lang="zh-CN" altLang="en-US" sz="1200">
                <a:solidFill>
                  <a:prstClr val="black">
                    <a:lumMod val="75000"/>
                    <a:lumOff val="25000"/>
                  </a:prstClr>
                </a:solidFill>
              </a:rPr>
              <a:t>按照一定的比例将数据随机分为训练集和测试集。</a:t>
            </a:r>
          </a:p>
          <a:p>
            <a:r>
              <a:rPr lang="zh-CN" altLang="en-US" sz="1200">
                <a:solidFill>
                  <a:prstClr val="black">
                    <a:lumMod val="75000"/>
                    <a:lumOff val="25000"/>
                  </a:prstClr>
                </a:solidFill>
              </a:rPr>
              <a:t>这里需要程序开发者不断的调试比例以达到预期的准确率，值得注意的是，不当的划分比例导致“欠拟合”或“过拟合”的情况产生。</a:t>
            </a:r>
          </a:p>
          <a:p>
            <a:r>
              <a:rPr lang="zh-CN" altLang="en-US" sz="1200">
                <a:solidFill>
                  <a:prstClr val="black">
                    <a:lumMod val="75000"/>
                    <a:lumOff val="25000"/>
                  </a:prstClr>
                </a:solidFill>
              </a:rPr>
              <a:t>val splits = data.randomSplit(Array(0.8,0.2),seed = 11L)</a:t>
            </a:r>
          </a:p>
          <a:p>
            <a:r>
              <a:rPr lang="zh-CN" altLang="en-US" sz="1200">
                <a:solidFill>
                  <a:prstClr val="black">
                    <a:lumMod val="75000"/>
                    <a:lumOff val="25000"/>
                  </a:prstClr>
                </a:solidFill>
              </a:rPr>
              <a:t>val traning = splits(0).cache()</a:t>
            </a:r>
          </a:p>
          <a:p>
            <a:r>
              <a:rPr lang="zh-CN" altLang="en-US" sz="1200">
                <a:solidFill>
                  <a:prstClr val="black">
                    <a:lumMod val="75000"/>
                    <a:lumOff val="25000"/>
                  </a:prstClr>
                </a:solidFill>
              </a:rPr>
              <a:t>val test = splits(1)</a:t>
            </a:r>
          </a:p>
        </p:txBody>
      </p:sp>
      <p:sp>
        <p:nvSpPr>
          <p:cNvPr id="15" name="文本框 14"/>
          <p:cNvSpPr txBox="1"/>
          <p:nvPr/>
        </p:nvSpPr>
        <p:spPr>
          <a:xfrm>
            <a:off x="2305050" y="2954656"/>
            <a:ext cx="394970" cy="1476375"/>
          </a:xfrm>
          <a:prstGeom prst="rect">
            <a:avLst/>
          </a:prstGeom>
          <a:noFill/>
        </p:spPr>
        <p:txBody>
          <a:bodyPr wrap="square" rtlCol="0">
            <a:spAutoFit/>
          </a:bodyPr>
          <a:lstStyle/>
          <a:p>
            <a:r>
              <a:rPr lang="zh-CN" altLang="en-US">
                <a:solidFill>
                  <a:prstClr val="black"/>
                </a:solidFill>
              </a:rPr>
              <a:t>第一页代码</a:t>
            </a:r>
          </a:p>
        </p:txBody>
      </p:sp>
    </p:spTree>
    <p:extLst>
      <p:ext uri="{BB962C8B-B14F-4D97-AF65-F5344CB8AC3E}">
        <p14:creationId xmlns:p14="http://schemas.microsoft.com/office/powerpoint/2010/main" val="17589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151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39</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2" name="文本框 11"/>
          <p:cNvSpPr txBox="1"/>
          <p:nvPr/>
        </p:nvSpPr>
        <p:spPr>
          <a:xfrm>
            <a:off x="2459990" y="1167766"/>
            <a:ext cx="3600000" cy="4523105"/>
          </a:xfrm>
          <a:prstGeom prst="rect">
            <a:avLst/>
          </a:prstGeom>
          <a:noFill/>
        </p:spPr>
        <p:txBody>
          <a:bodyPr wrap="square" rtlCol="0">
            <a:spAutoFit/>
          </a:bodyPr>
          <a:lstStyle/>
          <a:p>
            <a:r>
              <a:rPr lang="zh-CN" altLang="en-US" sz="1200">
                <a:solidFill>
                  <a:prstClr val="black"/>
                </a:solidFill>
              </a:rPr>
              <a:t>训练分类模型。</a:t>
            </a:r>
          </a:p>
          <a:p>
            <a:r>
              <a:rPr lang="zh-CN" altLang="en-US" sz="1200">
                <a:solidFill>
                  <a:prstClr val="black"/>
                </a:solidFill>
              </a:rPr>
              <a:t>val model = new LogisticRegressionWithLBFGS().setNumClasses(2).run(traning)</a:t>
            </a:r>
          </a:p>
          <a:p>
            <a:r>
              <a:rPr lang="zh-CN" altLang="en-US" sz="1200">
                <a:solidFill>
                  <a:prstClr val="black"/>
                </a:solidFill>
              </a:rPr>
              <a:t>预测测试样本的类别。</a:t>
            </a:r>
          </a:p>
          <a:p>
            <a:r>
              <a:rPr lang="zh-CN" altLang="en-US" sz="1200">
                <a:solidFill>
                  <a:prstClr val="black"/>
                </a:solidFill>
              </a:rPr>
              <a:t>val predictionAndLabels = test.map{</a:t>
            </a:r>
          </a:p>
          <a:p>
            <a:r>
              <a:rPr lang="zh-CN" altLang="en-US" sz="1200">
                <a:solidFill>
                  <a:prstClr val="black"/>
                </a:solidFill>
              </a:rPr>
              <a:t>case LabeledPoint(label,features) =&gt;</a:t>
            </a:r>
          </a:p>
          <a:p>
            <a:r>
              <a:rPr lang="zh-CN" altLang="en-US" sz="1200">
                <a:solidFill>
                  <a:prstClr val="black"/>
                </a:solidFill>
              </a:rPr>
              <a:t>val prediction = model.predict(features)</a:t>
            </a:r>
          </a:p>
          <a:p>
            <a:r>
              <a:rPr lang="zh-CN" altLang="en-US" sz="1200">
                <a:solidFill>
                  <a:prstClr val="black"/>
                </a:solidFill>
              </a:rPr>
              <a:t>    (prediction,label)</a:t>
            </a:r>
          </a:p>
          <a:p>
            <a:r>
              <a:rPr lang="zh-CN" altLang="en-US" sz="1200">
                <a:solidFill>
                  <a:prstClr val="black"/>
                </a:solidFill>
              </a:rPr>
              <a:t>}</a:t>
            </a:r>
          </a:p>
          <a:p>
            <a:r>
              <a:rPr lang="zh-CN" altLang="en-US" sz="1200">
                <a:solidFill>
                  <a:prstClr val="black"/>
                </a:solidFill>
              </a:rPr>
              <a:t>计算并输出准确率。</a:t>
            </a:r>
          </a:p>
          <a:p>
            <a:r>
              <a:rPr lang="zh-CN" altLang="en-US" sz="1200">
                <a:solidFill>
                  <a:prstClr val="black"/>
                </a:solidFill>
              </a:rPr>
              <a:t>val metrics = new BinaryClassificationMetrics(predictionAndLabels)</a:t>
            </a:r>
          </a:p>
          <a:p>
            <a:r>
              <a:rPr lang="zh-CN" altLang="en-US" sz="1200">
                <a:solidFill>
                  <a:prstClr val="black"/>
                </a:solidFill>
              </a:rPr>
              <a:t>val auRoc = metrics.areaUnderROC()</a:t>
            </a:r>
          </a:p>
          <a:p>
            <a:r>
              <a:rPr lang="zh-CN" altLang="en-US" sz="1200">
                <a:solidFill>
                  <a:prstClr val="black"/>
                </a:solidFill>
              </a:rPr>
              <a:t>println("Area under Roc =" + auRoc)</a:t>
            </a:r>
          </a:p>
          <a:p>
            <a:r>
              <a:rPr lang="zh-CN" altLang="en-US" sz="1200">
                <a:solidFill>
                  <a:prstClr val="black"/>
                </a:solidFill>
              </a:rPr>
              <a:t>输出权重最大的前10个特征。</a:t>
            </a:r>
          </a:p>
          <a:p>
            <a:r>
              <a:rPr lang="zh-CN" altLang="en-US" sz="1200">
                <a:solidFill>
                  <a:prstClr val="black"/>
                </a:solidFill>
              </a:rPr>
              <a:t>val weights = (1 to model.numFeatures) zip model.weights.toArray</a:t>
            </a:r>
          </a:p>
          <a:p>
            <a:r>
              <a:rPr lang="zh-CN" altLang="en-US" sz="1200">
                <a:solidFill>
                  <a:prstClr val="black"/>
                </a:solidFill>
              </a:rPr>
              <a:t>println("Top 5 features:")</a:t>
            </a:r>
          </a:p>
          <a:p>
            <a:r>
              <a:rPr lang="zh-CN" altLang="en-US" sz="1200">
                <a:solidFill>
                  <a:prstClr val="black"/>
                </a:solidFill>
              </a:rPr>
              <a:t>weights.sortBy(-_._2).take(5).foreach{case(k,w) =&gt;</a:t>
            </a:r>
          </a:p>
          <a:p>
            <a:r>
              <a:rPr lang="zh-CN" altLang="en-US" sz="1200">
                <a:solidFill>
                  <a:prstClr val="black"/>
                </a:solidFill>
              </a:rPr>
              <a:t>println("Feature " + k + " = " + w)</a:t>
            </a:r>
          </a:p>
          <a:p>
            <a:r>
              <a:rPr lang="zh-CN" altLang="en-US" sz="1200">
                <a:solidFill>
                  <a:prstClr val="black"/>
                </a:solidFill>
              </a:rPr>
              <a:t>}</a:t>
            </a:r>
          </a:p>
        </p:txBody>
      </p:sp>
      <p:sp>
        <p:nvSpPr>
          <p:cNvPr id="11" name="文本框 10"/>
          <p:cNvSpPr txBox="1"/>
          <p:nvPr/>
        </p:nvSpPr>
        <p:spPr>
          <a:xfrm>
            <a:off x="6307455" y="1167765"/>
            <a:ext cx="3600000" cy="1014730"/>
          </a:xfrm>
          <a:prstGeom prst="rect">
            <a:avLst/>
          </a:prstGeom>
          <a:noFill/>
        </p:spPr>
        <p:txBody>
          <a:bodyPr wrap="square" rtlCol="0">
            <a:spAutoFit/>
          </a:bodyPr>
          <a:lstStyle/>
          <a:p>
            <a:r>
              <a:rPr lang="zh-CN" altLang="en-US" sz="1200">
                <a:solidFill>
                  <a:prstClr val="black"/>
                </a:solidFill>
              </a:rPr>
              <a:t>保存与加载模型。</a:t>
            </a:r>
          </a:p>
          <a:p>
            <a:r>
              <a:rPr lang="zh-CN" altLang="en-US" sz="1200">
                <a:solidFill>
                  <a:prstClr val="black"/>
                </a:solidFill>
              </a:rPr>
              <a:t>val modelPath = "hdfs://master:8020/output/"</a:t>
            </a:r>
          </a:p>
          <a:p>
            <a:r>
              <a:rPr lang="zh-CN" altLang="en-US" sz="1200">
                <a:solidFill>
                  <a:prstClr val="black"/>
                </a:solidFill>
              </a:rPr>
              <a:t>model.save(sc, modelPath)</a:t>
            </a:r>
          </a:p>
          <a:p>
            <a:r>
              <a:rPr lang="zh-CN" altLang="en-US" sz="1200">
                <a:solidFill>
                  <a:prstClr val="black"/>
                </a:solidFill>
              </a:rPr>
              <a:t>val sameModel = LogisticRegressionModel.load(sc,modelPath)</a:t>
            </a:r>
          </a:p>
        </p:txBody>
      </p:sp>
      <p:sp>
        <p:nvSpPr>
          <p:cNvPr id="15" name="文本框 14"/>
          <p:cNvSpPr txBox="1"/>
          <p:nvPr/>
        </p:nvSpPr>
        <p:spPr>
          <a:xfrm>
            <a:off x="1927860" y="2691131"/>
            <a:ext cx="394970" cy="1476375"/>
          </a:xfrm>
          <a:prstGeom prst="rect">
            <a:avLst/>
          </a:prstGeom>
          <a:noFill/>
        </p:spPr>
        <p:txBody>
          <a:bodyPr wrap="square" rtlCol="0">
            <a:spAutoFit/>
          </a:bodyPr>
          <a:lstStyle/>
          <a:p>
            <a:r>
              <a:rPr lang="zh-CN" altLang="en-US">
                <a:solidFill>
                  <a:prstClr val="black"/>
                </a:solidFill>
              </a:rPr>
              <a:t>第二页代码</a:t>
            </a:r>
          </a:p>
        </p:txBody>
      </p:sp>
      <p:cxnSp>
        <p:nvCxnSpPr>
          <p:cNvPr id="13" name="直接连接符 12"/>
          <p:cNvCxnSpPr/>
          <p:nvPr/>
        </p:nvCxnSpPr>
        <p:spPr>
          <a:xfrm>
            <a:off x="6149340" y="1007111"/>
            <a:ext cx="0" cy="4886325"/>
          </a:xfrm>
          <a:prstGeom prst="line">
            <a:avLst/>
          </a:prstGeom>
          <a:ln>
            <a:solidFill>
              <a:srgbClr val="3D89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1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4" y="800100"/>
            <a:ext cx="2502608" cy="369332"/>
          </a:xfrm>
          <a:prstGeom prst="rect">
            <a:avLst/>
          </a:prstGeom>
          <a:noFill/>
        </p:spPr>
        <p:txBody>
          <a:bodyPr wrap="none" rtlCol="0">
            <a:spAutoFit/>
          </a:bodyPr>
          <a:lstStyle/>
          <a:p>
            <a:r>
              <a:rPr lang="en-US" altLang="zh-CN" b="1" dirty="0" smtClean="0">
                <a:solidFill>
                  <a:srgbClr val="3D89BC"/>
                </a:solidFill>
              </a:rPr>
              <a:t>12.1.2</a:t>
            </a:r>
            <a:r>
              <a:rPr lang="zh-CN" altLang="en-US" b="1" dirty="0">
                <a:solidFill>
                  <a:srgbClr val="3D89BC"/>
                </a:solidFill>
              </a:rPr>
              <a:t>用户画像的价值</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六边形 14"/>
          <p:cNvSpPr/>
          <p:nvPr/>
        </p:nvSpPr>
        <p:spPr>
          <a:xfrm>
            <a:off x="2101045" y="2381727"/>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精准营销</a:t>
            </a:r>
          </a:p>
        </p:txBody>
      </p:sp>
      <p:sp>
        <p:nvSpPr>
          <p:cNvPr id="16" name="六边形 15"/>
          <p:cNvSpPr/>
          <p:nvPr/>
        </p:nvSpPr>
        <p:spPr>
          <a:xfrm>
            <a:off x="3636929" y="3228345"/>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用户统计</a:t>
            </a:r>
          </a:p>
        </p:txBody>
      </p:sp>
      <p:sp>
        <p:nvSpPr>
          <p:cNvPr id="17" name="六边形 16"/>
          <p:cNvSpPr/>
          <p:nvPr/>
        </p:nvSpPr>
        <p:spPr>
          <a:xfrm>
            <a:off x="5178796" y="2398764"/>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数据挖掘</a:t>
            </a:r>
          </a:p>
        </p:txBody>
      </p:sp>
      <p:sp>
        <p:nvSpPr>
          <p:cNvPr id="18" name="六边形 17"/>
          <p:cNvSpPr/>
          <p:nvPr/>
        </p:nvSpPr>
        <p:spPr>
          <a:xfrm>
            <a:off x="6720663" y="3228344"/>
            <a:ext cx="1860819" cy="1620000"/>
          </a:xfrm>
          <a:prstGeom prst="hexagon">
            <a:avLst/>
          </a:prstGeom>
          <a:blipFill dpi="0" rotWithShape="1">
            <a:blip r:embed="rId2">
              <a:extLst>
                <a:ext uri="{28A0092B-C50C-407E-A947-70E740481C1C}">
                  <a14:useLocalDpi xmlns:a14="http://schemas.microsoft.com/office/drawing/2010/main" val="0"/>
                </a:ext>
              </a:extLst>
            </a:blip>
            <a:srcRect/>
            <a:stretch>
              <a:fillRect l="-3202" t="3333" r="-3202" b="3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9" name="六边形 18"/>
          <p:cNvSpPr/>
          <p:nvPr/>
        </p:nvSpPr>
        <p:spPr>
          <a:xfrm>
            <a:off x="5178796" y="4094493"/>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效果评估</a:t>
            </a:r>
          </a:p>
        </p:txBody>
      </p:sp>
      <p:sp>
        <p:nvSpPr>
          <p:cNvPr id="20" name="六边形 19"/>
          <p:cNvSpPr/>
          <p:nvPr/>
        </p:nvSpPr>
        <p:spPr>
          <a:xfrm>
            <a:off x="2095062" y="4092645"/>
            <a:ext cx="1860819" cy="1604155"/>
          </a:xfrm>
          <a:prstGeom prst="hexagon">
            <a:avLst/>
          </a:prstGeom>
          <a:blipFill dpi="0" rotWithShape="1">
            <a:blip r:embed="rId3">
              <a:extLst>
                <a:ext uri="{28A0092B-C50C-407E-A947-70E740481C1C}">
                  <a14:useLocalDpi xmlns:a14="http://schemas.microsoft.com/office/drawing/2010/main" val="0"/>
                </a:ext>
              </a:extLst>
            </a:blip>
            <a:srcRect/>
            <a:stretch>
              <a:fillRect l="-7072" t="2873" r="-7072" b="28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六边形 20"/>
          <p:cNvSpPr/>
          <p:nvPr/>
        </p:nvSpPr>
        <p:spPr>
          <a:xfrm>
            <a:off x="6720663" y="1542959"/>
            <a:ext cx="1860819" cy="1604155"/>
          </a:xfrm>
          <a:prstGeom prst="hexagon">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指导产品研发</a:t>
            </a:r>
          </a:p>
        </p:txBody>
      </p:sp>
      <p:sp>
        <p:nvSpPr>
          <p:cNvPr id="22" name="六边形 21"/>
          <p:cNvSpPr/>
          <p:nvPr/>
        </p:nvSpPr>
        <p:spPr>
          <a:xfrm>
            <a:off x="8236120" y="4092644"/>
            <a:ext cx="1860819" cy="1604155"/>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优化用户体验</a:t>
            </a:r>
          </a:p>
        </p:txBody>
      </p:sp>
      <p:sp>
        <p:nvSpPr>
          <p:cNvPr id="23" name="六边形 22"/>
          <p:cNvSpPr/>
          <p:nvPr/>
        </p:nvSpPr>
        <p:spPr>
          <a:xfrm>
            <a:off x="3642912" y="1537095"/>
            <a:ext cx="1860819" cy="1604155"/>
          </a:xfrm>
          <a:prstGeom prst="hexag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六边形 25"/>
          <p:cNvSpPr/>
          <p:nvPr/>
        </p:nvSpPr>
        <p:spPr>
          <a:xfrm>
            <a:off x="8262530" y="2363705"/>
            <a:ext cx="1860819" cy="1604155"/>
          </a:xfrm>
          <a:prstGeom prst="hexagon">
            <a:avLst/>
          </a:prstGeom>
          <a:blipFill dpi="0" rotWithShape="1">
            <a:blip r:embed="rId5" cstate="print">
              <a:extLst>
                <a:ext uri="{28A0092B-C50C-407E-A947-70E740481C1C}">
                  <a14:useLocalDpi xmlns:a14="http://schemas.microsoft.com/office/drawing/2010/main" val="0"/>
                </a:ext>
              </a:extLst>
            </a:blip>
            <a:srcRect/>
            <a:stretch>
              <a:fillRect l="-11908" t="-494" r="-11908" b="-4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dpi="0" rotWithShape="1">
                <a:blip r:embed="rId6">
                  <a:extLst>
                    <a:ext uri="{28A0092B-C50C-407E-A947-70E740481C1C}">
                      <a14:useLocalDpi xmlns:a14="http://schemas.microsoft.com/office/drawing/2010/main" val="0"/>
                    </a:ext>
                  </a:extLst>
                </a:blip>
                <a:srcRect/>
                <a:stretch>
                  <a:fillRect/>
                </a:stretch>
              </a:blipFill>
            </a:endParaRPr>
          </a:p>
        </p:txBody>
      </p:sp>
      <p:pic>
        <p:nvPicPr>
          <p:cNvPr id="33" name="27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35"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36" name="Imagen 27">
            <a:hlinkClick r:id="" action="ppaction://hlinkshowjump?jump=next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 name="Imagen 28">
            <a:hlinkClick r:id="" action="ppaction://hlinkshowjump?jump=previous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a:t>
            </a:fld>
            <a:endParaRPr lang="zh-CN" altLang="en-US" dirty="0">
              <a:solidFill>
                <a:prstClr val="black">
                  <a:tint val="75000"/>
                </a:prstClr>
              </a:solidFill>
            </a:endParaRPr>
          </a:p>
        </p:txBody>
      </p:sp>
    </p:spTree>
    <p:extLst>
      <p:ext uri="{BB962C8B-B14F-4D97-AF65-F5344CB8AC3E}">
        <p14:creationId xmlns:p14="http://schemas.microsoft.com/office/powerpoint/2010/main" val="4283599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2534"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40</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050291"/>
            <a:ext cx="1998980" cy="337185"/>
          </a:xfrm>
          <a:prstGeom prst="rect">
            <a:avLst/>
          </a:prstGeom>
          <a:noFill/>
        </p:spPr>
        <p:txBody>
          <a:bodyPr wrap="square" rtlCol="0">
            <a:spAutoFit/>
          </a:bodyPr>
          <a:lstStyle/>
          <a:p>
            <a:r>
              <a:rPr lang="zh-CN" altLang="en-US" sz="1600">
                <a:solidFill>
                  <a:prstClr val="black">
                    <a:lumMod val="75000"/>
                    <a:lumOff val="25000"/>
                  </a:prstClr>
                </a:solidFill>
                <a:cs typeface="+mn-lt"/>
              </a:rPr>
              <a:t>（</a:t>
            </a:r>
            <a:r>
              <a:rPr lang="en-US" altLang="zh-CN" sz="1600">
                <a:solidFill>
                  <a:prstClr val="black">
                    <a:lumMod val="75000"/>
                    <a:lumOff val="25000"/>
                  </a:prstClr>
                </a:solidFill>
                <a:cs typeface="+mn-lt"/>
              </a:rPr>
              <a:t>3</a:t>
            </a:r>
            <a:r>
              <a:rPr lang="zh-CN" altLang="en-US" sz="1600">
                <a:solidFill>
                  <a:prstClr val="black">
                    <a:lumMod val="75000"/>
                    <a:lumOff val="25000"/>
                  </a:prstClr>
                </a:solidFill>
                <a:cs typeface="+mn-lt"/>
              </a:rPr>
              <a:t>）代码实例：</a:t>
            </a:r>
          </a:p>
        </p:txBody>
      </p:sp>
      <p:sp>
        <p:nvSpPr>
          <p:cNvPr id="11" name="文本框 10"/>
          <p:cNvSpPr txBox="1"/>
          <p:nvPr/>
        </p:nvSpPr>
        <p:spPr>
          <a:xfrm>
            <a:off x="3269615" y="1523366"/>
            <a:ext cx="5760000" cy="4523105"/>
          </a:xfrm>
          <a:prstGeom prst="rect">
            <a:avLst/>
          </a:prstGeom>
          <a:noFill/>
        </p:spPr>
        <p:txBody>
          <a:bodyPr wrap="square" rtlCol="0">
            <a:spAutoFit/>
          </a:bodyPr>
          <a:lstStyle/>
          <a:p>
            <a:r>
              <a:rPr lang="zh-CN" altLang="en-US" sz="1200">
                <a:solidFill>
                  <a:prstClr val="black">
                    <a:lumMod val="75000"/>
                    <a:lumOff val="25000"/>
                  </a:prstClr>
                </a:solidFill>
              </a:rPr>
              <a:t>import org.apache.spark.mllib.classification.LogisticRegressionModel</a:t>
            </a:r>
          </a:p>
          <a:p>
            <a:r>
              <a:rPr lang="zh-CN" altLang="en-US" sz="1200">
                <a:solidFill>
                  <a:prstClr val="black">
                    <a:lumMod val="75000"/>
                    <a:lumOff val="25000"/>
                  </a:prstClr>
                </a:solidFill>
              </a:rPr>
              <a:t>import org.apache.spark.mllib.classification.LogisticRegressionWithLBFGS</a:t>
            </a:r>
          </a:p>
          <a:p>
            <a:r>
              <a:rPr lang="zh-CN" altLang="en-US" sz="1200">
                <a:solidFill>
                  <a:prstClr val="black">
                    <a:lumMod val="75000"/>
                    <a:lumOff val="25000"/>
                  </a:prstClr>
                </a:solidFill>
              </a:rPr>
              <a:t>import org.apache.spark.mllib.evaluation.{BinaryClassificationMetrics, MulticlassMetrics}</a:t>
            </a:r>
          </a:p>
          <a:p>
            <a:r>
              <a:rPr lang="zh-CN" altLang="en-US" sz="1200">
                <a:solidFill>
                  <a:prstClr val="black">
                    <a:lumMod val="75000"/>
                    <a:lumOff val="25000"/>
                  </a:prstClr>
                </a:solidFill>
              </a:rPr>
              <a:t>import org.apache.spark.mllib.regression.LabeledPoint</a:t>
            </a:r>
          </a:p>
          <a:p>
            <a:r>
              <a:rPr lang="zh-CN" altLang="en-US" sz="1200">
                <a:solidFill>
                  <a:prstClr val="black">
                    <a:lumMod val="75000"/>
                    <a:lumOff val="25000"/>
                  </a:prstClr>
                </a:solidFill>
              </a:rPr>
              <a:t>import org.apache.spark.{SparkConf, SparkContext}</a:t>
            </a:r>
          </a:p>
          <a:p>
            <a:r>
              <a:rPr lang="zh-CN" altLang="en-US" sz="1200">
                <a:solidFill>
                  <a:prstClr val="black">
                    <a:lumMod val="75000"/>
                    <a:lumOff val="25000"/>
                  </a:prstClr>
                </a:solidFill>
              </a:rPr>
              <a:t>import org.apache.log4j.{Level, Logger}</a:t>
            </a:r>
          </a:p>
          <a:p>
            <a:r>
              <a:rPr lang="zh-CN" altLang="en-US" sz="1200">
                <a:solidFill>
                  <a:prstClr val="black">
                    <a:lumMod val="75000"/>
                    <a:lumOff val="25000"/>
                  </a:prstClr>
                </a:solidFill>
              </a:rPr>
              <a:t>import org.apache.spark.mllib.linalg.Vectors</a:t>
            </a:r>
          </a:p>
          <a:p>
            <a:endParaRPr lang="zh-CN" altLang="en-US" sz="1200">
              <a:solidFill>
                <a:prstClr val="black">
                  <a:lumMod val="75000"/>
                  <a:lumOff val="25000"/>
                </a:prstClr>
              </a:solidFill>
            </a:endParaRPr>
          </a:p>
          <a:p>
            <a:r>
              <a:rPr lang="zh-CN" altLang="en-US" sz="1200">
                <a:solidFill>
                  <a:prstClr val="black">
                    <a:lumMod val="75000"/>
                    <a:lumOff val="25000"/>
                  </a:prstClr>
                </a:solidFill>
              </a:rPr>
              <a:t>object LRCode {</a:t>
            </a:r>
          </a:p>
          <a:p>
            <a:r>
              <a:rPr lang="zh-CN" altLang="en-US" sz="1200">
                <a:solidFill>
                  <a:prstClr val="black">
                    <a:lumMod val="75000"/>
                    <a:lumOff val="25000"/>
                  </a:prstClr>
                </a:solidFill>
              </a:rPr>
              <a:t>  def main(args:Array[String]): Unit = {</a:t>
            </a:r>
          </a:p>
          <a:p>
            <a:r>
              <a:rPr lang="zh-CN" altLang="en-US" sz="1200">
                <a:solidFill>
                  <a:prstClr val="black">
                    <a:lumMod val="75000"/>
                    <a:lumOff val="25000"/>
                  </a:prstClr>
                </a:solidFill>
              </a:rPr>
              <a:t>    val conf = new SparkConf()</a:t>
            </a:r>
          </a:p>
          <a:p>
            <a:r>
              <a:rPr lang="zh-CN" altLang="en-US" sz="1200">
                <a:solidFill>
                  <a:prstClr val="black">
                    <a:lumMod val="75000"/>
                    <a:lumOff val="25000"/>
                  </a:prstClr>
                </a:solidFill>
              </a:rPr>
              <a:t>                  .setAppName("Logisitic Test")</a:t>
            </a:r>
          </a:p>
          <a:p>
            <a:endParaRPr lang="zh-CN" altLang="en-US" sz="1200">
              <a:solidFill>
                <a:prstClr val="black">
                  <a:lumMod val="75000"/>
                  <a:lumOff val="25000"/>
                </a:prstClr>
              </a:solidFill>
            </a:endParaRPr>
          </a:p>
          <a:p>
            <a:r>
              <a:rPr lang="zh-CN" altLang="en-US" sz="1200">
                <a:solidFill>
                  <a:prstClr val="black">
                    <a:lumMod val="75000"/>
                    <a:lumOff val="25000"/>
                  </a:prstClr>
                </a:solidFill>
              </a:rPr>
              <a:t>.setMaster("spark://master:7077")</a:t>
            </a:r>
          </a:p>
          <a:p>
            <a:r>
              <a:rPr lang="zh-CN" altLang="en-US" sz="1200">
                <a:solidFill>
                  <a:prstClr val="black">
                    <a:lumMod val="75000"/>
                    <a:lumOff val="25000"/>
                  </a:prstClr>
                </a:solidFill>
              </a:rPr>
              <a:t>    val sc = new SparkContext(conf)</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//屏蔽不必要的日志信息</a:t>
            </a:r>
          </a:p>
          <a:p>
            <a:r>
              <a:rPr lang="zh-CN" altLang="en-US" sz="1200">
                <a:solidFill>
                  <a:prstClr val="black">
                    <a:lumMod val="75000"/>
                    <a:lumOff val="25000"/>
                  </a:prstClr>
                </a:solidFill>
              </a:rPr>
              <a:t>    Logger.getLogger("org.apache.spark").setLevel(Level.WARN)</a:t>
            </a:r>
          </a:p>
          <a:p>
            <a:r>
              <a:rPr lang="zh-CN" altLang="en-US" sz="1200">
                <a:solidFill>
                  <a:prstClr val="black">
                    <a:lumMod val="75000"/>
                    <a:lumOff val="25000"/>
                  </a:prstClr>
                </a:solidFill>
              </a:rPr>
              <a:t>    Logger.getLogger("org.eclipse.jetty.server").setLevel(Level.OFF)</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//使用MLUtils对象将hdfs中的数据读取到RDD中</a:t>
            </a:r>
          </a:p>
          <a:p>
            <a:r>
              <a:rPr lang="zh-CN" altLang="en-US" sz="1200">
                <a:solidFill>
                  <a:prstClr val="black">
                    <a:lumMod val="75000"/>
                    <a:lumOff val="25000"/>
                  </a:prstClr>
                </a:solidFill>
              </a:rPr>
              <a:t>    val path = "hdfs://master:8020/input/adult.csv"</a:t>
            </a:r>
          </a:p>
          <a:p>
            <a:r>
              <a:rPr lang="zh-CN" altLang="en-US" sz="1200">
                <a:solidFill>
                  <a:prstClr val="black">
                    <a:lumMod val="75000"/>
                    <a:lumOff val="25000"/>
                  </a:prstClr>
                </a:solidFill>
              </a:rPr>
              <a:t>    val rawData = sc.textFile(path)</a:t>
            </a:r>
          </a:p>
        </p:txBody>
      </p:sp>
      <p:sp>
        <p:nvSpPr>
          <p:cNvPr id="15" name="文本框 14"/>
          <p:cNvSpPr txBox="1"/>
          <p:nvPr/>
        </p:nvSpPr>
        <p:spPr>
          <a:xfrm>
            <a:off x="2305050" y="2954656"/>
            <a:ext cx="394970" cy="1476375"/>
          </a:xfrm>
          <a:prstGeom prst="rect">
            <a:avLst/>
          </a:prstGeom>
          <a:noFill/>
        </p:spPr>
        <p:txBody>
          <a:bodyPr wrap="square" rtlCol="0">
            <a:spAutoFit/>
          </a:bodyPr>
          <a:lstStyle/>
          <a:p>
            <a:r>
              <a:rPr lang="zh-CN" altLang="en-US">
                <a:solidFill>
                  <a:prstClr val="black"/>
                </a:solidFill>
              </a:rPr>
              <a:t>第一页代码</a:t>
            </a:r>
          </a:p>
        </p:txBody>
      </p:sp>
    </p:spTree>
    <p:extLst>
      <p:ext uri="{BB962C8B-B14F-4D97-AF65-F5344CB8AC3E}">
        <p14:creationId xmlns:p14="http://schemas.microsoft.com/office/powerpoint/2010/main" val="115443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3558"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41</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050291"/>
            <a:ext cx="1998980" cy="337185"/>
          </a:xfrm>
          <a:prstGeom prst="rect">
            <a:avLst/>
          </a:prstGeom>
          <a:noFill/>
        </p:spPr>
        <p:txBody>
          <a:bodyPr wrap="square" rtlCol="0">
            <a:spAutoFit/>
          </a:bodyPr>
          <a:lstStyle/>
          <a:p>
            <a:r>
              <a:rPr lang="zh-CN" altLang="en-US" sz="1600">
                <a:solidFill>
                  <a:prstClr val="black">
                    <a:lumMod val="75000"/>
                    <a:lumOff val="25000"/>
                  </a:prstClr>
                </a:solidFill>
                <a:cs typeface="+mn-lt"/>
              </a:rPr>
              <a:t>（</a:t>
            </a:r>
            <a:r>
              <a:rPr lang="en-US" altLang="zh-CN" sz="1600">
                <a:solidFill>
                  <a:prstClr val="black">
                    <a:lumMod val="75000"/>
                    <a:lumOff val="25000"/>
                  </a:prstClr>
                </a:solidFill>
                <a:cs typeface="+mn-lt"/>
              </a:rPr>
              <a:t>3</a:t>
            </a:r>
            <a:r>
              <a:rPr lang="zh-CN" altLang="en-US" sz="1600">
                <a:solidFill>
                  <a:prstClr val="black">
                    <a:lumMod val="75000"/>
                    <a:lumOff val="25000"/>
                  </a:prstClr>
                </a:solidFill>
                <a:cs typeface="+mn-lt"/>
              </a:rPr>
              <a:t>）代码实例：</a:t>
            </a:r>
          </a:p>
        </p:txBody>
      </p:sp>
      <p:sp>
        <p:nvSpPr>
          <p:cNvPr id="11" name="文本框 10"/>
          <p:cNvSpPr txBox="1"/>
          <p:nvPr/>
        </p:nvSpPr>
        <p:spPr>
          <a:xfrm>
            <a:off x="2322830" y="1524000"/>
            <a:ext cx="4140000" cy="4338320"/>
          </a:xfrm>
          <a:prstGeom prst="rect">
            <a:avLst/>
          </a:prstGeom>
          <a:noFill/>
        </p:spPr>
        <p:txBody>
          <a:bodyPr wrap="square" rtlCol="0">
            <a:spAutoFit/>
          </a:bodyPr>
          <a:lstStyle/>
          <a:p>
            <a:r>
              <a:rPr lang="zh-CN" altLang="en-US" sz="1200">
                <a:solidFill>
                  <a:prstClr val="black">
                    <a:lumMod val="75000"/>
                    <a:lumOff val="25000"/>
                  </a:prstClr>
                </a:solidFill>
              </a:rPr>
              <a:t>val startTime = System.currentTimeMillis()</a:t>
            </a:r>
          </a:p>
          <a:p>
            <a:r>
              <a:rPr lang="zh-CN" altLang="en-US" sz="1200">
                <a:solidFill>
                  <a:prstClr val="black">
                    <a:lumMod val="75000"/>
                    <a:lumOff val="25000"/>
                  </a:prstClr>
                </a:solidFill>
              </a:rPr>
              <a:t>    println("startTime:"+startTime)</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//通过“\t”即按行对数据内容进行分割</a:t>
            </a:r>
          </a:p>
          <a:p>
            <a:r>
              <a:rPr lang="zh-CN" altLang="en-US" sz="1200">
                <a:solidFill>
                  <a:prstClr val="black">
                    <a:lumMod val="75000"/>
                    <a:lumOff val="25000"/>
                  </a:prstClr>
                </a:solidFill>
              </a:rPr>
              <a:t>    val records = rawData.map(_.split("\t"))</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a:t>
            </a:r>
          </a:p>
          <a:p>
            <a:r>
              <a:rPr lang="zh-CN" altLang="en-US" sz="1200">
                <a:solidFill>
                  <a:prstClr val="black">
                    <a:lumMod val="75000"/>
                    <a:lumOff val="25000"/>
                  </a:prstClr>
                </a:solidFill>
              </a:rPr>
              <a:t>      * 取第一列为类标，其余列作为特征值</a:t>
            </a:r>
          </a:p>
          <a:p>
            <a:r>
              <a:rPr lang="zh-CN" altLang="en-US" sz="1200">
                <a:solidFill>
                  <a:prstClr val="black">
                    <a:lumMod val="75000"/>
                    <a:lumOff val="25000"/>
                  </a:prstClr>
                </a:solidFill>
              </a:rPr>
              <a:t>      */</a:t>
            </a:r>
          </a:p>
          <a:p>
            <a:r>
              <a:rPr lang="zh-CN" altLang="en-US" sz="1200">
                <a:solidFill>
                  <a:prstClr val="black">
                    <a:lumMod val="75000"/>
                    <a:lumOff val="25000"/>
                  </a:prstClr>
                </a:solidFill>
              </a:rPr>
              <a:t>    val data = records.map{ point =&gt;</a:t>
            </a:r>
          </a:p>
          <a:p>
            <a:r>
              <a:rPr lang="zh-CN" altLang="en-US" sz="1200">
                <a:solidFill>
                  <a:prstClr val="black">
                    <a:lumMod val="75000"/>
                    <a:lumOff val="25000"/>
                  </a:prstClr>
                </a:solidFill>
              </a:rPr>
              <a:t>      //去除集合中多余的空格</a:t>
            </a:r>
          </a:p>
          <a:p>
            <a:r>
              <a:rPr lang="zh-CN" altLang="en-US" sz="1200">
                <a:solidFill>
                  <a:prstClr val="black">
                    <a:lumMod val="75000"/>
                    <a:lumOff val="25000"/>
                  </a:prstClr>
                </a:solidFill>
              </a:rPr>
              <a:t>      val firstdata = point.map(_.replaceAll(" ",""))</a:t>
            </a:r>
          </a:p>
          <a:p>
            <a:r>
              <a:rPr lang="zh-CN" altLang="en-US" sz="1200">
                <a:solidFill>
                  <a:prstClr val="black">
                    <a:lumMod val="75000"/>
                    <a:lumOff val="25000"/>
                  </a:prstClr>
                </a:solidFill>
              </a:rPr>
              <a:t>      //用空格代替集合中的逗号</a:t>
            </a:r>
          </a:p>
          <a:p>
            <a:r>
              <a:rPr lang="zh-CN" altLang="en-US" sz="1200">
                <a:solidFill>
                  <a:prstClr val="black">
                    <a:lumMod val="75000"/>
                    <a:lumOff val="25000"/>
                  </a:prstClr>
                </a:solidFill>
              </a:rPr>
              <a:t>      val replaceData=firstdata.map(_.replaceAll(","," "))</a:t>
            </a:r>
          </a:p>
          <a:p>
            <a:r>
              <a:rPr lang="zh-CN" altLang="en-US" sz="1200">
                <a:solidFill>
                  <a:prstClr val="black">
                    <a:lumMod val="75000"/>
                    <a:lumOff val="25000"/>
                  </a:prstClr>
                </a:solidFill>
              </a:rPr>
              <a:t>      val temp = replaceData(0).split(" ")</a:t>
            </a:r>
          </a:p>
          <a:p>
            <a:r>
              <a:rPr lang="zh-CN" altLang="en-US" sz="1200">
                <a:solidFill>
                  <a:prstClr val="black">
                    <a:lumMod val="75000"/>
                    <a:lumOff val="25000"/>
                  </a:prstClr>
                </a:solidFill>
              </a:rPr>
              <a:t>      val label=temp(0).toInt</a:t>
            </a:r>
          </a:p>
          <a:p>
            <a:r>
              <a:rPr lang="zh-CN" altLang="en-US" sz="1200">
                <a:solidFill>
                  <a:prstClr val="black">
                    <a:lumMod val="75000"/>
                    <a:lumOff val="25000"/>
                  </a:prstClr>
                </a:solidFill>
              </a:rPr>
              <a:t>      val features = temp.slice(1,temp.size-1)</a:t>
            </a:r>
          </a:p>
          <a:p>
            <a:r>
              <a:rPr lang="zh-CN" altLang="en-US" sz="1200">
                <a:solidFill>
                  <a:prstClr val="black">
                    <a:lumMod val="75000"/>
                    <a:lumOff val="25000"/>
                  </a:prstClr>
                </a:solidFill>
              </a:rPr>
              <a:t>        .map(_.hashCode)</a:t>
            </a:r>
          </a:p>
          <a:p>
            <a:r>
              <a:rPr lang="zh-CN" altLang="en-US" sz="1200">
                <a:solidFill>
                  <a:prstClr val="black">
                    <a:lumMod val="75000"/>
                    <a:lumOff val="25000"/>
                  </a:prstClr>
                </a:solidFill>
              </a:rPr>
              <a:t>        .map(x =&gt; x.toDouble)</a:t>
            </a:r>
          </a:p>
          <a:p>
            <a:r>
              <a:rPr lang="zh-CN" altLang="en-US" sz="1200">
                <a:solidFill>
                  <a:prstClr val="black">
                    <a:lumMod val="75000"/>
                    <a:lumOff val="25000"/>
                  </a:prstClr>
                </a:solidFill>
              </a:rPr>
              <a:t>      LabeledPoint(label,Vectors.dense(features))</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a:t>
            </a:r>
          </a:p>
          <a:p>
            <a:endParaRPr lang="zh-CN" altLang="en-US" sz="1200">
              <a:solidFill>
                <a:prstClr val="black">
                  <a:lumMod val="75000"/>
                  <a:lumOff val="25000"/>
                </a:prstClr>
              </a:solidFill>
            </a:endParaRPr>
          </a:p>
        </p:txBody>
      </p:sp>
      <p:sp>
        <p:nvSpPr>
          <p:cNvPr id="15" name="文本框 14"/>
          <p:cNvSpPr txBox="1"/>
          <p:nvPr/>
        </p:nvSpPr>
        <p:spPr>
          <a:xfrm>
            <a:off x="1769745" y="2955291"/>
            <a:ext cx="394970" cy="1476375"/>
          </a:xfrm>
          <a:prstGeom prst="rect">
            <a:avLst/>
          </a:prstGeom>
          <a:noFill/>
        </p:spPr>
        <p:txBody>
          <a:bodyPr wrap="square" rtlCol="0">
            <a:spAutoFit/>
          </a:bodyPr>
          <a:lstStyle/>
          <a:p>
            <a:r>
              <a:rPr lang="zh-CN" altLang="en-US">
                <a:solidFill>
                  <a:prstClr val="black"/>
                </a:solidFill>
              </a:rPr>
              <a:t>第二页代码</a:t>
            </a:r>
          </a:p>
        </p:txBody>
      </p:sp>
      <p:sp>
        <p:nvSpPr>
          <p:cNvPr id="2" name="文本框 1"/>
          <p:cNvSpPr txBox="1"/>
          <p:nvPr/>
        </p:nvSpPr>
        <p:spPr>
          <a:xfrm>
            <a:off x="6307455" y="1231901"/>
            <a:ext cx="4140000" cy="4523105"/>
          </a:xfrm>
          <a:prstGeom prst="rect">
            <a:avLst/>
          </a:prstGeom>
          <a:noFill/>
        </p:spPr>
        <p:txBody>
          <a:bodyPr wrap="square" rtlCol="0">
            <a:spAutoFit/>
          </a:bodyPr>
          <a:lstStyle/>
          <a:p>
            <a:r>
              <a:rPr lang="zh-CN" altLang="en-US" sz="1200">
                <a:solidFill>
                  <a:prstClr val="black">
                    <a:lumMod val="75000"/>
                    <a:lumOff val="25000"/>
                  </a:prstClr>
                </a:solidFill>
              </a:rPr>
              <a:t>//按照3:2的比例将数据随机分为训练集和测试集</a:t>
            </a:r>
          </a:p>
          <a:p>
            <a:r>
              <a:rPr lang="zh-CN" altLang="en-US" sz="1200">
                <a:solidFill>
                  <a:prstClr val="black">
                    <a:lumMod val="75000"/>
                    <a:lumOff val="25000"/>
                  </a:prstClr>
                </a:solidFill>
              </a:rPr>
              <a:t>    val splits = data.randomSplit(Array(0.8,0.2),seed = 11L)</a:t>
            </a:r>
          </a:p>
          <a:p>
            <a:r>
              <a:rPr lang="zh-CN" altLang="en-US" sz="1200">
                <a:solidFill>
                  <a:prstClr val="black">
                    <a:lumMod val="75000"/>
                    <a:lumOff val="25000"/>
                  </a:prstClr>
                </a:solidFill>
              </a:rPr>
              <a:t>    val traning = splits(0).cache()</a:t>
            </a:r>
          </a:p>
          <a:p>
            <a:r>
              <a:rPr lang="zh-CN" altLang="en-US" sz="1200">
                <a:solidFill>
                  <a:prstClr val="black">
                    <a:lumMod val="75000"/>
                    <a:lumOff val="25000"/>
                  </a:prstClr>
                </a:solidFill>
              </a:rPr>
              <a:t>    val test = splits(1)</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//训练二元分类的logistic回归模型</a:t>
            </a:r>
          </a:p>
          <a:p>
            <a:r>
              <a:rPr lang="zh-CN" altLang="en-US" sz="1200">
                <a:solidFill>
                  <a:prstClr val="black">
                    <a:lumMod val="75000"/>
                    <a:lumOff val="25000"/>
                  </a:prstClr>
                </a:solidFill>
              </a:rPr>
              <a:t>    val model = new LogisticRegressionWithLBFGS().setNumClasses(2).run(traning)</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//预测测试样本的类别</a:t>
            </a:r>
          </a:p>
          <a:p>
            <a:r>
              <a:rPr lang="zh-CN" altLang="en-US" sz="1200">
                <a:solidFill>
                  <a:prstClr val="black">
                    <a:lumMod val="75000"/>
                    <a:lumOff val="25000"/>
                  </a:prstClr>
                </a:solidFill>
              </a:rPr>
              <a:t>    val predictionAndLabels = test.map{</a:t>
            </a:r>
          </a:p>
          <a:p>
            <a:r>
              <a:rPr lang="zh-CN" altLang="en-US" sz="1200">
                <a:solidFill>
                  <a:prstClr val="black">
                    <a:lumMod val="75000"/>
                    <a:lumOff val="25000"/>
                  </a:prstClr>
                </a:solidFill>
              </a:rPr>
              <a:t>      case LabeledPoint(label,features) =&gt;</a:t>
            </a:r>
          </a:p>
          <a:p>
            <a:r>
              <a:rPr lang="zh-CN" altLang="en-US" sz="1200">
                <a:solidFill>
                  <a:prstClr val="black">
                    <a:lumMod val="75000"/>
                    <a:lumOff val="25000"/>
                  </a:prstClr>
                </a:solidFill>
              </a:rPr>
              <a:t>        val prediction = model.predict(features)</a:t>
            </a:r>
          </a:p>
          <a:p>
            <a:r>
              <a:rPr lang="zh-CN" altLang="en-US" sz="1200">
                <a:solidFill>
                  <a:prstClr val="black">
                    <a:lumMod val="75000"/>
                    <a:lumOff val="25000"/>
                  </a:prstClr>
                </a:solidFill>
              </a:rPr>
              <a:t>        (prediction,label)</a:t>
            </a:r>
          </a:p>
          <a:p>
            <a:r>
              <a:rPr lang="zh-CN" altLang="en-US" sz="1200">
                <a:solidFill>
                  <a:prstClr val="black">
                    <a:lumMod val="75000"/>
                    <a:lumOff val="25000"/>
                  </a:prstClr>
                </a:solidFill>
              </a:rPr>
              <a:t>    }</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//输出模型在样本上的准确率</a:t>
            </a:r>
          </a:p>
          <a:p>
            <a:r>
              <a:rPr lang="zh-CN" altLang="en-US" sz="1200">
                <a:solidFill>
                  <a:prstClr val="black">
                    <a:lumMod val="75000"/>
                    <a:lumOff val="25000"/>
                  </a:prstClr>
                </a:solidFill>
              </a:rPr>
              <a:t>    val metrics = new BinaryClassificationMetrics(predictionAndLabels)</a:t>
            </a:r>
          </a:p>
          <a:p>
            <a:r>
              <a:rPr lang="zh-CN" altLang="en-US" sz="1200">
                <a:solidFill>
                  <a:prstClr val="black">
                    <a:lumMod val="75000"/>
                    <a:lumOff val="25000"/>
                  </a:prstClr>
                </a:solidFill>
              </a:rPr>
              <a:t>    val auRoc = metrics.areaUnderROC()</a:t>
            </a:r>
          </a:p>
          <a:p>
            <a:r>
              <a:rPr lang="zh-CN" altLang="en-US" sz="1200">
                <a:solidFill>
                  <a:prstClr val="black">
                    <a:lumMod val="75000"/>
                    <a:lumOff val="25000"/>
                  </a:prstClr>
                </a:solidFill>
              </a:rPr>
              <a:t>    //打印准确率</a:t>
            </a:r>
          </a:p>
          <a:p>
            <a:r>
              <a:rPr lang="zh-CN" altLang="en-US" sz="1200">
                <a:solidFill>
                  <a:prstClr val="black">
                    <a:lumMod val="75000"/>
                    <a:lumOff val="25000"/>
                  </a:prstClr>
                </a:solidFill>
              </a:rPr>
              <a:t>    println("Area under Roc =" + auRoc)</a:t>
            </a:r>
          </a:p>
        </p:txBody>
      </p:sp>
      <p:cxnSp>
        <p:nvCxnSpPr>
          <p:cNvPr id="12" name="直接连接符 11"/>
          <p:cNvCxnSpPr/>
          <p:nvPr/>
        </p:nvCxnSpPr>
        <p:spPr>
          <a:xfrm>
            <a:off x="6307455" y="1050291"/>
            <a:ext cx="0" cy="4886325"/>
          </a:xfrm>
          <a:prstGeom prst="line">
            <a:avLst/>
          </a:prstGeom>
          <a:ln>
            <a:solidFill>
              <a:srgbClr val="3D89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58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4582"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42</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050291"/>
            <a:ext cx="1998980" cy="337185"/>
          </a:xfrm>
          <a:prstGeom prst="rect">
            <a:avLst/>
          </a:prstGeom>
          <a:noFill/>
        </p:spPr>
        <p:txBody>
          <a:bodyPr wrap="square" rtlCol="0">
            <a:spAutoFit/>
          </a:bodyPr>
          <a:lstStyle/>
          <a:p>
            <a:r>
              <a:rPr lang="zh-CN" altLang="en-US" sz="1600">
                <a:solidFill>
                  <a:prstClr val="black">
                    <a:lumMod val="75000"/>
                    <a:lumOff val="25000"/>
                  </a:prstClr>
                </a:solidFill>
                <a:cs typeface="+mn-lt"/>
              </a:rPr>
              <a:t>（</a:t>
            </a:r>
            <a:r>
              <a:rPr lang="en-US" altLang="zh-CN" sz="1600">
                <a:solidFill>
                  <a:prstClr val="black">
                    <a:lumMod val="75000"/>
                    <a:lumOff val="25000"/>
                  </a:prstClr>
                </a:solidFill>
                <a:cs typeface="+mn-lt"/>
              </a:rPr>
              <a:t>3</a:t>
            </a:r>
            <a:r>
              <a:rPr lang="zh-CN" altLang="en-US" sz="1600">
                <a:solidFill>
                  <a:prstClr val="black">
                    <a:lumMod val="75000"/>
                    <a:lumOff val="25000"/>
                  </a:prstClr>
                </a:solidFill>
                <a:cs typeface="+mn-lt"/>
              </a:rPr>
              <a:t>）代码实例：</a:t>
            </a:r>
          </a:p>
        </p:txBody>
      </p:sp>
      <p:sp>
        <p:nvSpPr>
          <p:cNvPr id="2" name="文本框 1"/>
          <p:cNvSpPr txBox="1"/>
          <p:nvPr/>
        </p:nvSpPr>
        <p:spPr>
          <a:xfrm>
            <a:off x="2506980" y="3017521"/>
            <a:ext cx="394970" cy="1476375"/>
          </a:xfrm>
          <a:prstGeom prst="rect">
            <a:avLst/>
          </a:prstGeom>
          <a:noFill/>
        </p:spPr>
        <p:txBody>
          <a:bodyPr wrap="square" rtlCol="0">
            <a:spAutoFit/>
          </a:bodyPr>
          <a:lstStyle/>
          <a:p>
            <a:r>
              <a:rPr lang="zh-CN" altLang="en-US">
                <a:solidFill>
                  <a:prstClr val="black"/>
                </a:solidFill>
              </a:rPr>
              <a:t>第三页代码</a:t>
            </a:r>
          </a:p>
        </p:txBody>
      </p:sp>
      <p:sp>
        <p:nvSpPr>
          <p:cNvPr id="12" name="文本框 11"/>
          <p:cNvSpPr txBox="1"/>
          <p:nvPr/>
        </p:nvSpPr>
        <p:spPr>
          <a:xfrm>
            <a:off x="3560445" y="1494155"/>
            <a:ext cx="5760000" cy="4154984"/>
          </a:xfrm>
          <a:prstGeom prst="rect">
            <a:avLst/>
          </a:prstGeom>
          <a:noFill/>
        </p:spPr>
        <p:txBody>
          <a:bodyPr wrap="square" rtlCol="0">
            <a:spAutoFit/>
          </a:bodyPr>
          <a:lstStyle/>
          <a:p>
            <a:r>
              <a:rPr lang="zh-CN" altLang="en-US" sz="1200">
                <a:solidFill>
                  <a:prstClr val="black">
                    <a:lumMod val="75000"/>
                    <a:lumOff val="25000"/>
                  </a:prstClr>
                </a:solidFill>
              </a:rPr>
              <a:t>//计算统计分类耗时</a:t>
            </a:r>
          </a:p>
          <a:p>
            <a:r>
              <a:rPr lang="zh-CN" altLang="en-US" sz="1200">
                <a:solidFill>
                  <a:prstClr val="black">
                    <a:lumMod val="75000"/>
                    <a:lumOff val="25000"/>
                  </a:prstClr>
                </a:solidFill>
              </a:rPr>
              <a:t>    val endTime = System.currentTimeMillis()</a:t>
            </a:r>
          </a:p>
          <a:p>
            <a:r>
              <a:rPr lang="zh-CN" altLang="en-US" sz="1200">
                <a:solidFill>
                  <a:prstClr val="black">
                    <a:lumMod val="75000"/>
                    <a:lumOff val="25000"/>
                  </a:prstClr>
                </a:solidFill>
              </a:rPr>
              <a:t>    println("endtime:"+endTime)</a:t>
            </a:r>
          </a:p>
          <a:p>
            <a:r>
              <a:rPr lang="zh-CN" altLang="en-US" sz="1200">
                <a:solidFill>
                  <a:prstClr val="black">
                    <a:lumMod val="75000"/>
                    <a:lumOff val="25000"/>
                  </a:prstClr>
                </a:solidFill>
              </a:rPr>
              <a:t>    val timeConsuming = endTime - startTime</a:t>
            </a:r>
          </a:p>
          <a:p>
            <a:r>
              <a:rPr lang="zh-CN" altLang="en-US" sz="1200">
                <a:solidFill>
                  <a:prstClr val="black">
                    <a:lumMod val="75000"/>
                    <a:lumOff val="25000"/>
                  </a:prstClr>
                </a:solidFill>
              </a:rPr>
              <a:t>    println("timeConsuming:"+timeConsuming)</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//输出逻辑回归权重最大的前5个特征</a:t>
            </a:r>
          </a:p>
          <a:p>
            <a:r>
              <a:rPr lang="zh-CN" altLang="en-US" sz="1200">
                <a:solidFill>
                  <a:prstClr val="black">
                    <a:lumMod val="75000"/>
                    <a:lumOff val="25000"/>
                  </a:prstClr>
                </a:solidFill>
              </a:rPr>
              <a:t>    val weights = (1 to model.numFeatures) zip model.weights.toArray</a:t>
            </a:r>
          </a:p>
          <a:p>
            <a:r>
              <a:rPr lang="zh-CN" altLang="en-US" sz="1200">
                <a:solidFill>
                  <a:prstClr val="black">
                    <a:lumMod val="75000"/>
                    <a:lumOff val="25000"/>
                  </a:prstClr>
                </a:solidFill>
              </a:rPr>
              <a:t>    println("Top 5 features:")</a:t>
            </a:r>
          </a:p>
          <a:p>
            <a:r>
              <a:rPr lang="zh-CN" altLang="en-US" sz="1200">
                <a:solidFill>
                  <a:prstClr val="black">
                    <a:lumMod val="75000"/>
                    <a:lumOff val="25000"/>
                  </a:prstClr>
                </a:solidFill>
              </a:rPr>
              <a:t>    weights.sortBy(-_._2).take(5).foreach{case(k,w) =&gt;</a:t>
            </a:r>
          </a:p>
          <a:p>
            <a:r>
              <a:rPr lang="zh-CN" altLang="en-US" sz="1200">
                <a:solidFill>
                  <a:prstClr val="black">
                    <a:lumMod val="75000"/>
                    <a:lumOff val="25000"/>
                  </a:prstClr>
                </a:solidFill>
              </a:rPr>
              <a:t>      println("Feature " + k + " = " + w)</a:t>
            </a:r>
          </a:p>
          <a:p>
            <a:r>
              <a:rPr lang="zh-CN" altLang="en-US" sz="1200">
                <a:solidFill>
                  <a:prstClr val="black">
                    <a:lumMod val="75000"/>
                    <a:lumOff val="25000"/>
                  </a:prstClr>
                </a:solidFill>
              </a:rPr>
              <a:t>    }</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//保存训练好模型</a:t>
            </a:r>
          </a:p>
          <a:p>
            <a:r>
              <a:rPr lang="zh-CN" altLang="en-US" sz="1200">
                <a:solidFill>
                  <a:prstClr val="black">
                    <a:lumMod val="75000"/>
                    <a:lumOff val="25000"/>
                  </a:prstClr>
                </a:solidFill>
              </a:rPr>
              <a:t>    val modelPath = "hdfs://master:8020/output/"</a:t>
            </a:r>
          </a:p>
          <a:p>
            <a:r>
              <a:rPr lang="zh-CN" altLang="en-US" sz="1200">
                <a:solidFill>
                  <a:prstClr val="black">
                    <a:lumMod val="75000"/>
                    <a:lumOff val="25000"/>
                  </a:prstClr>
                </a:solidFill>
              </a:rPr>
              <a:t>    model.save(sc, modelPath)</a:t>
            </a:r>
          </a:p>
          <a:p>
            <a:r>
              <a:rPr lang="zh-CN" altLang="en-US" sz="1200">
                <a:solidFill>
                  <a:prstClr val="black">
                    <a:lumMod val="75000"/>
                    <a:lumOff val="25000"/>
                  </a:prstClr>
                </a:solidFill>
              </a:rPr>
              <a:t>val sameModel = LogisticRegressionModel.load(sc,modelPath)</a:t>
            </a:r>
          </a:p>
          <a:p>
            <a:endParaRPr lang="zh-CN" altLang="en-US" sz="1200">
              <a:solidFill>
                <a:prstClr val="black">
                  <a:lumMod val="75000"/>
                  <a:lumOff val="25000"/>
                </a:prstClr>
              </a:solidFill>
            </a:endParaRPr>
          </a:p>
          <a:p>
            <a:r>
              <a:rPr lang="zh-CN" altLang="en-US" sz="1200">
                <a:solidFill>
                  <a:prstClr val="black">
                    <a:lumMod val="75000"/>
                    <a:lumOff val="25000"/>
                  </a:prstClr>
                </a:solidFill>
              </a:rPr>
              <a:t>    //关闭程序</a:t>
            </a:r>
          </a:p>
          <a:p>
            <a:r>
              <a:rPr lang="zh-CN" altLang="en-US" sz="1200">
                <a:solidFill>
                  <a:prstClr val="black">
                    <a:lumMod val="75000"/>
                    <a:lumOff val="25000"/>
                  </a:prstClr>
                </a:solidFill>
              </a:rPr>
              <a:t>    sc.stop()</a:t>
            </a:r>
          </a:p>
          <a:p>
            <a:r>
              <a:rPr lang="zh-CN" altLang="en-US" sz="1200">
                <a:solidFill>
                  <a:prstClr val="black">
                    <a:lumMod val="75000"/>
                    <a:lumOff val="25000"/>
                  </a:prstClr>
                </a:solidFill>
              </a:rPr>
              <a:t>  }</a:t>
            </a:r>
          </a:p>
          <a:p>
            <a:r>
              <a:rPr lang="zh-CN" altLang="en-US" sz="1200">
                <a:solidFill>
                  <a:prstClr val="black">
                    <a:lumMod val="75000"/>
                    <a:lumOff val="25000"/>
                  </a:prstClr>
                </a:solidFill>
              </a:rPr>
              <a:t>}</a:t>
            </a:r>
          </a:p>
        </p:txBody>
      </p:sp>
    </p:spTree>
    <p:extLst>
      <p:ext uri="{BB962C8B-B14F-4D97-AF65-F5344CB8AC3E}">
        <p14:creationId xmlns:p14="http://schemas.microsoft.com/office/powerpoint/2010/main" val="1505583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5606"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544911"/>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43</a:t>
            </a:fld>
            <a:endParaRPr lang="zh-CN" altLang="en-US" dirty="0">
              <a:solidFill>
                <a:prstClr val="black">
                  <a:tint val="75000"/>
                </a:prstClr>
              </a:solidFill>
            </a:endParaRPr>
          </a:p>
        </p:txBody>
      </p:sp>
      <p:sp>
        <p:nvSpPr>
          <p:cNvPr id="14" name="矩形 13"/>
          <p:cNvSpPr/>
          <p:nvPr/>
        </p:nvSpPr>
        <p:spPr>
          <a:xfrm>
            <a:off x="1927861" y="2349500"/>
            <a:ext cx="8193405" cy="1198880"/>
          </a:xfrm>
          <a:prstGeom prst="rect">
            <a:avLst/>
          </a:prstGeom>
        </p:spPr>
        <p:txBody>
          <a:bodyPr wrap="square">
            <a:spAutoFit/>
          </a:bodyPr>
          <a:lstStyle/>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a:p>
            <a:pPr marL="285750" indent="-285750">
              <a:lnSpc>
                <a:spcPct val="150000"/>
              </a:lnSpc>
              <a:buFont typeface="Wingdings" panose="05000000000000000000" charset="0"/>
              <a:buChar char="u"/>
            </a:pPr>
            <a:endParaRPr lang="zh-CN" altLang="en-US" sz="1600" dirty="0">
              <a:solidFill>
                <a:prstClr val="white"/>
              </a:solidFill>
            </a:endParaRPr>
          </a:p>
        </p:txBody>
      </p:sp>
      <p:sp>
        <p:nvSpPr>
          <p:cNvPr id="13" name="文本框 12"/>
          <p:cNvSpPr txBox="1"/>
          <p:nvPr/>
        </p:nvSpPr>
        <p:spPr>
          <a:xfrm>
            <a:off x="1927860" y="1050291"/>
            <a:ext cx="1998980" cy="337185"/>
          </a:xfrm>
          <a:prstGeom prst="rect">
            <a:avLst/>
          </a:prstGeom>
          <a:noFill/>
        </p:spPr>
        <p:txBody>
          <a:bodyPr wrap="square" rtlCol="0">
            <a:spAutoFit/>
          </a:bodyPr>
          <a:lstStyle/>
          <a:p>
            <a:r>
              <a:rPr lang="zh-CN" altLang="en-US" sz="1600">
                <a:solidFill>
                  <a:prstClr val="black">
                    <a:lumMod val="75000"/>
                    <a:lumOff val="25000"/>
                  </a:prstClr>
                </a:solidFill>
                <a:cs typeface="+mn-lt"/>
              </a:rPr>
              <a:t>（</a:t>
            </a:r>
            <a:r>
              <a:rPr lang="en-US" altLang="zh-CN" sz="1600">
                <a:solidFill>
                  <a:prstClr val="black">
                    <a:lumMod val="75000"/>
                    <a:lumOff val="25000"/>
                  </a:prstClr>
                </a:solidFill>
                <a:cs typeface="+mn-lt"/>
              </a:rPr>
              <a:t>4</a:t>
            </a:r>
            <a:r>
              <a:rPr lang="zh-CN" altLang="en-US" sz="1600">
                <a:solidFill>
                  <a:prstClr val="black">
                    <a:lumMod val="75000"/>
                    <a:lumOff val="25000"/>
                  </a:prstClr>
                </a:solidFill>
                <a:cs typeface="+mn-lt"/>
              </a:rPr>
              <a:t>）服务器运行：</a:t>
            </a:r>
          </a:p>
        </p:txBody>
      </p:sp>
      <p:pic>
        <p:nvPicPr>
          <p:cNvPr id="2" name="图片 1"/>
          <p:cNvPicPr>
            <a:picLocks noChangeAspect="1"/>
          </p:cNvPicPr>
          <p:nvPr/>
        </p:nvPicPr>
        <p:blipFill>
          <a:blip r:embed="rId7"/>
          <a:stretch>
            <a:fillRect/>
          </a:stretch>
        </p:blipFill>
        <p:spPr>
          <a:xfrm>
            <a:off x="1966595" y="1628775"/>
            <a:ext cx="5683690" cy="3600000"/>
          </a:xfrm>
          <a:prstGeom prst="rect">
            <a:avLst/>
          </a:prstGeom>
        </p:spPr>
      </p:pic>
      <p:sp>
        <p:nvSpPr>
          <p:cNvPr id="12" name="文本框 11"/>
          <p:cNvSpPr txBox="1"/>
          <p:nvPr/>
        </p:nvSpPr>
        <p:spPr>
          <a:xfrm>
            <a:off x="7650480" y="1874520"/>
            <a:ext cx="2710180" cy="3107690"/>
          </a:xfrm>
          <a:prstGeom prst="rect">
            <a:avLst/>
          </a:prstGeom>
          <a:noFill/>
        </p:spPr>
        <p:txBody>
          <a:bodyPr wrap="square" rtlCol="0">
            <a:spAutoFit/>
          </a:bodyPr>
          <a:lstStyle/>
          <a:p>
            <a:pPr marL="171450" indent="-171450">
              <a:buFont typeface="Wingdings" panose="05000000000000000000" charset="0"/>
              <a:buChar char=""/>
            </a:pPr>
            <a:r>
              <a:rPr lang="zh-CN" altLang="en-US" sz="1400">
                <a:solidFill>
                  <a:prstClr val="black"/>
                </a:solidFill>
              </a:rPr>
              <a:t>菜单：File-&gt;project stucture 。</a:t>
            </a:r>
          </a:p>
          <a:p>
            <a:pPr marL="171450" indent="-171450">
              <a:buFont typeface="Wingdings" panose="05000000000000000000" charset="0"/>
              <a:buChar char=""/>
            </a:pPr>
            <a:r>
              <a:rPr lang="zh-CN" altLang="en-US" sz="1400">
                <a:solidFill>
                  <a:prstClr val="black"/>
                </a:solidFill>
              </a:rPr>
              <a:t>在弹窗最左侧选中Artifacts-&gt;左数第二个区域点击"+",选择jar，然后选择from modules with dependencies，然后会有配置窗口出现，配置完成后，勾选Build On make (make 项目的时候会自动输出jar)-&gt;保存设置。（如图所示）。</a:t>
            </a:r>
          </a:p>
          <a:p>
            <a:pPr marL="171450" indent="-171450">
              <a:buFont typeface="Wingdings" panose="05000000000000000000" charset="0"/>
              <a:buChar char=""/>
            </a:pPr>
            <a:r>
              <a:rPr lang="zh-CN" altLang="en-US" sz="1400">
                <a:solidFill>
                  <a:prstClr val="black"/>
                </a:solidFill>
              </a:rPr>
              <a:t>然后菜单：Build-&gt;make project。</a:t>
            </a:r>
          </a:p>
          <a:p>
            <a:pPr marL="171450" indent="-171450">
              <a:buFont typeface="Wingdings" panose="05000000000000000000" charset="0"/>
              <a:buChar char=""/>
            </a:pPr>
            <a:r>
              <a:rPr lang="zh-CN" altLang="en-US" sz="1400">
                <a:solidFill>
                  <a:prstClr val="black"/>
                </a:solidFill>
              </a:rPr>
              <a:t>最后在项目目录下去找输出的jar包。</a:t>
            </a:r>
          </a:p>
        </p:txBody>
      </p:sp>
    </p:spTree>
    <p:extLst>
      <p:ext uri="{BB962C8B-B14F-4D97-AF65-F5344CB8AC3E}">
        <p14:creationId xmlns:p14="http://schemas.microsoft.com/office/powerpoint/2010/main" val="75598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3" y="173917"/>
            <a:ext cx="4156907" cy="415498"/>
          </a:xfrm>
          <a:prstGeom prst="rect">
            <a:avLst/>
          </a:prstGeom>
          <a:noFill/>
        </p:spPr>
        <p:txBody>
          <a:bodyPr wrap="none" rtlCol="0">
            <a:spAutoFit/>
          </a:bodyPr>
          <a:lstStyle/>
          <a:p>
            <a:r>
              <a:rPr lang="en-US" altLang="zh-CN" sz="2100" b="1" spc="225" dirty="0" smtClean="0">
                <a:solidFill>
                  <a:prstClr val="white"/>
                </a:solidFill>
              </a:rPr>
              <a:t>12.4</a:t>
            </a:r>
            <a:r>
              <a:rPr lang="zh-CN" altLang="en-US" sz="2100" b="1" spc="225" dirty="0">
                <a:solidFill>
                  <a:prstClr val="white"/>
                </a:solidFill>
              </a:rPr>
              <a:t>实战：个人贷款风险评估</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graphicFrame>
        <p:nvGraphicFramePr>
          <p:cNvPr id="18" name="对象 17"/>
          <p:cNvGraphicFramePr>
            <a:graphicFrameLocks noChangeAspect="1"/>
          </p:cNvGraphicFramePr>
          <p:nvPr/>
        </p:nvGraphicFramePr>
        <p:xfrm>
          <a:off x="1524001" y="457201"/>
          <a:ext cx="104775" cy="161925"/>
        </p:xfrm>
        <a:graphic>
          <a:graphicData uri="http://schemas.openxmlformats.org/presentationml/2006/ole">
            <mc:AlternateContent xmlns:mc="http://schemas.openxmlformats.org/markup-compatibility/2006">
              <mc:Choice xmlns:v="urn:schemas-microsoft-com:vml" Requires="v">
                <p:oleObj spid="_x0000_s26630" r:id="rId3" imgW="101600" imgH="165100" progId="Equation.DSMT4">
                  <p:embed/>
                </p:oleObj>
              </mc:Choice>
              <mc:Fallback>
                <p:oleObj r:id="rId3" imgW="101600" imgH="165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457201"/>
                        <a:ext cx="104775" cy="1619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 name="Rectangle 8"/>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tabLst>
                <a:tab pos="2628900" algn="ctr"/>
                <a:tab pos="5292725" algn="r"/>
              </a:tabLst>
            </a:pPr>
            <a:endParaRPr lang="zh-CN" altLang="zh-CN">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21" name="Rectangle 9"/>
          <p:cNvSpPr>
            <a:spLocks noChangeArrowheads="1"/>
          </p:cNvSpPr>
          <p:nvPr/>
        </p:nvSpPr>
        <p:spPr bwMode="auto">
          <a:xfrm>
            <a:off x="1524001" y="496016"/>
            <a:ext cx="697627"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US" altLang="zh-CN" sz="1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prstClr val="black"/>
              </a:solidFill>
              <a:latin typeface="Arial" panose="020B0604020202020204" pitchFamily="34" charset="0"/>
              <a:ea typeface="宋体" panose="02010600030101010101" pitchFamily="2" charset="-122"/>
              <a:cs typeface="宋体" panose="02010600030101010101" pitchFamily="2" charset="-122"/>
            </a:endParaRPr>
          </a:p>
        </p:txBody>
      </p:sp>
      <p:sp>
        <p:nvSpPr>
          <p:cNvPr id="48" name="矩形 47"/>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22" name="27 Imagen"/>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2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28" name="Imagen 27">
            <a:hlinkClick r:id="" action="ppaction://hlinkshowjump?jump=next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Imagen 28">
            <a:hlinkClick r:id="" action="ppaction://hlinkshowjump?jump=previousslide"/>
          </p:cNvPr>
          <p:cNvPicPr>
            <a:picLocks noChangeAspect="1" noChangeArrowheads="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44</a:t>
            </a:fld>
            <a:endParaRPr lang="zh-CN" altLang="en-US" dirty="0">
              <a:solidFill>
                <a:prstClr val="black">
                  <a:tint val="75000"/>
                </a:prstClr>
              </a:solidFill>
            </a:endParaRPr>
          </a:p>
        </p:txBody>
      </p:sp>
      <p:sp>
        <p:nvSpPr>
          <p:cNvPr id="24" name="矩形 23"/>
          <p:cNvSpPr/>
          <p:nvPr/>
        </p:nvSpPr>
        <p:spPr>
          <a:xfrm>
            <a:off x="1928049" y="1215595"/>
            <a:ext cx="8254176" cy="45679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1976120" y="1259205"/>
            <a:ext cx="1481496" cy="369332"/>
          </a:xfrm>
          <a:prstGeom prst="rect">
            <a:avLst/>
          </a:prstGeom>
          <a:noFill/>
        </p:spPr>
        <p:txBody>
          <a:bodyPr wrap="none" rtlCol="0" anchor="t">
            <a:spAutoFit/>
          </a:bodyPr>
          <a:lstStyle/>
          <a:p>
            <a:r>
              <a:rPr lang="en-US" altLang="zh-CN" b="1" dirty="0">
                <a:solidFill>
                  <a:prstClr val="white"/>
                </a:solidFill>
                <a:sym typeface="+mn-ea"/>
              </a:rPr>
              <a:t>5</a:t>
            </a:r>
            <a:r>
              <a:rPr lang="zh-CN" altLang="en-US" b="1" dirty="0">
                <a:solidFill>
                  <a:prstClr val="white"/>
                </a:solidFill>
                <a:sym typeface="+mn-ea"/>
              </a:rPr>
              <a:t>、实验结果</a:t>
            </a:r>
            <a:endParaRPr lang="zh-CN" altLang="en-US">
              <a:solidFill>
                <a:prstClr val="black"/>
              </a:solidFill>
            </a:endParaRPr>
          </a:p>
        </p:txBody>
      </p:sp>
      <p:pic>
        <p:nvPicPr>
          <p:cNvPr id="11" name="图片 10" descr="1"/>
          <p:cNvPicPr>
            <a:picLocks noChangeAspect="1"/>
          </p:cNvPicPr>
          <p:nvPr/>
        </p:nvPicPr>
        <p:blipFill>
          <a:blip r:embed="rId7">
            <a:lum contrast="-6000"/>
          </a:blip>
          <a:stretch>
            <a:fillRect/>
          </a:stretch>
        </p:blipFill>
        <p:spPr>
          <a:xfrm>
            <a:off x="2094865" y="1774825"/>
            <a:ext cx="7920000" cy="3309000"/>
          </a:xfrm>
          <a:prstGeom prst="rect">
            <a:avLst/>
          </a:prstGeom>
          <a:effectLst>
            <a:outerShdw blurRad="50800" dist="50800" dir="5400000" algn="ctr" rotWithShape="0">
              <a:srgbClr val="F2F2F2">
                <a:alpha val="100000"/>
              </a:srgbClr>
            </a:outerShdw>
          </a:effectLst>
        </p:spPr>
      </p:pic>
      <p:sp>
        <p:nvSpPr>
          <p:cNvPr id="12" name="文本框 11"/>
          <p:cNvSpPr txBox="1"/>
          <p:nvPr/>
        </p:nvSpPr>
        <p:spPr>
          <a:xfrm>
            <a:off x="1927860" y="5166996"/>
            <a:ext cx="8253730" cy="829945"/>
          </a:xfrm>
          <a:prstGeom prst="rect">
            <a:avLst/>
          </a:prstGeom>
          <a:noFill/>
        </p:spPr>
        <p:txBody>
          <a:bodyPr wrap="square" rtlCol="0">
            <a:spAutoFit/>
          </a:bodyPr>
          <a:lstStyle/>
          <a:p>
            <a:pPr>
              <a:lnSpc>
                <a:spcPct val="150000"/>
              </a:lnSpc>
            </a:pPr>
            <a:r>
              <a:rPr lang="zh-CN" altLang="en-US" sz="1600" dirty="0">
                <a:solidFill>
                  <a:prstClr val="black"/>
                </a:solidFill>
              </a:rPr>
              <a:t>由图可知，该分类模型准确率约为71.2%，耗时为23579毫秒，权重最大的前五个特征为第5、6、11、12、13个特征。</a:t>
            </a:r>
          </a:p>
        </p:txBody>
      </p:sp>
    </p:spTree>
    <p:extLst>
      <p:ext uri="{BB962C8B-B14F-4D97-AF65-F5344CB8AC3E}">
        <p14:creationId xmlns:p14="http://schemas.microsoft.com/office/powerpoint/2010/main" val="137554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sp>
        <p:nvSpPr>
          <p:cNvPr id="24" name="文本框 40"/>
          <p:cNvSpPr txBox="1"/>
          <p:nvPr/>
        </p:nvSpPr>
        <p:spPr>
          <a:xfrm>
            <a:off x="1923253" y="800100"/>
            <a:ext cx="2733441" cy="369332"/>
          </a:xfrm>
          <a:prstGeom prst="rect">
            <a:avLst/>
          </a:prstGeom>
          <a:noFill/>
        </p:spPr>
        <p:txBody>
          <a:bodyPr wrap="none" rtlCol="0">
            <a:spAutoFit/>
          </a:bodyPr>
          <a:lstStyle/>
          <a:p>
            <a:r>
              <a:rPr lang="en-US" altLang="zh-CN" b="1" dirty="0" smtClean="0">
                <a:solidFill>
                  <a:srgbClr val="3D89BC"/>
                </a:solidFill>
              </a:rPr>
              <a:t>12.1.3</a:t>
            </a:r>
            <a:r>
              <a:rPr lang="zh-CN" altLang="en-US" b="1" dirty="0">
                <a:solidFill>
                  <a:srgbClr val="3D89BC"/>
                </a:solidFill>
              </a:rPr>
              <a:t>用户画像构建流程</a:t>
            </a:r>
          </a:p>
        </p:txBody>
      </p:sp>
      <p:sp>
        <p:nvSpPr>
          <p:cNvPr id="25" name="椭圆 24"/>
          <p:cNvSpPr/>
          <p:nvPr/>
        </p:nvSpPr>
        <p:spPr>
          <a:xfrm>
            <a:off x="1817526" y="9464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 name="矩形 26"/>
          <p:cNvSpPr/>
          <p:nvPr/>
        </p:nvSpPr>
        <p:spPr>
          <a:xfrm>
            <a:off x="2236474" y="1221188"/>
            <a:ext cx="7719053" cy="481730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圆角矩形 27"/>
          <p:cNvSpPr/>
          <p:nvPr/>
        </p:nvSpPr>
        <p:spPr>
          <a:xfrm>
            <a:off x="2299978" y="1772722"/>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基础数据收集</a:t>
            </a:r>
          </a:p>
        </p:txBody>
      </p:sp>
      <p:sp>
        <p:nvSpPr>
          <p:cNvPr id="29" name="左箭头 28"/>
          <p:cNvSpPr/>
          <p:nvPr/>
        </p:nvSpPr>
        <p:spPr>
          <a:xfrm>
            <a:off x="3602988" y="1940425"/>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29"/>
          <p:cNvSpPr/>
          <p:nvPr/>
        </p:nvSpPr>
        <p:spPr>
          <a:xfrm>
            <a:off x="4495799" y="1335664"/>
            <a:ext cx="5240548" cy="1410611"/>
          </a:xfrm>
          <a:prstGeom prst="roundRect">
            <a:avLst>
              <a:gd name="adj" fmla="val 4134"/>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lumMod val="75000"/>
                  <a:lumOff val="25000"/>
                </a:prstClr>
              </a:solidFill>
            </a:endParaRPr>
          </a:p>
        </p:txBody>
      </p:sp>
      <p:sp>
        <p:nvSpPr>
          <p:cNvPr id="31" name="圆角矩形 30"/>
          <p:cNvSpPr/>
          <p:nvPr/>
        </p:nvSpPr>
        <p:spPr>
          <a:xfrm>
            <a:off x="4562937" y="1772723"/>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网络行为</a:t>
            </a:r>
            <a:endParaRPr lang="en-US" altLang="zh-CN" sz="1600" dirty="0">
              <a:solidFill>
                <a:prstClr val="white"/>
              </a:solidFill>
            </a:endParaRPr>
          </a:p>
          <a:p>
            <a:pPr algn="ctr"/>
            <a:r>
              <a:rPr lang="zh-CN" altLang="en-US" sz="1600" dirty="0">
                <a:solidFill>
                  <a:prstClr val="white"/>
                </a:solidFill>
              </a:rPr>
              <a:t>数据</a:t>
            </a:r>
          </a:p>
        </p:txBody>
      </p:sp>
      <p:sp>
        <p:nvSpPr>
          <p:cNvPr id="32" name="圆角矩形 31"/>
          <p:cNvSpPr/>
          <p:nvPr/>
        </p:nvSpPr>
        <p:spPr>
          <a:xfrm>
            <a:off x="5917284" y="1772723"/>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服务内行为数据</a:t>
            </a:r>
          </a:p>
        </p:txBody>
      </p:sp>
      <p:sp>
        <p:nvSpPr>
          <p:cNvPr id="33" name="圆角矩形 32"/>
          <p:cNvSpPr/>
          <p:nvPr/>
        </p:nvSpPr>
        <p:spPr>
          <a:xfrm>
            <a:off x="7211246" y="1772723"/>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用户内容偏好数据</a:t>
            </a:r>
          </a:p>
        </p:txBody>
      </p:sp>
      <p:sp>
        <p:nvSpPr>
          <p:cNvPr id="34" name="圆角矩形 33"/>
          <p:cNvSpPr/>
          <p:nvPr/>
        </p:nvSpPr>
        <p:spPr>
          <a:xfrm>
            <a:off x="8493248" y="1772723"/>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用户交易数据</a:t>
            </a:r>
          </a:p>
        </p:txBody>
      </p:sp>
      <p:sp>
        <p:nvSpPr>
          <p:cNvPr id="35" name="圆角矩形 34"/>
          <p:cNvSpPr/>
          <p:nvPr/>
        </p:nvSpPr>
        <p:spPr>
          <a:xfrm>
            <a:off x="2303487" y="3374363"/>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行为建模</a:t>
            </a:r>
          </a:p>
        </p:txBody>
      </p:sp>
      <p:sp>
        <p:nvSpPr>
          <p:cNvPr id="36" name="左箭头 35"/>
          <p:cNvSpPr/>
          <p:nvPr/>
        </p:nvSpPr>
        <p:spPr>
          <a:xfrm>
            <a:off x="3606497" y="3542066"/>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圆角矩形 36"/>
          <p:cNvSpPr/>
          <p:nvPr/>
        </p:nvSpPr>
        <p:spPr>
          <a:xfrm>
            <a:off x="4499308" y="2937305"/>
            <a:ext cx="5240548" cy="1410611"/>
          </a:xfrm>
          <a:prstGeom prst="roundRect">
            <a:avLst>
              <a:gd name="adj" fmla="val 2299"/>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lumMod val="75000"/>
                  <a:lumOff val="25000"/>
                </a:prstClr>
              </a:solidFill>
            </a:endParaRPr>
          </a:p>
        </p:txBody>
      </p:sp>
      <p:sp>
        <p:nvSpPr>
          <p:cNvPr id="38" name="圆角矩形 37"/>
          <p:cNvSpPr/>
          <p:nvPr/>
        </p:nvSpPr>
        <p:spPr>
          <a:xfrm>
            <a:off x="4566446" y="3374364"/>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文本挖掘</a:t>
            </a:r>
          </a:p>
        </p:txBody>
      </p:sp>
      <p:sp>
        <p:nvSpPr>
          <p:cNvPr id="39" name="圆角矩形 38"/>
          <p:cNvSpPr/>
          <p:nvPr/>
        </p:nvSpPr>
        <p:spPr>
          <a:xfrm>
            <a:off x="5546386" y="3374364"/>
            <a:ext cx="1186247"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自然语言处理</a:t>
            </a:r>
          </a:p>
        </p:txBody>
      </p:sp>
      <p:sp>
        <p:nvSpPr>
          <p:cNvPr id="40" name="圆角矩形 39"/>
          <p:cNvSpPr/>
          <p:nvPr/>
        </p:nvSpPr>
        <p:spPr>
          <a:xfrm>
            <a:off x="7037031" y="3374364"/>
            <a:ext cx="666914"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机器学习</a:t>
            </a:r>
          </a:p>
        </p:txBody>
      </p:sp>
      <p:sp>
        <p:nvSpPr>
          <p:cNvPr id="41" name="圆角矩形 40"/>
          <p:cNvSpPr/>
          <p:nvPr/>
        </p:nvSpPr>
        <p:spPr>
          <a:xfrm>
            <a:off x="8008345" y="3374364"/>
            <a:ext cx="670195"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预测算法</a:t>
            </a:r>
          </a:p>
        </p:txBody>
      </p:sp>
      <p:sp>
        <p:nvSpPr>
          <p:cNvPr id="42" name="圆角矩形 41"/>
          <p:cNvSpPr/>
          <p:nvPr/>
        </p:nvSpPr>
        <p:spPr>
          <a:xfrm>
            <a:off x="2303487" y="4964918"/>
            <a:ext cx="1208098" cy="506312"/>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构建画像</a:t>
            </a:r>
          </a:p>
        </p:txBody>
      </p:sp>
      <p:sp>
        <p:nvSpPr>
          <p:cNvPr id="43" name="左箭头 42"/>
          <p:cNvSpPr/>
          <p:nvPr/>
        </p:nvSpPr>
        <p:spPr>
          <a:xfrm>
            <a:off x="3606497" y="5132621"/>
            <a:ext cx="733168" cy="170906"/>
          </a:xfrm>
          <a:prstGeom prst="lef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圆角矩形 43"/>
          <p:cNvSpPr/>
          <p:nvPr/>
        </p:nvSpPr>
        <p:spPr>
          <a:xfrm>
            <a:off x="4499308" y="4527860"/>
            <a:ext cx="5240548" cy="1410611"/>
          </a:xfrm>
          <a:prstGeom prst="roundRect">
            <a:avLst>
              <a:gd name="adj" fmla="val 1076"/>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lumMod val="75000"/>
                  <a:lumOff val="25000"/>
                </a:prstClr>
              </a:solidFill>
            </a:endParaRPr>
          </a:p>
        </p:txBody>
      </p:sp>
      <p:sp>
        <p:nvSpPr>
          <p:cNvPr id="49" name="圆角矩形 48"/>
          <p:cNvSpPr/>
          <p:nvPr/>
        </p:nvSpPr>
        <p:spPr>
          <a:xfrm>
            <a:off x="8982938" y="3359995"/>
            <a:ext cx="670195"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聚类算法</a:t>
            </a:r>
          </a:p>
        </p:txBody>
      </p:sp>
      <p:sp>
        <p:nvSpPr>
          <p:cNvPr id="50" name="圆角矩形 49"/>
          <p:cNvSpPr/>
          <p:nvPr/>
        </p:nvSpPr>
        <p:spPr>
          <a:xfrm>
            <a:off x="4578610"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基本属性</a:t>
            </a:r>
          </a:p>
        </p:txBody>
      </p:sp>
      <p:sp>
        <p:nvSpPr>
          <p:cNvPr id="51" name="圆角矩形 50"/>
          <p:cNvSpPr/>
          <p:nvPr/>
        </p:nvSpPr>
        <p:spPr>
          <a:xfrm>
            <a:off x="5457463"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购买能力</a:t>
            </a:r>
          </a:p>
        </p:txBody>
      </p:sp>
      <p:sp>
        <p:nvSpPr>
          <p:cNvPr id="52" name="圆角矩形 51"/>
          <p:cNvSpPr/>
          <p:nvPr/>
        </p:nvSpPr>
        <p:spPr>
          <a:xfrm>
            <a:off x="6336316"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行为特征</a:t>
            </a:r>
          </a:p>
        </p:txBody>
      </p:sp>
      <p:sp>
        <p:nvSpPr>
          <p:cNvPr id="53" name="圆角矩形 52"/>
          <p:cNvSpPr/>
          <p:nvPr/>
        </p:nvSpPr>
        <p:spPr>
          <a:xfrm>
            <a:off x="7215169"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兴趣爱好</a:t>
            </a:r>
          </a:p>
        </p:txBody>
      </p:sp>
      <p:sp>
        <p:nvSpPr>
          <p:cNvPr id="54" name="圆角矩形 53"/>
          <p:cNvSpPr/>
          <p:nvPr/>
        </p:nvSpPr>
        <p:spPr>
          <a:xfrm>
            <a:off x="8094022"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心理特征</a:t>
            </a:r>
          </a:p>
        </p:txBody>
      </p:sp>
      <p:sp>
        <p:nvSpPr>
          <p:cNvPr id="55" name="圆角矩形 54"/>
          <p:cNvSpPr/>
          <p:nvPr/>
        </p:nvSpPr>
        <p:spPr>
          <a:xfrm>
            <a:off x="8972876" y="4964919"/>
            <a:ext cx="675540" cy="536493"/>
          </a:xfrm>
          <a:prstGeom prst="round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rPr>
              <a:t>社交网络</a:t>
            </a:r>
          </a:p>
        </p:txBody>
      </p:sp>
      <p:pic>
        <p:nvPicPr>
          <p:cNvPr id="45" name="27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47"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48" name="Imagen 27">
            <a:hlinkClick r:id="" action="ppaction://hlinkshowjump?jump=next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Imagen 28">
            <a:hlinkClick r:id="" action="ppaction://hlinkshowjump?jump=previousslide"/>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5</a:t>
            </a:fld>
            <a:endParaRPr lang="zh-CN" altLang="en-US" dirty="0">
              <a:solidFill>
                <a:prstClr val="black">
                  <a:tint val="75000"/>
                </a:prstClr>
              </a:solidFill>
            </a:endParaRPr>
          </a:p>
        </p:txBody>
      </p:sp>
    </p:spTree>
    <p:extLst>
      <p:ext uri="{BB962C8B-B14F-4D97-AF65-F5344CB8AC3E}">
        <p14:creationId xmlns:p14="http://schemas.microsoft.com/office/powerpoint/2010/main" val="258095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pic>
        <p:nvPicPr>
          <p:cNvPr id="45" name="27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47" name="31 CuadroTexto"/>
          <p:cNvSpPr txBox="1"/>
          <p:nvPr/>
        </p:nvSpPr>
        <p:spPr>
          <a:xfrm>
            <a:off x="6253199" y="6267162"/>
            <a:ext cx="373820" cy="276999"/>
          </a:xfrm>
          <a:prstGeom prst="rect">
            <a:avLst/>
          </a:prstGeom>
          <a:noFill/>
        </p:spPr>
        <p:txBody>
          <a:bodyPr wrap="none">
            <a:spAutoFit/>
          </a:bodyPr>
          <a:lstStyle/>
          <a:p>
            <a:pPr>
              <a:defRPr/>
            </a:pPr>
            <a:r>
              <a:rPr lang="es-HN" sz="1200" b="1" dirty="0">
                <a:solidFill>
                  <a:prstClr val="white">
                    <a:lumMod val="50000"/>
                  </a:prstClr>
                </a:solidFill>
              </a:rPr>
              <a:t>43</a:t>
            </a:r>
            <a:endParaRPr lang="es-ES" sz="1200" b="1" dirty="0">
              <a:solidFill>
                <a:prstClr val="white">
                  <a:lumMod val="50000"/>
                </a:prstClr>
              </a:solidFill>
            </a:endParaRPr>
          </a:p>
        </p:txBody>
      </p:sp>
      <p:pic>
        <p:nvPicPr>
          <p:cNvPr id="48" name="Imagen 27">
            <a:hlinkClick r:id="" action="ppaction://hlinkshowjump?jump=next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Imagen 28">
            <a:hlinkClick r:id="" action="ppaction://hlinkshowjump?jump=previous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6</a:t>
            </a:fld>
            <a:endParaRPr lang="zh-CN" altLang="en-US" dirty="0">
              <a:solidFill>
                <a:prstClr val="black">
                  <a:tint val="75000"/>
                </a:prstClr>
              </a:solidFill>
            </a:endParaRPr>
          </a:p>
        </p:txBody>
      </p:sp>
      <p:sp>
        <p:nvSpPr>
          <p:cNvPr id="13" name="文本框 12"/>
          <p:cNvSpPr txBox="1"/>
          <p:nvPr/>
        </p:nvSpPr>
        <p:spPr>
          <a:xfrm>
            <a:off x="2057400" y="2583181"/>
            <a:ext cx="8077200" cy="3156585"/>
          </a:xfrm>
          <a:prstGeom prst="rect">
            <a:avLst/>
          </a:prstGeom>
          <a:noFill/>
        </p:spPr>
        <p:txBody>
          <a:bodyPr wrap="square" rtlCol="0" anchor="t">
            <a:spAutoFit/>
          </a:bodyPr>
          <a:lstStyle/>
          <a:p>
            <a:endParaRPr lang="zh-CN" altLang="en-US" sz="1600" dirty="0">
              <a:solidFill>
                <a:prstClr val="black"/>
              </a:solidFill>
            </a:endParaRPr>
          </a:p>
          <a:p>
            <a:pPr marL="285750" indent="-285750">
              <a:lnSpc>
                <a:spcPct val="150000"/>
              </a:lnSpc>
              <a:buClr>
                <a:srgbClr val="5B9BD5"/>
              </a:buClr>
              <a:buFont typeface="Wingdings" panose="05000000000000000000" charset="0"/>
              <a:buChar char="u"/>
            </a:pPr>
            <a:r>
              <a:rPr lang="zh-CN" altLang="en-US" sz="1600" dirty="0">
                <a:solidFill>
                  <a:prstClr val="black"/>
                </a:solidFill>
              </a:rPr>
              <a:t>网络行为数据：活跃人数、页面浏览量、访问时长、激活率、外部触点、社交数据等</a:t>
            </a:r>
          </a:p>
          <a:p>
            <a:pPr marL="285750" indent="-285750">
              <a:lnSpc>
                <a:spcPct val="150000"/>
              </a:lnSpc>
              <a:buClr>
                <a:srgbClr val="5B9BD5"/>
              </a:buClr>
              <a:buFont typeface="Wingdings" panose="05000000000000000000" charset="0"/>
              <a:buChar char="u"/>
            </a:pPr>
            <a:r>
              <a:rPr lang="zh-CN" altLang="en-US" sz="1600" dirty="0">
                <a:solidFill>
                  <a:prstClr val="black"/>
                </a:solidFill>
              </a:rPr>
              <a:t>服务内行为数据：浏览路径、页面停留时间、访问深度、页面浏览次数等</a:t>
            </a:r>
          </a:p>
          <a:p>
            <a:pPr marL="285750" indent="-285750">
              <a:lnSpc>
                <a:spcPct val="150000"/>
              </a:lnSpc>
              <a:buClr>
                <a:srgbClr val="5B9BD5"/>
              </a:buClr>
              <a:buFont typeface="Wingdings" panose="05000000000000000000" charset="0"/>
              <a:buChar char="u"/>
            </a:pPr>
            <a:r>
              <a:rPr lang="zh-CN" altLang="en-US" sz="1600" dirty="0">
                <a:solidFill>
                  <a:prstClr val="black"/>
                </a:solidFill>
              </a:rPr>
              <a:t>用户内容偏好数据：浏览/收藏内容、评论内容、互动内容、生活形态偏好、品牌偏好等用户交易数据(交易类服务)：贡献率、客单价、连带率、回头率、流失率等</a:t>
            </a:r>
          </a:p>
          <a:p>
            <a:pPr marL="285750" indent="-285750">
              <a:lnSpc>
                <a:spcPct val="150000"/>
              </a:lnSpc>
              <a:buClr>
                <a:srgbClr val="5B9BD5"/>
              </a:buClr>
              <a:buFont typeface="Wingdings" panose="05000000000000000000" charset="0"/>
              <a:buChar char="u"/>
            </a:pPr>
            <a:r>
              <a:rPr lang="zh-CN" altLang="en-US" sz="1600" dirty="0">
                <a:solidFill>
                  <a:prstClr val="black"/>
                </a:solidFill>
              </a:rPr>
              <a:t>当然，收集到的数据不会是100%准确的，都具有不确定性，这就需要在后面的阶段中建模来再判断，比如某用户在性别一栏填的男，但通过其行为偏好可判断其性别为“女”的概率为80%。</a:t>
            </a:r>
          </a:p>
          <a:p>
            <a:r>
              <a:rPr lang="zh-CN" altLang="en-US" sz="1600" dirty="0">
                <a:solidFill>
                  <a:prstClr val="black"/>
                </a:solidFill>
              </a:rPr>
              <a:t>  </a:t>
            </a:r>
          </a:p>
        </p:txBody>
      </p:sp>
      <p:grpSp>
        <p:nvGrpSpPr>
          <p:cNvPr id="12" name="组合 11"/>
          <p:cNvGrpSpPr/>
          <p:nvPr>
            <p:custDataLst>
              <p:tags r:id="rId1"/>
            </p:custDataLst>
          </p:nvPr>
        </p:nvGrpSpPr>
        <p:grpSpPr>
          <a:xfrm>
            <a:off x="1847215" y="1155065"/>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da-DK" b="1" dirty="0">
                  <a:solidFill>
                    <a:prstClr val="white"/>
                  </a:solidFill>
                  <a:sym typeface="Arial" panose="020B0604020202020204" pitchFamily="34" charset="0"/>
                </a:rPr>
                <a:t>数据收集与分析</a:t>
              </a: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prstClr val="white"/>
                  </a:solidFill>
                  <a:sym typeface="Arial" panose="020B0604020202020204" pitchFamily="34" charset="0"/>
                </a:rPr>
                <a:t>01</a:t>
              </a:r>
              <a:endParaRPr lang="zh-CN" altLang="en-US" sz="2000" b="1" dirty="0" err="1">
                <a:solidFill>
                  <a:prstClr val="white"/>
                </a:solidFill>
                <a:sym typeface="Arial" panose="020B0604020202020204" pitchFamily="34" charset="0"/>
              </a:endParaRPr>
            </a:p>
          </p:txBody>
        </p:sp>
      </p:grpSp>
      <p:sp>
        <p:nvSpPr>
          <p:cNvPr id="19" name="文本框 18"/>
          <p:cNvSpPr txBox="1"/>
          <p:nvPr/>
        </p:nvSpPr>
        <p:spPr>
          <a:xfrm>
            <a:off x="5546090" y="1110615"/>
            <a:ext cx="4720590" cy="1360170"/>
          </a:xfrm>
          <a:prstGeom prst="rect">
            <a:avLst/>
          </a:prstGeom>
          <a:noFill/>
          <a:ln w="12700" cmpd="sng">
            <a:solidFill>
              <a:srgbClr val="3D89BC"/>
            </a:solidFill>
            <a:prstDash val="solid"/>
          </a:ln>
        </p:spPr>
        <p:txBody>
          <a:bodyPr wrap="square" rtlCol="0" anchor="t">
            <a:spAutoFit/>
          </a:bodyPr>
          <a:lstStyle/>
          <a:p>
            <a:r>
              <a:rPr lang="en-US" altLang="zh-CN" dirty="0">
                <a:solidFill>
                  <a:prstClr val="black"/>
                </a:solidFill>
                <a:sym typeface="+mn-ea"/>
              </a:rPr>
              <a:t> </a:t>
            </a:r>
            <a:r>
              <a:rPr lang="zh-CN" altLang="en-US" sz="1600" dirty="0">
                <a:solidFill>
                  <a:prstClr val="black"/>
                </a:solidFill>
                <a:sym typeface="+mn-ea"/>
              </a:rPr>
              <a:t>构建用户画像是为了将用户信息还原，构建一个用户数据模型。因此这些数据是基于真实的用户数据。</a:t>
            </a:r>
            <a:endParaRPr lang="zh-CN" altLang="en-US" sz="1600" dirty="0">
              <a:solidFill>
                <a:prstClr val="black"/>
              </a:solidFill>
            </a:endParaRPr>
          </a:p>
          <a:p>
            <a:r>
              <a:rPr lang="zh-CN" altLang="en-US" sz="1600" dirty="0">
                <a:solidFill>
                  <a:prstClr val="black"/>
                </a:solidFill>
                <a:sym typeface="+mn-ea"/>
              </a:rPr>
              <a:t>  用户数据可以大致分为网络行为数据、服务内行为数据、用户内容偏好数据、用户交易数据这四类。</a:t>
            </a:r>
            <a:endParaRPr lang="zh-CN" altLang="en-US" sz="1600" dirty="0">
              <a:solidFill>
                <a:prstClr val="black"/>
              </a:solidFill>
            </a:endParaRPr>
          </a:p>
        </p:txBody>
      </p:sp>
    </p:spTree>
    <p:extLst>
      <p:ext uri="{BB962C8B-B14F-4D97-AF65-F5344CB8AC3E}">
        <p14:creationId xmlns:p14="http://schemas.microsoft.com/office/powerpoint/2010/main" val="951992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859280" y="3857319"/>
            <a:ext cx="8469630" cy="795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0" name="矩形 19"/>
          <p:cNvSpPr/>
          <p:nvPr/>
        </p:nvSpPr>
        <p:spPr>
          <a:xfrm>
            <a:off x="1877060" y="2366339"/>
            <a:ext cx="8469630" cy="795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pic>
        <p:nvPicPr>
          <p:cNvPr id="45" name="27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4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48" name="Imagen 27">
            <a:hlinkClick r:id="" action="ppaction://hlinkshowjump?jump=next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Imagen 28">
            <a:hlinkClick r:id="" action="ppaction://hlinkshowjump?jump=previous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7</a:t>
            </a:fld>
            <a:endParaRPr lang="zh-CN" altLang="en-US" dirty="0">
              <a:solidFill>
                <a:prstClr val="black">
                  <a:tint val="75000"/>
                </a:prstClr>
              </a:solidFill>
            </a:endParaRPr>
          </a:p>
        </p:txBody>
      </p:sp>
      <p:grpSp>
        <p:nvGrpSpPr>
          <p:cNvPr id="12" name="组合 11"/>
          <p:cNvGrpSpPr/>
          <p:nvPr>
            <p:custDataLst>
              <p:tags r:id="rId1"/>
            </p:custDataLst>
          </p:nvPr>
        </p:nvGrpSpPr>
        <p:grpSpPr>
          <a:xfrm>
            <a:off x="1847215" y="1155343"/>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da-DK" b="1" dirty="0">
                  <a:solidFill>
                    <a:prstClr val="white"/>
                  </a:solidFill>
                  <a:sym typeface="Arial" panose="020B0604020202020204" pitchFamily="34" charset="0"/>
                </a:rPr>
                <a:t>数据建模</a:t>
              </a:r>
              <a:endParaRPr lang="en-US" altLang="zh-CN" b="1" dirty="0">
                <a:solidFill>
                  <a:prstClr val="white"/>
                </a:solidFill>
                <a:sym typeface="Arial" panose="020B0604020202020204" pitchFamily="34" charset="0"/>
              </a:endParaRP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prstClr val="white"/>
                  </a:solidFill>
                  <a:sym typeface="Arial" panose="020B0604020202020204" pitchFamily="34" charset="0"/>
                </a:rPr>
                <a:t>0</a:t>
              </a:r>
              <a:r>
                <a:rPr lang="en-US" sz="2000" b="1" dirty="0">
                  <a:solidFill>
                    <a:prstClr val="white"/>
                  </a:solidFill>
                  <a:sym typeface="Arial" panose="020B0604020202020204" pitchFamily="34" charset="0"/>
                </a:rPr>
                <a:t>2</a:t>
              </a:r>
            </a:p>
          </p:txBody>
        </p:sp>
      </p:grpSp>
      <p:sp>
        <p:nvSpPr>
          <p:cNvPr id="11" name="文本框 10"/>
          <p:cNvSpPr txBox="1"/>
          <p:nvPr/>
        </p:nvSpPr>
        <p:spPr>
          <a:xfrm>
            <a:off x="1847216" y="2321889"/>
            <a:ext cx="8336915" cy="3254737"/>
          </a:xfrm>
          <a:prstGeom prst="rect">
            <a:avLst/>
          </a:prstGeom>
          <a:noFill/>
        </p:spPr>
        <p:txBody>
          <a:bodyPr wrap="square" rtlCol="0" anchor="t">
            <a:spAutoFit/>
          </a:bodyPr>
          <a:lstStyle/>
          <a:p>
            <a:pPr>
              <a:lnSpc>
                <a:spcPct val="150000"/>
              </a:lnSpc>
            </a:pPr>
            <a:r>
              <a:rPr lang="en-US" altLang="zh-CN" sz="1600" dirty="0">
                <a:solidFill>
                  <a:prstClr val="black"/>
                </a:solidFill>
              </a:rPr>
              <a:t>  </a:t>
            </a:r>
            <a:r>
              <a:rPr lang="zh-CN" altLang="en-US" sz="1400" dirty="0">
                <a:solidFill>
                  <a:prstClr val="black"/>
                </a:solidFill>
              </a:rPr>
              <a:t>该阶段是对上阶段收集到数据的处理，进行行为建模，以抽象出用户的标签，这个阶段注重的应是大概率事件，通过数学算法模型尽可能地排除用户的偶然行为。</a:t>
            </a:r>
          </a:p>
          <a:p>
            <a:pPr>
              <a:lnSpc>
                <a:spcPct val="150000"/>
              </a:lnSpc>
            </a:pPr>
            <a:r>
              <a:rPr lang="zh-CN" altLang="en-US" sz="600" dirty="0">
                <a:solidFill>
                  <a:prstClr val="black"/>
                </a:solidFill>
              </a:rPr>
              <a:t>  </a:t>
            </a:r>
            <a:endParaRPr lang="en-US" altLang="zh-CN" sz="600" dirty="0">
              <a:solidFill>
                <a:prstClr val="black"/>
              </a:solidFill>
            </a:endParaRPr>
          </a:p>
          <a:p>
            <a:pPr>
              <a:lnSpc>
                <a:spcPct val="150000"/>
              </a:lnSpc>
            </a:pPr>
            <a:r>
              <a:rPr lang="zh-CN" altLang="en-US" sz="1400" dirty="0">
                <a:solidFill>
                  <a:prstClr val="black"/>
                </a:solidFill>
              </a:rPr>
              <a:t>  这时也要用到机器学习，对用户的行为、偏好进行猜测，好比一个 y=kx+b 的算法，X 代表已知信息，Y 是用户偏好，通过不断的精确k和b来精确Y。</a:t>
            </a:r>
            <a:endParaRPr lang="en-US" altLang="zh-CN" sz="1400" dirty="0">
              <a:solidFill>
                <a:prstClr val="black"/>
              </a:solidFill>
            </a:endParaRPr>
          </a:p>
          <a:p>
            <a:pPr>
              <a:lnSpc>
                <a:spcPct val="150000"/>
              </a:lnSpc>
            </a:pPr>
            <a:endParaRPr lang="zh-CN" altLang="en-US" sz="300" dirty="0">
              <a:solidFill>
                <a:prstClr val="black"/>
              </a:solidFill>
            </a:endParaRPr>
          </a:p>
          <a:p>
            <a:pPr>
              <a:lnSpc>
                <a:spcPct val="150000"/>
              </a:lnSpc>
            </a:pPr>
            <a:r>
              <a:rPr lang="zh-CN" altLang="en-US" sz="1400" dirty="0">
                <a:solidFill>
                  <a:prstClr val="black"/>
                </a:solidFill>
              </a:rPr>
              <a:t>  在这个阶段，需要通过定性与定量相结合的研究方法来建立很多模型来为每个用户打上标签以及对应标签的权重。</a:t>
            </a:r>
            <a:endParaRPr lang="en-US" altLang="zh-CN" sz="1400" dirty="0">
              <a:solidFill>
                <a:prstClr val="black"/>
              </a:solidFill>
            </a:endParaRPr>
          </a:p>
          <a:p>
            <a:pPr>
              <a:lnSpc>
                <a:spcPct val="150000"/>
              </a:lnSpc>
            </a:pPr>
            <a:endParaRPr lang="zh-CN" altLang="en-US" sz="1000" dirty="0">
              <a:solidFill>
                <a:prstClr val="black"/>
              </a:solidFill>
            </a:endParaRPr>
          </a:p>
          <a:p>
            <a:pPr>
              <a:lnSpc>
                <a:spcPct val="150000"/>
              </a:lnSpc>
            </a:pPr>
            <a:r>
              <a:rPr lang="zh-CN" altLang="en-US" sz="1400" dirty="0">
                <a:solidFill>
                  <a:prstClr val="black"/>
                </a:solidFill>
              </a:rPr>
              <a:t>  定性化研究方法就是确定事物的性质，是描述性的;定量化研究方法就是确定对象数量特征、数量关系和数量变化，是可量化的。</a:t>
            </a:r>
          </a:p>
        </p:txBody>
      </p:sp>
    </p:spTree>
    <p:extLst>
      <p:ext uri="{BB962C8B-B14F-4D97-AF65-F5344CB8AC3E}">
        <p14:creationId xmlns:p14="http://schemas.microsoft.com/office/powerpoint/2010/main" val="2707461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pic>
        <p:nvPicPr>
          <p:cNvPr id="45" name="27 Imagen"/>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4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48" name="Imagen 27">
            <a:hlinkClick r:id="" action="ppaction://hlinkshowjump?jump=nextslide"/>
          </p:cNvPr>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Imagen 28">
            <a:hlinkClick r:id="" action="ppaction://hlinkshowjump?jump=previousslide"/>
          </p:cNvPr>
          <p:cNvPicPr>
            <a:picLocks noChangeAspect="1" noChangeArrowheads="1"/>
          </p:cNvPicPr>
          <p:nvPr/>
        </p:nvPicPr>
        <p:blipFill>
          <a:blip r:embed="rId1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8</a:t>
            </a:fld>
            <a:endParaRPr lang="zh-CN" altLang="en-US" dirty="0">
              <a:solidFill>
                <a:prstClr val="black">
                  <a:tint val="75000"/>
                </a:prstClr>
              </a:solidFill>
            </a:endParaRPr>
          </a:p>
        </p:txBody>
      </p:sp>
      <p:grpSp>
        <p:nvGrpSpPr>
          <p:cNvPr id="12" name="组合 11"/>
          <p:cNvGrpSpPr/>
          <p:nvPr>
            <p:custDataLst>
              <p:tags r:id="rId1"/>
            </p:custDataLst>
          </p:nvPr>
        </p:nvGrpSpPr>
        <p:grpSpPr>
          <a:xfrm>
            <a:off x="1839331" y="1158311"/>
            <a:ext cx="3338830" cy="904240"/>
            <a:chOff x="610908" y="2313386"/>
            <a:chExt cx="3339390" cy="904864"/>
          </a:xfrm>
          <a:solidFill>
            <a:srgbClr val="3D89BC"/>
          </a:solidFill>
        </p:grpSpPr>
        <p:sp>
          <p:nvSpPr>
            <p:cNvPr id="14" name="任意多边形 13"/>
            <p:cNvSpPr/>
            <p:nvPr>
              <p:custDataLst>
                <p:tags r:id="rId13"/>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en-US" b="1" dirty="0">
                  <a:solidFill>
                    <a:prstClr val="white"/>
                  </a:solidFill>
                  <a:sym typeface="Arial" panose="020B0604020202020204" pitchFamily="34" charset="0"/>
                </a:rPr>
                <a:t>构建用户画像</a:t>
              </a:r>
            </a:p>
          </p:txBody>
        </p:sp>
        <p:sp>
          <p:nvSpPr>
            <p:cNvPr id="15" name="等腰三角形 14"/>
            <p:cNvSpPr/>
            <p:nvPr>
              <p:custDataLst>
                <p:tags r:id="rId14"/>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6" name="等腰三角形 15"/>
            <p:cNvSpPr/>
            <p:nvPr>
              <p:custDataLst>
                <p:tags r:id="rId15"/>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8" name="任意多边形 17"/>
            <p:cNvSpPr/>
            <p:nvPr>
              <p:custDataLst>
                <p:tags r:id="rId16"/>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prstClr val="white"/>
                  </a:solidFill>
                  <a:sym typeface="Arial" panose="020B0604020202020204" pitchFamily="34" charset="0"/>
                </a:rPr>
                <a:t>0</a:t>
              </a:r>
              <a:r>
                <a:rPr lang="en-US" sz="2000" b="1" dirty="0">
                  <a:solidFill>
                    <a:prstClr val="white"/>
                  </a:solidFill>
                  <a:sym typeface="Arial" panose="020B0604020202020204" pitchFamily="34" charset="0"/>
                </a:rPr>
                <a:t>3</a:t>
              </a:r>
            </a:p>
          </p:txBody>
        </p:sp>
      </p:grpSp>
      <p:sp>
        <p:nvSpPr>
          <p:cNvPr id="27" name="矩形 26"/>
          <p:cNvSpPr/>
          <p:nvPr>
            <p:custDataLst>
              <p:tags r:id="rId2"/>
            </p:custDataLst>
          </p:nvPr>
        </p:nvSpPr>
        <p:spPr>
          <a:xfrm>
            <a:off x="4076065" y="3472180"/>
            <a:ext cx="16383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prstClr val="white"/>
                </a:solidFill>
                <a:sym typeface="Arial" panose="020B0604020202020204" pitchFamily="34" charset="0"/>
              </a:rPr>
              <a:t>步骤</a:t>
            </a:r>
          </a:p>
        </p:txBody>
      </p:sp>
      <p:sp>
        <p:nvSpPr>
          <p:cNvPr id="28" name="任意多边形 27"/>
          <p:cNvSpPr/>
          <p:nvPr>
            <p:custDataLst>
              <p:tags r:id="rId3"/>
            </p:custDataLst>
          </p:nvPr>
        </p:nvSpPr>
        <p:spPr>
          <a:xfrm rot="18865419">
            <a:off x="5509260" y="3362326"/>
            <a:ext cx="731520" cy="267335"/>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sym typeface="Arial" panose="020B0604020202020204" pitchFamily="34" charset="0"/>
            </a:endParaRPr>
          </a:p>
        </p:txBody>
      </p:sp>
      <p:sp>
        <p:nvSpPr>
          <p:cNvPr id="29" name="矩形 28"/>
          <p:cNvSpPr/>
          <p:nvPr>
            <p:custDataLst>
              <p:tags r:id="rId4"/>
            </p:custDataLst>
          </p:nvPr>
        </p:nvSpPr>
        <p:spPr>
          <a:xfrm>
            <a:off x="6035675" y="3141345"/>
            <a:ext cx="1638300" cy="381000"/>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prstClr val="white"/>
                </a:solidFill>
                <a:sym typeface="Arial" panose="020B0604020202020204" pitchFamily="34" charset="0"/>
              </a:rPr>
              <a:t>步骤</a:t>
            </a:r>
          </a:p>
        </p:txBody>
      </p:sp>
      <p:sp>
        <p:nvSpPr>
          <p:cNvPr id="30" name="矩形 29"/>
          <p:cNvSpPr/>
          <p:nvPr>
            <p:custDataLst>
              <p:tags r:id="rId5"/>
            </p:custDataLst>
          </p:nvPr>
        </p:nvSpPr>
        <p:spPr>
          <a:xfrm>
            <a:off x="7995285" y="3472180"/>
            <a:ext cx="16383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dirty="0">
                <a:solidFill>
                  <a:prstClr val="white"/>
                </a:solidFill>
                <a:sym typeface="Arial" panose="020B0604020202020204" pitchFamily="34" charset="0"/>
              </a:rPr>
              <a:t>步骤</a:t>
            </a:r>
          </a:p>
        </p:txBody>
      </p:sp>
      <p:sp>
        <p:nvSpPr>
          <p:cNvPr id="31" name="任意多边形 30"/>
          <p:cNvSpPr/>
          <p:nvPr>
            <p:custDataLst>
              <p:tags r:id="rId6"/>
            </p:custDataLst>
          </p:nvPr>
        </p:nvSpPr>
        <p:spPr>
          <a:xfrm rot="2734581" flipH="1">
            <a:off x="7468870" y="3362326"/>
            <a:ext cx="731520" cy="267335"/>
          </a:xfrm>
          <a:custGeom>
            <a:avLst/>
            <a:gdLst>
              <a:gd name="connsiteX0" fmla="*/ 731515 w 731515"/>
              <a:gd name="connsiteY0" fmla="*/ 0 h 267350"/>
              <a:gd name="connsiteX1" fmla="*/ 458731 w 731515"/>
              <a:gd name="connsiteY1" fmla="*/ 267350 h 267350"/>
              <a:gd name="connsiteX2" fmla="*/ 0 w 731515"/>
              <a:gd name="connsiteY2" fmla="*/ 267350 h 267350"/>
              <a:gd name="connsiteX3" fmla="*/ 270527 w 731515"/>
              <a:gd name="connsiteY3" fmla="*/ 2211 h 267350"/>
              <a:gd name="connsiteX4" fmla="*/ 268360 w 731515"/>
              <a:gd name="connsiteY4" fmla="*/ 0 h 26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5" h="267350">
                <a:moveTo>
                  <a:pt x="731515" y="0"/>
                </a:moveTo>
                <a:lnTo>
                  <a:pt x="458731" y="267350"/>
                </a:lnTo>
                <a:lnTo>
                  <a:pt x="0" y="267350"/>
                </a:lnTo>
                <a:lnTo>
                  <a:pt x="270527" y="2211"/>
                </a:lnTo>
                <a:lnTo>
                  <a:pt x="268360" y="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sym typeface="Arial" panose="020B0604020202020204" pitchFamily="34" charset="0"/>
            </a:endParaRPr>
          </a:p>
        </p:txBody>
      </p:sp>
      <p:sp>
        <p:nvSpPr>
          <p:cNvPr id="32" name="文本框 31"/>
          <p:cNvSpPr txBox="1"/>
          <p:nvPr>
            <p:custDataLst>
              <p:tags r:id="rId7"/>
            </p:custDataLst>
          </p:nvPr>
        </p:nvSpPr>
        <p:spPr>
          <a:xfrm>
            <a:off x="4076065" y="2792532"/>
            <a:ext cx="1638300" cy="677108"/>
          </a:xfrm>
          <a:prstGeom prst="rect">
            <a:avLst/>
          </a:prstGeom>
          <a:noFill/>
        </p:spPr>
        <p:txBody>
          <a:bodyPr wrap="square" lIns="0" tIns="0" rIns="0" bIns="0" rtlCol="0" anchor="b" anchorCtr="0">
            <a:spAutoFit/>
          </a:bodyPr>
          <a:lstStyle/>
          <a:p>
            <a:pPr algn="ctr"/>
            <a:r>
              <a:rPr lang="en-US" altLang="zh-CN" sz="4400" b="1" dirty="0">
                <a:solidFill>
                  <a:srgbClr val="5B9BD5"/>
                </a:solidFill>
                <a:sym typeface="Arial" panose="020B0604020202020204" pitchFamily="34" charset="0"/>
              </a:rPr>
              <a:t>1</a:t>
            </a:r>
            <a:endParaRPr lang="zh-CN" altLang="en-US" sz="4400" b="1" dirty="0">
              <a:solidFill>
                <a:srgbClr val="5B9BD5"/>
              </a:solidFill>
              <a:sym typeface="Arial" panose="020B0604020202020204" pitchFamily="34" charset="0"/>
            </a:endParaRPr>
          </a:p>
        </p:txBody>
      </p:sp>
      <p:sp>
        <p:nvSpPr>
          <p:cNvPr id="33" name="文本框 32"/>
          <p:cNvSpPr txBox="1"/>
          <p:nvPr>
            <p:custDataLst>
              <p:tags r:id="rId8"/>
            </p:custDataLst>
          </p:nvPr>
        </p:nvSpPr>
        <p:spPr>
          <a:xfrm>
            <a:off x="4076065" y="3941446"/>
            <a:ext cx="1638300" cy="1902059"/>
          </a:xfrm>
          <a:prstGeom prst="rect">
            <a:avLst/>
          </a:prstGeom>
          <a:noFill/>
        </p:spPr>
        <p:txBody>
          <a:bodyPr wrap="square" lIns="0" rIns="0" rtlCol="0" anchor="t" anchorCtr="0">
            <a:spAutoFit/>
          </a:bodyPr>
          <a:lstStyle/>
          <a:p>
            <a:pPr algn="just">
              <a:lnSpc>
                <a:spcPct val="120000"/>
              </a:lnSpc>
            </a:pPr>
            <a:r>
              <a:rPr lang="zh-CN" altLang="en-US" sz="1400">
                <a:solidFill>
                  <a:prstClr val="black"/>
                </a:solidFill>
                <a:sym typeface="+mn-ea"/>
              </a:rPr>
              <a:t>把用户的基本属性(年龄、性别、地域)、购买能力、行为特征、兴趣爱好、心理特征、社交网络大致地标签化。</a:t>
            </a:r>
            <a:endParaRPr lang="zh-CN" altLang="en-US" sz="1400">
              <a:solidFill>
                <a:prstClr val="black"/>
              </a:solidFill>
            </a:endParaRPr>
          </a:p>
          <a:p>
            <a:pPr algn="just">
              <a:lnSpc>
                <a:spcPct val="120000"/>
              </a:lnSpc>
            </a:pPr>
            <a:endParaRPr lang="zh-CN" altLang="en-US" sz="1400" dirty="0">
              <a:solidFill>
                <a:prstClr val="black"/>
              </a:solidFill>
              <a:sym typeface="Arial" panose="020B0604020202020204" pitchFamily="34" charset="0"/>
            </a:endParaRPr>
          </a:p>
        </p:txBody>
      </p:sp>
      <p:sp>
        <p:nvSpPr>
          <p:cNvPr id="34" name="文本框 33"/>
          <p:cNvSpPr txBox="1"/>
          <p:nvPr>
            <p:custDataLst>
              <p:tags r:id="rId9"/>
            </p:custDataLst>
          </p:nvPr>
        </p:nvSpPr>
        <p:spPr>
          <a:xfrm>
            <a:off x="7995285" y="2792532"/>
            <a:ext cx="1638300" cy="677108"/>
          </a:xfrm>
          <a:prstGeom prst="rect">
            <a:avLst/>
          </a:prstGeom>
          <a:noFill/>
        </p:spPr>
        <p:txBody>
          <a:bodyPr wrap="square" lIns="0" tIns="0" rIns="0" bIns="0" rtlCol="0" anchor="b" anchorCtr="0">
            <a:spAutoFit/>
          </a:bodyPr>
          <a:lstStyle/>
          <a:p>
            <a:pPr algn="ctr"/>
            <a:r>
              <a:rPr lang="en-US" altLang="zh-CN" sz="4400" b="1" dirty="0">
                <a:solidFill>
                  <a:srgbClr val="5B9BD5"/>
                </a:solidFill>
                <a:sym typeface="Arial" panose="020B0604020202020204" pitchFamily="34" charset="0"/>
              </a:rPr>
              <a:t>3</a:t>
            </a:r>
            <a:endParaRPr lang="zh-CN" altLang="en-US" sz="4400" b="1" dirty="0">
              <a:solidFill>
                <a:srgbClr val="5B9BD5"/>
              </a:solidFill>
              <a:sym typeface="Arial" panose="020B0604020202020204" pitchFamily="34" charset="0"/>
            </a:endParaRPr>
          </a:p>
        </p:txBody>
      </p:sp>
      <p:sp>
        <p:nvSpPr>
          <p:cNvPr id="35" name="文本框 34"/>
          <p:cNvSpPr txBox="1"/>
          <p:nvPr>
            <p:custDataLst>
              <p:tags r:id="rId10"/>
            </p:custDataLst>
          </p:nvPr>
        </p:nvSpPr>
        <p:spPr>
          <a:xfrm>
            <a:off x="7995285" y="3941445"/>
            <a:ext cx="1638300" cy="1051560"/>
          </a:xfrm>
          <a:prstGeom prst="rect">
            <a:avLst/>
          </a:prstGeom>
          <a:noFill/>
        </p:spPr>
        <p:txBody>
          <a:bodyPr wrap="square" lIns="0" rIns="0" rtlCol="0" anchor="t" anchorCtr="0">
            <a:spAutoFit/>
          </a:bodyPr>
          <a:lstStyle/>
          <a:p>
            <a:pPr>
              <a:lnSpc>
                <a:spcPct val="150000"/>
              </a:lnSpc>
            </a:pPr>
            <a:r>
              <a:rPr lang="zh-CN" altLang="en-US" sz="1400">
                <a:solidFill>
                  <a:prstClr val="black"/>
                </a:solidFill>
                <a:sym typeface="+mn-ea"/>
              </a:rPr>
              <a:t>关于“标签化”，一般采用多级标签、多级分类。</a:t>
            </a:r>
            <a:endParaRPr lang="zh-CN" altLang="en-US" sz="1400">
              <a:solidFill>
                <a:prstClr val="black"/>
              </a:solidFill>
              <a:sym typeface="Arial" panose="020B0604020202020204" pitchFamily="34" charset="0"/>
            </a:endParaRPr>
          </a:p>
        </p:txBody>
      </p:sp>
      <p:sp>
        <p:nvSpPr>
          <p:cNvPr id="36" name="文本框 35"/>
          <p:cNvSpPr txBox="1"/>
          <p:nvPr>
            <p:custDataLst>
              <p:tags r:id="rId11"/>
            </p:custDataLst>
          </p:nvPr>
        </p:nvSpPr>
        <p:spPr>
          <a:xfrm>
            <a:off x="6035675" y="1656021"/>
            <a:ext cx="1638300" cy="1384995"/>
          </a:xfrm>
          <a:prstGeom prst="rect">
            <a:avLst/>
          </a:prstGeom>
          <a:noFill/>
        </p:spPr>
        <p:txBody>
          <a:bodyPr wrap="square" lIns="0" rIns="0" rtlCol="0" anchor="b" anchorCtr="0">
            <a:spAutoFit/>
          </a:bodyPr>
          <a:lstStyle/>
          <a:p>
            <a:pPr algn="just">
              <a:lnSpc>
                <a:spcPct val="120000"/>
              </a:lnSpc>
            </a:pPr>
            <a:r>
              <a:rPr lang="zh-CN" altLang="en-US" sz="1400">
                <a:solidFill>
                  <a:prstClr val="black"/>
                </a:solidFill>
                <a:sym typeface="+mn-ea"/>
              </a:rPr>
              <a:t>当一切数据标签化并赋予权重后，即可根据构建用户画像的目的来搭建用户画像基本模型了。</a:t>
            </a:r>
            <a:endParaRPr lang="zh-CN" altLang="en-US" dirty="0">
              <a:solidFill>
                <a:prstClr val="black"/>
              </a:solidFill>
              <a:sym typeface="Arial" panose="020B0604020202020204" pitchFamily="34" charset="0"/>
            </a:endParaRPr>
          </a:p>
        </p:txBody>
      </p:sp>
      <p:sp>
        <p:nvSpPr>
          <p:cNvPr id="37" name="文本框 36"/>
          <p:cNvSpPr txBox="1"/>
          <p:nvPr>
            <p:custDataLst>
              <p:tags r:id="rId12"/>
            </p:custDataLst>
          </p:nvPr>
        </p:nvSpPr>
        <p:spPr>
          <a:xfrm>
            <a:off x="6035675" y="3532505"/>
            <a:ext cx="1638300" cy="677108"/>
          </a:xfrm>
          <a:prstGeom prst="rect">
            <a:avLst/>
          </a:prstGeom>
          <a:noFill/>
        </p:spPr>
        <p:txBody>
          <a:bodyPr wrap="square" lIns="0" tIns="0" rIns="0" bIns="0" rtlCol="0" anchor="t" anchorCtr="0">
            <a:spAutoFit/>
          </a:bodyPr>
          <a:lstStyle/>
          <a:p>
            <a:pPr algn="ctr"/>
            <a:r>
              <a:rPr lang="en-US" altLang="zh-CN" sz="4400" b="1" dirty="0">
                <a:solidFill>
                  <a:srgbClr val="5B9BD5"/>
                </a:solidFill>
                <a:sym typeface="Arial" panose="020B0604020202020204" pitchFamily="34" charset="0"/>
              </a:rPr>
              <a:t>2</a:t>
            </a:r>
          </a:p>
        </p:txBody>
      </p:sp>
    </p:spTree>
    <p:extLst>
      <p:ext uri="{BB962C8B-B14F-4D97-AF65-F5344CB8AC3E}">
        <p14:creationId xmlns:p14="http://schemas.microsoft.com/office/powerpoint/2010/main" val="394398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矩形 2"/>
          <p:cNvSpPr/>
          <p:nvPr/>
        </p:nvSpPr>
        <p:spPr>
          <a:xfrm>
            <a:off x="152400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1523999" y="-2439"/>
            <a:ext cx="9145786" cy="718410"/>
            <a:chOff x="-1" y="190175"/>
            <a:chExt cx="9145786" cy="525795"/>
          </a:xfrm>
        </p:grpSpPr>
        <p:sp>
          <p:nvSpPr>
            <p:cNvPr id="5"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8" name="文本框 6"/>
          <p:cNvSpPr txBox="1"/>
          <p:nvPr/>
        </p:nvSpPr>
        <p:spPr>
          <a:xfrm>
            <a:off x="1976232" y="173917"/>
            <a:ext cx="3560590" cy="415498"/>
          </a:xfrm>
          <a:prstGeom prst="rect">
            <a:avLst/>
          </a:prstGeom>
          <a:noFill/>
        </p:spPr>
        <p:txBody>
          <a:bodyPr wrap="none" rtlCol="0">
            <a:spAutoFit/>
          </a:bodyPr>
          <a:lstStyle/>
          <a:p>
            <a:r>
              <a:rPr lang="en-US" altLang="zh-CN" sz="2100" b="1" spc="225" dirty="0" smtClean="0">
                <a:solidFill>
                  <a:prstClr val="white"/>
                </a:solidFill>
              </a:rPr>
              <a:t>12.1</a:t>
            </a:r>
            <a:r>
              <a:rPr lang="zh-CN" altLang="en-US" sz="2100" b="1" spc="225" dirty="0">
                <a:solidFill>
                  <a:prstClr val="white"/>
                </a:solidFill>
              </a:rPr>
              <a:t>用户画像和精准营销</a:t>
            </a:r>
          </a:p>
        </p:txBody>
      </p:sp>
      <p:sp>
        <p:nvSpPr>
          <p:cNvPr id="9" name="Freeform 172"/>
          <p:cNvSpPr>
            <a:spLocks noEditPoints="1"/>
          </p:cNvSpPr>
          <p:nvPr/>
        </p:nvSpPr>
        <p:spPr bwMode="auto">
          <a:xfrm>
            <a:off x="1638107" y="218902"/>
            <a:ext cx="328601" cy="325528"/>
          </a:xfrm>
          <a:custGeom>
            <a:avLst/>
            <a:gdLst>
              <a:gd name="T0" fmla="*/ 22 w 45"/>
              <a:gd name="T1" fmla="*/ 0 h 45"/>
              <a:gd name="T2" fmla="*/ 0 w 45"/>
              <a:gd name="T3" fmla="*/ 22 h 45"/>
              <a:gd name="T4" fmla="*/ 22 w 45"/>
              <a:gd name="T5" fmla="*/ 45 h 45"/>
              <a:gd name="T6" fmla="*/ 45 w 45"/>
              <a:gd name="T7" fmla="*/ 22 h 45"/>
              <a:gd name="T8" fmla="*/ 22 w 45"/>
              <a:gd name="T9" fmla="*/ 0 h 45"/>
              <a:gd name="T10" fmla="*/ 42 w 45"/>
              <a:gd name="T11" fmla="*/ 22 h 45"/>
              <a:gd name="T12" fmla="*/ 38 w 45"/>
              <a:gd name="T13" fmla="*/ 34 h 45"/>
              <a:gd name="T14" fmla="*/ 37 w 45"/>
              <a:gd name="T15" fmla="*/ 31 h 45"/>
              <a:gd name="T16" fmla="*/ 38 w 45"/>
              <a:gd name="T17" fmla="*/ 24 h 45"/>
              <a:gd name="T18" fmla="*/ 35 w 45"/>
              <a:gd name="T19" fmla="*/ 19 h 45"/>
              <a:gd name="T20" fmla="*/ 30 w 45"/>
              <a:gd name="T21" fmla="*/ 16 h 45"/>
              <a:gd name="T22" fmla="*/ 33 w 45"/>
              <a:gd name="T23" fmla="*/ 8 h 45"/>
              <a:gd name="T24" fmla="*/ 28 w 45"/>
              <a:gd name="T25" fmla="*/ 6 h 45"/>
              <a:gd name="T26" fmla="*/ 29 w 45"/>
              <a:gd name="T27" fmla="*/ 4 h 45"/>
              <a:gd name="T28" fmla="*/ 42 w 45"/>
              <a:gd name="T29" fmla="*/ 22 h 45"/>
              <a:gd name="T30" fmla="*/ 20 w 45"/>
              <a:gd name="T31" fmla="*/ 3 h 45"/>
              <a:gd name="T32" fmla="*/ 17 w 45"/>
              <a:gd name="T33" fmla="*/ 5 h 45"/>
              <a:gd name="T34" fmla="*/ 14 w 45"/>
              <a:gd name="T35" fmla="*/ 8 h 45"/>
              <a:gd name="T36" fmla="*/ 11 w 45"/>
              <a:gd name="T37" fmla="*/ 12 h 45"/>
              <a:gd name="T38" fmla="*/ 13 w 45"/>
              <a:gd name="T39" fmla="*/ 14 h 45"/>
              <a:gd name="T40" fmla="*/ 16 w 45"/>
              <a:gd name="T41" fmla="*/ 15 h 45"/>
              <a:gd name="T42" fmla="*/ 23 w 45"/>
              <a:gd name="T43" fmla="*/ 22 h 45"/>
              <a:gd name="T44" fmla="*/ 18 w 45"/>
              <a:gd name="T45" fmla="*/ 28 h 45"/>
              <a:gd name="T46" fmla="*/ 17 w 45"/>
              <a:gd name="T47" fmla="*/ 31 h 45"/>
              <a:gd name="T48" fmla="*/ 17 w 45"/>
              <a:gd name="T49" fmla="*/ 37 h 45"/>
              <a:gd name="T50" fmla="*/ 13 w 45"/>
              <a:gd name="T51" fmla="*/ 32 h 45"/>
              <a:gd name="T52" fmla="*/ 12 w 45"/>
              <a:gd name="T53" fmla="*/ 27 h 45"/>
              <a:gd name="T54" fmla="*/ 8 w 45"/>
              <a:gd name="T55" fmla="*/ 22 h 45"/>
              <a:gd name="T56" fmla="*/ 10 w 45"/>
              <a:gd name="T57" fmla="*/ 17 h 45"/>
              <a:gd name="T58" fmla="*/ 5 w 45"/>
              <a:gd name="T59" fmla="*/ 16 h 45"/>
              <a:gd name="T60" fmla="*/ 20 w 45"/>
              <a:gd name="T61" fmla="*/ 3 h 45"/>
              <a:gd name="T62" fmla="*/ 16 w 45"/>
              <a:gd name="T63" fmla="*/ 41 h 45"/>
              <a:gd name="T64" fmla="*/ 19 w 45"/>
              <a:gd name="T65" fmla="*/ 39 h 45"/>
              <a:gd name="T66" fmla="*/ 22 w 45"/>
              <a:gd name="T67" fmla="*/ 38 h 45"/>
              <a:gd name="T68" fmla="*/ 28 w 45"/>
              <a:gd name="T69" fmla="*/ 37 h 45"/>
              <a:gd name="T70" fmla="*/ 33 w 45"/>
              <a:gd name="T71" fmla="*/ 38 h 45"/>
              <a:gd name="T72" fmla="*/ 22 w 45"/>
              <a:gd name="T73" fmla="*/ 42 h 45"/>
              <a:gd name="T74" fmla="*/ 16 w 45"/>
              <a:gd name="T75"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5">
                <a:moveTo>
                  <a:pt x="22" y="0"/>
                </a:moveTo>
                <a:cubicBezTo>
                  <a:pt x="10" y="0"/>
                  <a:pt x="0" y="10"/>
                  <a:pt x="0" y="22"/>
                </a:cubicBezTo>
                <a:cubicBezTo>
                  <a:pt x="0" y="35"/>
                  <a:pt x="10" y="45"/>
                  <a:pt x="22" y="45"/>
                </a:cubicBezTo>
                <a:cubicBezTo>
                  <a:pt x="35" y="45"/>
                  <a:pt x="45" y="35"/>
                  <a:pt x="45" y="22"/>
                </a:cubicBezTo>
                <a:cubicBezTo>
                  <a:pt x="45" y="10"/>
                  <a:pt x="35" y="0"/>
                  <a:pt x="22" y="0"/>
                </a:cubicBezTo>
                <a:close/>
                <a:moveTo>
                  <a:pt x="42" y="22"/>
                </a:moveTo>
                <a:cubicBezTo>
                  <a:pt x="42" y="27"/>
                  <a:pt x="40" y="31"/>
                  <a:pt x="38" y="34"/>
                </a:cubicBezTo>
                <a:cubicBezTo>
                  <a:pt x="37" y="34"/>
                  <a:pt x="36" y="32"/>
                  <a:pt x="37" y="31"/>
                </a:cubicBezTo>
                <a:cubicBezTo>
                  <a:pt x="38" y="29"/>
                  <a:pt x="38" y="25"/>
                  <a:pt x="38" y="24"/>
                </a:cubicBezTo>
                <a:cubicBezTo>
                  <a:pt x="38" y="23"/>
                  <a:pt x="37" y="19"/>
                  <a:pt x="35" y="19"/>
                </a:cubicBezTo>
                <a:cubicBezTo>
                  <a:pt x="33" y="19"/>
                  <a:pt x="32" y="19"/>
                  <a:pt x="30" y="16"/>
                </a:cubicBezTo>
                <a:cubicBezTo>
                  <a:pt x="28" y="11"/>
                  <a:pt x="35" y="10"/>
                  <a:pt x="33" y="8"/>
                </a:cubicBezTo>
                <a:cubicBezTo>
                  <a:pt x="32" y="7"/>
                  <a:pt x="28" y="11"/>
                  <a:pt x="28" y="6"/>
                </a:cubicBezTo>
                <a:cubicBezTo>
                  <a:pt x="28" y="5"/>
                  <a:pt x="28" y="5"/>
                  <a:pt x="29" y="4"/>
                </a:cubicBezTo>
                <a:cubicBezTo>
                  <a:pt x="36" y="7"/>
                  <a:pt x="42" y="14"/>
                  <a:pt x="42" y="22"/>
                </a:cubicBezTo>
                <a:close/>
                <a:moveTo>
                  <a:pt x="20" y="3"/>
                </a:moveTo>
                <a:cubicBezTo>
                  <a:pt x="19" y="4"/>
                  <a:pt x="18" y="5"/>
                  <a:pt x="17" y="5"/>
                </a:cubicBezTo>
                <a:cubicBezTo>
                  <a:pt x="16" y="7"/>
                  <a:pt x="15" y="7"/>
                  <a:pt x="14" y="8"/>
                </a:cubicBezTo>
                <a:cubicBezTo>
                  <a:pt x="13" y="9"/>
                  <a:pt x="11" y="11"/>
                  <a:pt x="11" y="12"/>
                </a:cubicBezTo>
                <a:cubicBezTo>
                  <a:pt x="11" y="13"/>
                  <a:pt x="12" y="15"/>
                  <a:pt x="13" y="14"/>
                </a:cubicBezTo>
                <a:cubicBezTo>
                  <a:pt x="13" y="14"/>
                  <a:pt x="15" y="14"/>
                  <a:pt x="16" y="15"/>
                </a:cubicBezTo>
                <a:cubicBezTo>
                  <a:pt x="18" y="15"/>
                  <a:pt x="26" y="15"/>
                  <a:pt x="23" y="22"/>
                </a:cubicBezTo>
                <a:cubicBezTo>
                  <a:pt x="22" y="24"/>
                  <a:pt x="19" y="24"/>
                  <a:pt x="18" y="28"/>
                </a:cubicBezTo>
                <a:cubicBezTo>
                  <a:pt x="18" y="28"/>
                  <a:pt x="17" y="30"/>
                  <a:pt x="17" y="31"/>
                </a:cubicBezTo>
                <a:cubicBezTo>
                  <a:pt x="17" y="32"/>
                  <a:pt x="18" y="37"/>
                  <a:pt x="17" y="37"/>
                </a:cubicBezTo>
                <a:cubicBezTo>
                  <a:pt x="16" y="37"/>
                  <a:pt x="13" y="33"/>
                  <a:pt x="13" y="32"/>
                </a:cubicBezTo>
                <a:cubicBezTo>
                  <a:pt x="13" y="31"/>
                  <a:pt x="12" y="29"/>
                  <a:pt x="12" y="27"/>
                </a:cubicBezTo>
                <a:cubicBezTo>
                  <a:pt x="12" y="25"/>
                  <a:pt x="8" y="25"/>
                  <a:pt x="8" y="22"/>
                </a:cubicBezTo>
                <a:cubicBezTo>
                  <a:pt x="8" y="19"/>
                  <a:pt x="10" y="18"/>
                  <a:pt x="10" y="17"/>
                </a:cubicBezTo>
                <a:cubicBezTo>
                  <a:pt x="9" y="16"/>
                  <a:pt x="6" y="16"/>
                  <a:pt x="5" y="16"/>
                </a:cubicBezTo>
                <a:cubicBezTo>
                  <a:pt x="7" y="9"/>
                  <a:pt x="13" y="4"/>
                  <a:pt x="20" y="3"/>
                </a:cubicBezTo>
                <a:close/>
                <a:moveTo>
                  <a:pt x="16" y="41"/>
                </a:moveTo>
                <a:cubicBezTo>
                  <a:pt x="18" y="40"/>
                  <a:pt x="18" y="39"/>
                  <a:pt x="19" y="39"/>
                </a:cubicBezTo>
                <a:cubicBezTo>
                  <a:pt x="20" y="39"/>
                  <a:pt x="21" y="39"/>
                  <a:pt x="22" y="38"/>
                </a:cubicBezTo>
                <a:cubicBezTo>
                  <a:pt x="23" y="38"/>
                  <a:pt x="26" y="37"/>
                  <a:pt x="28" y="37"/>
                </a:cubicBezTo>
                <a:cubicBezTo>
                  <a:pt x="29" y="37"/>
                  <a:pt x="32" y="37"/>
                  <a:pt x="33" y="38"/>
                </a:cubicBezTo>
                <a:cubicBezTo>
                  <a:pt x="30" y="40"/>
                  <a:pt x="26" y="42"/>
                  <a:pt x="22" y="42"/>
                </a:cubicBezTo>
                <a:cubicBezTo>
                  <a:pt x="20" y="42"/>
                  <a:pt x="18" y="41"/>
                  <a:pt x="16" y="41"/>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id-ID" sz="1350">
              <a:solidFill>
                <a:prstClr val="black"/>
              </a:solidFill>
            </a:endParaRPr>
          </a:p>
        </p:txBody>
      </p:sp>
      <p:sp>
        <p:nvSpPr>
          <p:cNvPr id="10" name="文本框 27"/>
          <p:cNvSpPr txBox="1"/>
          <p:nvPr/>
        </p:nvSpPr>
        <p:spPr>
          <a:xfrm>
            <a:off x="8154204" y="234392"/>
            <a:ext cx="1996059" cy="300082"/>
          </a:xfrm>
          <a:prstGeom prst="rect">
            <a:avLst/>
          </a:prstGeom>
          <a:noFill/>
        </p:spPr>
        <p:txBody>
          <a:bodyPr wrap="none" rtlCol="0">
            <a:spAutoFit/>
          </a:bodyPr>
          <a:lstStyle/>
          <a:p>
            <a:r>
              <a:rPr lang="zh-CN" altLang="en-US" sz="1350" dirty="0" smtClean="0">
                <a:solidFill>
                  <a:prstClr val="white"/>
                </a:solidFill>
              </a:rPr>
              <a:t>第</a:t>
            </a:r>
            <a:r>
              <a:rPr lang="en-US" altLang="zh-CN" sz="1350" dirty="0" smtClean="0">
                <a:solidFill>
                  <a:prstClr val="white"/>
                </a:solidFill>
              </a:rPr>
              <a:t>12</a:t>
            </a:r>
            <a:r>
              <a:rPr lang="zh-CN" altLang="en-US" sz="1350" dirty="0" smtClean="0">
                <a:solidFill>
                  <a:prstClr val="white"/>
                </a:solidFill>
              </a:rPr>
              <a:t>章 </a:t>
            </a:r>
            <a:r>
              <a:rPr lang="zh-CN" altLang="en-US" sz="1350" dirty="0">
                <a:solidFill>
                  <a:prstClr val="white"/>
                </a:solidFill>
              </a:rPr>
              <a:t>大数据商业应用</a:t>
            </a:r>
          </a:p>
        </p:txBody>
      </p:sp>
      <p:pic>
        <p:nvPicPr>
          <p:cNvPr id="45" name="27 Imagen"/>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9" y="6250579"/>
            <a:ext cx="3635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30 CuadroTexto"/>
          <p:cNvSpPr txBox="1"/>
          <p:nvPr/>
        </p:nvSpPr>
        <p:spPr>
          <a:xfrm>
            <a:off x="5991226" y="6261692"/>
            <a:ext cx="345607" cy="276999"/>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47" name="31 CuadroTexto"/>
          <p:cNvSpPr txBox="1"/>
          <p:nvPr/>
        </p:nvSpPr>
        <p:spPr>
          <a:xfrm>
            <a:off x="6253199" y="6267162"/>
            <a:ext cx="373820" cy="276999"/>
          </a:xfrm>
          <a:prstGeom prst="rect">
            <a:avLst/>
          </a:prstGeom>
          <a:noFill/>
        </p:spPr>
        <p:txBody>
          <a:bodyPr wrap="none">
            <a:spAutoFit/>
          </a:bodyPr>
          <a:lstStyle/>
          <a:p>
            <a:pPr>
              <a:defRPr/>
            </a:pPr>
            <a:r>
              <a:rPr lang="es-HN" altLang="zh-CN" sz="1200" b="1" dirty="0">
                <a:solidFill>
                  <a:prstClr val="white">
                    <a:lumMod val="50000"/>
                  </a:prstClr>
                </a:solidFill>
              </a:rPr>
              <a:t>43</a:t>
            </a:r>
            <a:endParaRPr lang="es-ES" altLang="zh-CN" sz="1200" b="1" dirty="0">
              <a:solidFill>
                <a:prstClr val="white">
                  <a:lumMod val="50000"/>
                </a:prstClr>
              </a:solidFill>
            </a:endParaRPr>
          </a:p>
        </p:txBody>
      </p:sp>
      <p:pic>
        <p:nvPicPr>
          <p:cNvPr id="48" name="Imagen 27">
            <a:hlinkClick r:id="" action="ppaction://hlinkshowjump?jump=next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627020"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Imagen 28">
            <a:hlinkClick r:id="" action="ppaction://hlinkshowjump?jump=previousslide"/>
          </p:cNvPr>
          <p:cNvPicPr>
            <a:picLocks noChangeAspect="1" noChangeArrowheads="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5450682" y="6301380"/>
            <a:ext cx="211137" cy="211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灯片编号占位符 5"/>
          <p:cNvSpPr txBox="1"/>
          <p:nvPr/>
        </p:nvSpPr>
        <p:spPr>
          <a:xfrm>
            <a:off x="3926285" y="6222798"/>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0C6D-5BB4-4F63-9D16-9EBF769D35DB}" type="slidenum">
              <a:rPr lang="zh-CN" altLang="en-US">
                <a:solidFill>
                  <a:prstClr val="black">
                    <a:tint val="75000"/>
                  </a:prstClr>
                </a:solidFill>
              </a:rPr>
              <a:pPr/>
              <a:t>9</a:t>
            </a:fld>
            <a:endParaRPr lang="zh-CN" altLang="en-US" dirty="0">
              <a:solidFill>
                <a:prstClr val="black">
                  <a:tint val="75000"/>
                </a:prstClr>
              </a:solidFill>
            </a:endParaRPr>
          </a:p>
        </p:txBody>
      </p:sp>
      <p:grpSp>
        <p:nvGrpSpPr>
          <p:cNvPr id="12" name="组合 11"/>
          <p:cNvGrpSpPr/>
          <p:nvPr>
            <p:custDataLst>
              <p:tags r:id="rId1"/>
            </p:custDataLst>
          </p:nvPr>
        </p:nvGrpSpPr>
        <p:grpSpPr>
          <a:xfrm>
            <a:off x="1830705" y="1166937"/>
            <a:ext cx="3338830" cy="904240"/>
            <a:chOff x="610908" y="2313386"/>
            <a:chExt cx="3339390" cy="904864"/>
          </a:xfrm>
          <a:solidFill>
            <a:srgbClr val="3D89BC"/>
          </a:solidFill>
        </p:grpSpPr>
        <p:sp>
          <p:nvSpPr>
            <p:cNvPr id="14" name="任意多边形 13"/>
            <p:cNvSpPr/>
            <p:nvPr>
              <p:custDataLst>
                <p:tags r:id="rId2"/>
              </p:custDataLst>
            </p:nvPr>
          </p:nvSpPr>
          <p:spPr>
            <a:xfrm>
              <a:off x="610908" y="2367802"/>
              <a:ext cx="3155203" cy="850448"/>
            </a:xfrm>
            <a:custGeom>
              <a:avLst/>
              <a:gdLst>
                <a:gd name="connsiteX0" fmla="*/ 3155203 w 3155203"/>
                <a:gd name="connsiteY0" fmla="*/ 0 h 850448"/>
                <a:gd name="connsiteX1" fmla="*/ 2997498 w 3155203"/>
                <a:gd name="connsiteY1" fmla="*/ 578071 h 850448"/>
                <a:gd name="connsiteX2" fmla="*/ 406001 w 3155203"/>
                <a:gd name="connsiteY2" fmla="*/ 850448 h 850448"/>
                <a:gd name="connsiteX3" fmla="*/ 0 w 3155203"/>
                <a:gd name="connsiteY3" fmla="*/ 110182 h 850448"/>
              </a:gdLst>
              <a:ahLst/>
              <a:cxnLst>
                <a:cxn ang="0">
                  <a:pos x="connsiteX0" y="connsiteY0"/>
                </a:cxn>
                <a:cxn ang="0">
                  <a:pos x="connsiteX1" y="connsiteY1"/>
                </a:cxn>
                <a:cxn ang="0">
                  <a:pos x="connsiteX2" y="connsiteY2"/>
                </a:cxn>
                <a:cxn ang="0">
                  <a:pos x="connsiteX3" y="connsiteY3"/>
                </a:cxn>
              </a:cxnLst>
              <a:rect l="l" t="t" r="r" b="b"/>
              <a:pathLst>
                <a:path w="3155203" h="850448">
                  <a:moveTo>
                    <a:pt x="3155203" y="0"/>
                  </a:moveTo>
                  <a:lnTo>
                    <a:pt x="2997498" y="578071"/>
                  </a:lnTo>
                  <a:lnTo>
                    <a:pt x="406001" y="850448"/>
                  </a:lnTo>
                  <a:lnTo>
                    <a:pt x="0" y="110182"/>
                  </a:lnTo>
                  <a:close/>
                </a:path>
              </a:pathLst>
            </a:custGeom>
            <a:grpFill/>
          </p:spPr>
          <p:txBody>
            <a:bodyPr rot="0" spcFirstLastPara="0" vertOverflow="overflow" horzOverflow="overflow" vert="horz" wrap="square" lIns="216000" tIns="108000" rIns="108000" bIns="45720" numCol="1" spcCol="0" rtlCol="0" fromWordArt="0" anchor="ctr" anchorCtr="0" forceAA="0" compatLnSpc="1">
              <a:normAutofit/>
            </a:bodyPr>
            <a:lstStyle/>
            <a:p>
              <a:pPr algn="ctr"/>
              <a:r>
                <a:rPr lang="zh-CN" altLang="en-US" b="1" dirty="0">
                  <a:solidFill>
                    <a:prstClr val="white"/>
                  </a:solidFill>
                  <a:sym typeface="Arial" panose="020B0604020202020204" pitchFamily="34" charset="0"/>
                </a:rPr>
                <a:t>数据可视化分析</a:t>
              </a:r>
            </a:p>
          </p:txBody>
        </p:sp>
        <p:sp>
          <p:nvSpPr>
            <p:cNvPr id="15" name="等腰三角形 14"/>
            <p:cNvSpPr/>
            <p:nvPr>
              <p:custDataLst>
                <p:tags r:id="rId3"/>
              </p:custDataLst>
            </p:nvPr>
          </p:nvSpPr>
          <p:spPr>
            <a:xfrm rot="17703762">
              <a:off x="3769492" y="2883324"/>
              <a:ext cx="104775" cy="256837"/>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6" name="等腰三角形 15"/>
            <p:cNvSpPr/>
            <p:nvPr>
              <p:custDataLst>
                <p:tags r:id="rId4"/>
              </p:custDataLst>
            </p:nvPr>
          </p:nvSpPr>
          <p:spPr>
            <a:xfrm rot="14680307">
              <a:off x="3731121" y="2804324"/>
              <a:ext cx="104775" cy="14042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normAutofit fontScale="25000" lnSpcReduction="20000"/>
            </a:bodyPr>
            <a:lstStyle/>
            <a:p>
              <a:pPr algn="just">
                <a:lnSpc>
                  <a:spcPct val="130000"/>
                </a:lnSpc>
              </a:pPr>
              <a:endParaRPr lang="zh-CN" altLang="en-US" dirty="0" err="1">
                <a:solidFill>
                  <a:prstClr val="white"/>
                </a:solidFill>
                <a:sym typeface="Arial" panose="020B0604020202020204" pitchFamily="34" charset="0"/>
              </a:endParaRPr>
            </a:p>
          </p:txBody>
        </p:sp>
        <p:sp>
          <p:nvSpPr>
            <p:cNvPr id="18" name="任意多边形 17"/>
            <p:cNvSpPr/>
            <p:nvPr>
              <p:custDataLst>
                <p:tags r:id="rId5"/>
              </p:custDataLst>
            </p:nvPr>
          </p:nvSpPr>
          <p:spPr>
            <a:xfrm>
              <a:off x="632323" y="2313386"/>
              <a:ext cx="775646" cy="426586"/>
            </a:xfrm>
            <a:custGeom>
              <a:avLst/>
              <a:gdLst>
                <a:gd name="connsiteX0" fmla="*/ 775646 w 775646"/>
                <a:gd name="connsiteY0" fmla="*/ 0 h 426586"/>
                <a:gd name="connsiteX1" fmla="*/ 666454 w 775646"/>
                <a:gd name="connsiteY1" fmla="*/ 355733 h 426586"/>
                <a:gd name="connsiteX2" fmla="*/ 219107 w 775646"/>
                <a:gd name="connsiteY2" fmla="*/ 426586 h 426586"/>
                <a:gd name="connsiteX3" fmla="*/ 0 w 775646"/>
                <a:gd name="connsiteY3" fmla="*/ 27086 h 426586"/>
              </a:gdLst>
              <a:ahLst/>
              <a:cxnLst>
                <a:cxn ang="0">
                  <a:pos x="connsiteX0" y="connsiteY0"/>
                </a:cxn>
                <a:cxn ang="0">
                  <a:pos x="connsiteX1" y="connsiteY1"/>
                </a:cxn>
                <a:cxn ang="0">
                  <a:pos x="connsiteX2" y="connsiteY2"/>
                </a:cxn>
                <a:cxn ang="0">
                  <a:pos x="connsiteX3" y="connsiteY3"/>
                </a:cxn>
              </a:cxnLst>
              <a:rect l="l" t="t" r="r" b="b"/>
              <a:pathLst>
                <a:path w="775646" h="426586">
                  <a:moveTo>
                    <a:pt x="775646" y="0"/>
                  </a:moveTo>
                  <a:lnTo>
                    <a:pt x="666454" y="355733"/>
                  </a:lnTo>
                  <a:lnTo>
                    <a:pt x="219107" y="426586"/>
                  </a:lnTo>
                  <a:lnTo>
                    <a:pt x="0" y="27086"/>
                  </a:lnTo>
                  <a:close/>
                </a:path>
              </a:pathLst>
            </a:custGeom>
            <a:grpFill/>
          </p:spPr>
          <p:txBody>
            <a:bodyPr rot="0" spcFirstLastPara="0" vertOverflow="overflow" horzOverflow="overflow" vert="horz" wrap="square" lIns="144000" tIns="45720" rIns="91440" bIns="45720" numCol="1" spcCol="0" rtlCol="0" fromWordArt="0" anchor="ctr" anchorCtr="0" forceAA="0" compatLnSpc="1">
              <a:normAutofit/>
            </a:bodyPr>
            <a:lstStyle/>
            <a:p>
              <a:pPr algn="ctr"/>
              <a:r>
                <a:rPr lang="en-US" altLang="zh-CN" sz="2000" b="1" dirty="0">
                  <a:solidFill>
                    <a:prstClr val="white"/>
                  </a:solidFill>
                  <a:sym typeface="Arial" panose="020B0604020202020204" pitchFamily="34" charset="0"/>
                </a:rPr>
                <a:t>0</a:t>
              </a:r>
              <a:r>
                <a:rPr lang="en-US" sz="2000" b="1" dirty="0">
                  <a:solidFill>
                    <a:prstClr val="white"/>
                  </a:solidFill>
                  <a:sym typeface="Arial" panose="020B0604020202020204" pitchFamily="34" charset="0"/>
                </a:rPr>
                <a:t>4</a:t>
              </a:r>
            </a:p>
          </p:txBody>
        </p:sp>
      </p:grpSp>
      <p:sp>
        <p:nvSpPr>
          <p:cNvPr id="11" name="文本框 10"/>
          <p:cNvSpPr txBox="1"/>
          <p:nvPr/>
        </p:nvSpPr>
        <p:spPr>
          <a:xfrm>
            <a:off x="1821180" y="2670176"/>
            <a:ext cx="3629660" cy="1327785"/>
          </a:xfrm>
          <a:prstGeom prst="rect">
            <a:avLst/>
          </a:prstGeom>
          <a:noFill/>
        </p:spPr>
        <p:txBody>
          <a:bodyPr wrap="square" rtlCol="0" anchor="t">
            <a:spAutoFit/>
          </a:bodyPr>
          <a:lstStyle/>
          <a:p>
            <a:r>
              <a:rPr lang="zh-CN" altLang="en-US" sz="1600" dirty="0">
                <a:solidFill>
                  <a:prstClr val="black"/>
                </a:solidFill>
              </a:rPr>
              <a:t>如图所示，这是把用户画像真正利用起来的一步，在此步骤中一般是针对群体的分析，比如可以根据用户价值来细分出核心用户、评估某一群体的潜在价值空间，以做出针对性的运营。</a:t>
            </a:r>
          </a:p>
        </p:txBody>
      </p:sp>
      <p:pic>
        <p:nvPicPr>
          <p:cNvPr id="13" name="图片 12"/>
          <p:cNvPicPr>
            <a:picLocks noChangeAspect="1"/>
          </p:cNvPicPr>
          <p:nvPr/>
        </p:nvPicPr>
        <p:blipFill>
          <a:blip r:embed="rId9">
            <a:lum bright="2000"/>
          </a:blip>
          <a:stretch>
            <a:fillRect/>
          </a:stretch>
        </p:blipFill>
        <p:spPr>
          <a:xfrm>
            <a:off x="5592653" y="1487170"/>
            <a:ext cx="4455795" cy="3803650"/>
          </a:xfrm>
          <a:prstGeom prst="rect">
            <a:avLst/>
          </a:prstGeom>
        </p:spPr>
      </p:pic>
    </p:spTree>
    <p:extLst>
      <p:ext uri="{BB962C8B-B14F-4D97-AF65-F5344CB8AC3E}">
        <p14:creationId xmlns:p14="http://schemas.microsoft.com/office/powerpoint/2010/main" val="32338712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f"/>
  <p:tag name="KSO_WM_UNIT_INDEX" val="1_1_1"/>
  <p:tag name="KSO_WM_UNIT_ID" val="diagram453_2*l_h_f*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1_1"/>
  <p:tag name="KSO_WM_UNIT_ID" val="268*m_h_a*1_1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1"/>
  <p:tag name="KSO_WM_UNIT_ID" val="268*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2_1"/>
  <p:tag name="KSO_WM_UNIT_ID" val="268*m_h_a*1_2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a"/>
  <p:tag name="KSO_WM_UNIT_INDEX" val="1_3_1"/>
  <p:tag name="KSO_WM_UNIT_ID" val="268*m_h_a*1_3_1"/>
  <p:tag name="KSO_WM_UNIT_CLEAR" val="1"/>
  <p:tag name="KSO_WM_UNIT_LAYERLEVEL" val="1_1_1"/>
  <p:tag name="KSO_WM_UNIT_VALUE" val="6"/>
  <p:tag name="KSO_WM_UNIT_HIGHLIGHT" val="0"/>
  <p:tag name="KSO_WM_UNIT_COMPATIBLE" val="0"/>
  <p:tag name="KSO_WM_UNIT_PRESET_TEXT" val="LOREM"/>
  <p:tag name="KSO_WM_BEAUTIFY_FLAG" val="#wm#"/>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a"/>
  <p:tag name="KSO_WM_UNIT_INDEX" val="1_1_1"/>
  <p:tag name="KSO_WM_UNIT_ID" val="diagram453_2*l_h_a*1_1_1"/>
  <p:tag name="KSO_WM_UNIT_CLEAR" val="1"/>
  <p:tag name="KSO_WM_UNIT_LAYERLEVEL" val="1_1_1"/>
  <p:tag name="KSO_WM_UNIT_VALUE" val="5"/>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2"/>
  <p:tag name="KSO_WM_UNIT_ID" val="268*m_i*1_2"/>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3"/>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3"/>
  <p:tag name="KSO_WM_UNIT_ID" val="268*m_i*1_3"/>
  <p:tag name="KSO_WM_UNIT_CLEAR" val="1"/>
  <p:tag name="KSO_WM_UNIT_LAYERLEVEL" val="1_1"/>
  <p:tag name="KSO_WM_BEAUTIFY_FLAG" val="#wm#"/>
  <p:tag name="KSO_WM_DIAGRAM_GROUP_CODE" val="m1-1"/>
  <p:tag name="KSO_WM_UNIT_TEXT_FILL_FORE_SCHEMECOLOR_INDEX" val="5"/>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1_1"/>
  <p:tag name="KSO_WM_UNIT_ID" val="268*m_h_f*1_1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4"/>
  <p:tag name="KSO_WM_UNIT_ID" val="268*m_i*1_4"/>
  <p:tag name="KSO_WM_UNIT_CLEAR" val="1"/>
  <p:tag name="KSO_WM_UNIT_LAYERLEVEL" val="1_1"/>
  <p:tag name="KSO_WM_BEAUTIFY_FLAG" val="#wm#"/>
  <p:tag name="KSO_WM_DIAGRAM_GROUP_CODE" val="m1-1"/>
  <p:tag name="KSO_WM_UNIT_TEXT_FILL_FORE_SCHEMECOLOR_INDEX" val="5"/>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3_1"/>
  <p:tag name="KSO_WM_UNIT_ID" val="268*m_h_f*1_3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h_f"/>
  <p:tag name="KSO_WM_UNIT_INDEX" val="1_2_1"/>
  <p:tag name="KSO_WM_UNIT_ID" val="268*m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3"/>
  <p:tag name="KSO_WM_DIAGRAM_GROUP_CODE" val="m1-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39"/>
  <p:tag name="KSO_WM_UNIT_TYPE" val="m_i"/>
  <p:tag name="KSO_WM_UNIT_INDEX" val="1_5"/>
  <p:tag name="KSO_WM_UNIT_ID" val="268*m_i*1_5"/>
  <p:tag name="KSO_WM_UNIT_CLEAR" val="1"/>
  <p:tag name="KSO_WM_UNIT_LAYERLEVEL" val="1_1"/>
  <p:tag name="KSO_WM_BEAUTIFY_FLAG" val="#wm#"/>
  <p:tag name="KSO_WM_DIAGRAM_GROUP_CODE" val="m1-1"/>
  <p:tag name="KSO_WM_UNIT_TEXT_FILL_FORE_SCHEMECOLOR_INDEX" val="6"/>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f"/>
  <p:tag name="KSO_WM_UNIT_INDEX" val="1_1_1"/>
  <p:tag name="KSO_WM_UNIT_ID" val="diagram453_2*l_h_f*1_1_1"/>
  <p:tag name="KSO_WM_UNIT_CLEAR" val="1"/>
  <p:tag name="KSO_WM_UNIT_LAYERLEVEL" val="1_1_1"/>
  <p:tag name="KSO_WM_UNIT_VALUE" val="20"/>
  <p:tag name="KSO_WM_UNIT_HIGHLIGHT" val="0"/>
  <p:tag name="KSO_WM_UNIT_COMPATIBLE" val="0"/>
  <p:tag name="KSO_WM_UNIT_PRESET_TEXT_INDEX" val="4"/>
  <p:tag name="KSO_WM_UNIT_PRESET_TEXT_LEN" val="26"/>
  <p:tag name="KSO_WM_DIAGRAM_GROUP_CODE" val="l1-1"/>
  <p:tag name="KSO_WM_UNIT_FILL_FORE_SCHEMECOLOR_INDEX" val="14"/>
  <p:tag name="KSO_WM_UNIT_FILL_TYPE" val="1"/>
  <p:tag name="KSO_WM_UNIT_TEXT_FILL_FORE_SCHEMECOLOR_INDEX" val="13"/>
  <p:tag name="KSO_WM_UNIT_TEXT_FILL_TYPE" val="1"/>
  <p:tag name="KSO_WM_UNIT_USESOURCEFORMAT_APPLY" val="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h_g"/>
  <p:tag name="KSO_WM_UNIT_INDEX" val="1_1_1"/>
  <p:tag name="KSO_WM_UNIT_ID" val="diagram160840_2*q_h_g*1_1_1"/>
  <p:tag name="KSO_WM_UNIT_LAYERLEVEL" val="1_1_1"/>
  <p:tag name="KSO_WM_UNIT_VALUE" val="9"/>
  <p:tag name="KSO_WM_UNIT_HIGHLIGHT" val="0"/>
  <p:tag name="KSO_WM_UNIT_COMPATIBLE" val="1"/>
  <p:tag name="KSO_WM_UNIT_CLEAR" val="0"/>
  <p:tag name="KSO_WM_UNIT_PRESET_TEXT_INDEX" val="3"/>
  <p:tag name="KSO_WM_UNIT_RELATE_UNITID" val="diagram160840_2*q_h_f*1_1_1"/>
  <p:tag name="KSO_WM_UNIT_PRESET_TEXT_LEN" val="5"/>
  <p:tag name="KSO_WM_DIAGRAM_GROUP_CODE" val="q1-1"/>
  <p:tag name="KSO_WM_UNIT_FILL_FORE_SCHEMECOLOR_INDEX" val="5"/>
  <p:tag name="KSO_WM_UNIT_FILL_TYPE" val="1"/>
  <p:tag name="KSO_WM_UNIT_LINE_FORE_SCHEMECOLOR_INDEX" val="2"/>
  <p:tag name="KSO_WM_UNIT_LINE_FILL_TYPE" val="2"/>
  <p:tag name="KSO_WM_UNIT_TEXT_FILL_FORE_SCHEMECOLOR_INDEX" val="14"/>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h_g"/>
  <p:tag name="KSO_WM_UNIT_INDEX" val="1_2_1"/>
  <p:tag name="KSO_WM_UNIT_ID" val="diagram160840_2*q_h_g*1_2_1"/>
  <p:tag name="KSO_WM_UNIT_LAYERLEVEL" val="1_1_1"/>
  <p:tag name="KSO_WM_UNIT_VALUE" val="9"/>
  <p:tag name="KSO_WM_UNIT_HIGHLIGHT" val="0"/>
  <p:tag name="KSO_WM_UNIT_COMPATIBLE" val="1"/>
  <p:tag name="KSO_WM_UNIT_CLEAR" val="0"/>
  <p:tag name="KSO_WM_UNIT_PRESET_TEXT_INDEX" val="3"/>
  <p:tag name="KSO_WM_UNIT_RELATE_UNITID" val="diagram160840_2*q_h_f*1_2_1"/>
  <p:tag name="KSO_WM_UNIT_PRESET_TEXT_LEN" val="5"/>
  <p:tag name="KSO_WM_DIAGRAM_GROUP_CODE" val="q1-1"/>
  <p:tag name="KSO_WM_UNIT_FILL_FORE_SCHEMECOLOR_INDEX" val="6"/>
  <p:tag name="KSO_WM_UNIT_FILL_TYPE" val="1"/>
  <p:tag name="KSO_WM_UNIT_LINE_FORE_SCHEMECOLOR_INDEX" val="2"/>
  <p:tag name="KSO_WM_UNIT_LINE_FILL_TYPE" val="2"/>
  <p:tag name="KSO_WM_UNIT_TEXT_FILL_FORE_SCHEMECOLOR_INDEX" val="14"/>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i"/>
  <p:tag name="KSO_WM_UNIT_INDEX" val="1_2"/>
  <p:tag name="KSO_WM_UNIT_ID" val="diagram160840_2*q_i*1_2"/>
  <p:tag name="KSO_WM_UNIT_LAYERLEVEL" val="1_1"/>
  <p:tag name="KSO_WM_DIAGRAM_GROUP_CODE" val="q1-1"/>
  <p:tag name="KSO_WM_UNIT_FILL_FORE_SCHEMECOLOR_INDEX" val="5"/>
  <p:tag name="KSO_WM_UNI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i"/>
  <p:tag name="KSO_WM_UNIT_INDEX" val="1_1"/>
  <p:tag name="KSO_WM_UNIT_ID" val="diagram160840_2*q_i*1_1"/>
  <p:tag name="KSO_WM_UNIT_LAYERLEVEL" val="1_1"/>
  <p:tag name="KSO_WM_DIAGRAM_GROUP_CODE" val="q1-1"/>
  <p:tag name="KSO_WM_UNIT_FILL_FORE_SCHEMECOLOR_INDEX" val="6"/>
  <p:tag name="KSO_WM_UNI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453"/>
  <p:tag name="KSO_WM_UNIT_TYPE" val="l_h_a"/>
  <p:tag name="KSO_WM_UNIT_INDEX" val="1_1_1"/>
  <p:tag name="KSO_WM_UNIT_ID" val="diagram453_2*l_h_a*1_1_1"/>
  <p:tag name="KSO_WM_UNIT_CLEAR" val="1"/>
  <p:tag name="KSO_WM_UNIT_LAYERLEVEL" val="1_1_1"/>
  <p:tag name="KSO_WM_UNIT_VALUE" val="5"/>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 name="KSO_WM_UNIT_USESOURCEFORMAT_APPLY" val="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h_f"/>
  <p:tag name="KSO_WM_UNIT_INDEX" val="1_1_1"/>
  <p:tag name="KSO_WM_UNIT_ID" val="diagram160840_2*q_h_f*1_1_1"/>
  <p:tag name="KSO_WM_UNIT_LAYERLEVEL" val="1_1_1"/>
  <p:tag name="KSO_WM_UNIT_VALUE" val="26"/>
  <p:tag name="KSO_WM_UNIT_HIGHLIGHT" val="0"/>
  <p:tag name="KSO_WM_UNIT_COMPATIBLE" val="0"/>
  <p:tag name="KSO_WM_UNIT_CLEAR" val="0"/>
  <p:tag name="KSO_WM_UNIT_PRESET_TEXT_INDEX" val="4"/>
  <p:tag name="KSO_WM_UNIT_PRESET_TEXT_LEN" val="57"/>
  <p:tag name="KSO_WM_DIAGRAM_GROUP_CODE" val="q1-1"/>
  <p:tag name="KSO_WM_UNIT_TEXT_FILL_FORE_SCHEMECOLOR_INDEX" val="13"/>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683"/>
  <p:tag name="KSO_WM_UNIT_TYPE" val="q_h_f"/>
  <p:tag name="KSO_WM_UNIT_INDEX" val="1_2_1"/>
  <p:tag name="KSO_WM_UNIT_ID" val="diagram160840_2*q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DIAGRAM_GROUP_CODE" val="q1-1"/>
  <p:tag name="KSO_WM_UNIT_TEXT_FILL_FORE_SCHEMECOLOR_INDEX" val="13"/>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350_4*i*1"/>
  <p:tag name="KSO_WM_TEMPLATE_CATEGORY" val="diagram"/>
  <p:tag name="KSO_WM_TEMPLATE_INDEX" val="350"/>
  <p:tag name="KSO_WM_TAG_VERSION" val="1.0"/>
  <p:tag name="KSO_WM_UNIT_INDEX"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h_f"/>
  <p:tag name="KSO_WM_UNIT_INDEX" val="1_1_1"/>
  <p:tag name="KSO_WM_UNIT_ID" val="259*l_h_f*1_1_1"/>
  <p:tag name="KSO_WM_UNIT_CLEAR" val="1"/>
  <p:tag name="KSO_WM_UNIT_LAYERLEVEL" val="1_1_1"/>
  <p:tag name="KSO_WM_UNIT_VALUE" val="24"/>
  <p:tag name="KSO_WM_UNIT_HIGHLIGHT" val="0"/>
  <p:tag name="KSO_WM_UNIT_COMPATIBLE" val="0"/>
  <p:tag name="KSO_WM_BEAUTIFY_FLAG" val="#wm#"/>
  <p:tag name="KSO_WM_UNIT_PRESET_TEXT_INDEX" val="4"/>
  <p:tag name="KSO_WM_UNIT_PRESET_TEXT_LEN" val="18"/>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50"/>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 name="KSO_WM_UNIT_FILL_FORE_SCHEMECOLOR_INDEX" val="5"/>
  <p:tag name="KSO_WM_UNIT_FILL_TYPE" val="1"/>
  <p:tag name="KSO_WM_UNIT_TEXT_FILL_FORE_SCHEMECOLOR_INDEX" val="14"/>
  <p:tag name="KSO_WM_UNIT_TEXT_FILL_TYPE" val="1"/>
  <p:tag name="KSO_WM_UNIT_USESOURCEFORMAT_APPLY" val="0"/>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5726</Words>
  <Application>Microsoft Office PowerPoint</Application>
  <PresentationFormat>宽屏</PresentationFormat>
  <Paragraphs>623</Paragraphs>
  <Slides>44</Slides>
  <Notes>0</Notes>
  <HiddenSlides>15</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2" baseType="lpstr">
      <vt:lpstr>宋体</vt:lpstr>
      <vt:lpstr>微软雅黑</vt:lpstr>
      <vt:lpstr>Arial</vt:lpstr>
      <vt:lpstr>Cambria Math</vt:lpstr>
      <vt:lpstr>Times New Roman</vt:lpstr>
      <vt:lpstr>Wingdings</vt:lpstr>
      <vt:lpstr>1_Office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felix-mac</dc:creator>
  <cp:lastModifiedBy>felix-mac</cp:lastModifiedBy>
  <cp:revision>4</cp:revision>
  <dcterms:created xsi:type="dcterms:W3CDTF">2017-10-06T06:22:10Z</dcterms:created>
  <dcterms:modified xsi:type="dcterms:W3CDTF">2019-05-16T14:56:35Z</dcterms:modified>
</cp:coreProperties>
</file>