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10" r:id="rId5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88">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70" y="-67"/>
      </p:cViewPr>
      <p:guideLst>
        <p:guide orient="horz" pos="2188"/>
        <p:guide pos="285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344355-19AB-41C6-9698-DBE7646F2135}" type="datetimeFigureOut">
              <a:rPr lang="zh-CN" altLang="en-US" smtClean="0"/>
              <a:t>2015/10/21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7B88F-C4D1-47CC-AFD3-7C6C3C35EB20}" type="slidenum">
              <a:rPr lang="zh-CN" altLang="en-US" smtClean="0"/>
              <a:t>‹#›</a:t>
            </a:fld>
            <a:endParaRPr lang="zh-CN" altLang="en-US"/>
          </a:p>
        </p:txBody>
      </p:sp>
    </p:spTree>
    <p:extLst>
      <p:ext uri="{BB962C8B-B14F-4D97-AF65-F5344CB8AC3E}">
        <p14:creationId xmlns:p14="http://schemas.microsoft.com/office/powerpoint/2010/main" val="398523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61245CD9-D727-4D47-902C-A9C7D340E302}" type="slidenum">
              <a:rPr lang="en-US" altLang="zh-CN" smtClean="0"/>
              <a:pPr/>
              <a:t>6</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12A0FD6-5518-44A1-9E84-E07BCF47B9D3}" type="slidenum">
              <a:rPr lang="en-US" altLang="zh-CN" smtClean="0"/>
              <a:pPr/>
              <a:t>28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0E3813C-B248-4F11-B6FF-F7ABA9111B87}"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5365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8F5C6F-3E93-4C0D-BA02-656D3D6D3505}"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198591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A607FB-A3FD-43D7-ADC0-7A10EEBC07A6}"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22042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12335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4B9CF68-8750-455D-A91C-C72C824C0413}"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19332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0077DDF-EEBF-43B2-B195-03A032DA0AB0}"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85188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8A736DBD-6634-41C6-8BE8-CA1308721E80}"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5621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9B610D8E-BB48-4599-B06C-ABAACEE4DC75}"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155010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599CFB3C-7D64-49E0-9EB3-E895CD9AF66B}"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40423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24B33AC4-88FF-4E85-B66F-1FCC8F7D93AB}"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38483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FC744E-FEE3-4855-8A0A-DC24BD550344}"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25266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78A4E2D-C721-4529-ACB6-D4820B837475}" type="datetime1">
              <a:rPr lang="zh-CN" altLang="en-US"/>
              <a:pPr/>
              <a:t>2015/10/21</a:t>
            </a:fld>
            <a:endParaRPr lang="en-US" altLang="zh-CN"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BCBBCEF-D11A-419F-9757-753A1827F953}"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367633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Click to edit Master text styles</a:t>
            </a:r>
          </a:p>
          <a:p>
            <a:pPr lvl="1"/>
            <a:r>
              <a:rPr lang="zh-CN" altLang="zh-CN" smtClean="0">
                <a:sym typeface="Calibri" panose="020F0502020204030204" pitchFamily="34" charset="0"/>
              </a:rPr>
              <a:t>Second level</a:t>
            </a:r>
          </a:p>
          <a:p>
            <a:pPr lvl="2"/>
            <a:r>
              <a:rPr lang="zh-CN" altLang="zh-CN" smtClean="0">
                <a:sym typeface="Calibri" panose="020F0502020204030204" pitchFamily="34" charset="0"/>
              </a:rPr>
              <a:t>Third level</a:t>
            </a:r>
          </a:p>
          <a:p>
            <a:pPr lvl="3"/>
            <a:r>
              <a:rPr lang="zh-CN" altLang="zh-CN" smtClean="0">
                <a:sym typeface="Calibri" panose="020F0502020204030204" pitchFamily="34" charset="0"/>
              </a:rPr>
              <a:t>Fourth level</a:t>
            </a:r>
          </a:p>
          <a:p>
            <a:pPr lvl="4"/>
            <a:r>
              <a:rPr lang="zh-CN" altLang="zh-CN" smtClean="0">
                <a:sym typeface="Calibri" panose="020F0502020204030204"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578A4E2D-C721-4529-ACB6-D4820B837475}" type="datetime1">
              <a:rPr lang="zh-CN" altLang="en-US"/>
              <a:pPr/>
              <a:t>2015/10/21</a:t>
            </a:fld>
            <a:endParaRPr lang="en-US" altLang="zh-CN" sz="1800">
              <a:solidFill>
                <a:schemeClr val="tx1"/>
              </a:solidFill>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912A108-6942-4642-9985-F28A5BDE0EC5}" type="slidenum">
              <a:rPr lang="zh-CN" altLang="en-US"/>
              <a:pPr/>
              <a:t>‹#›</a:t>
            </a:fld>
            <a:endParaRPr lang="en-US" altLang="zh-CN"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3"/>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Freeform 3"/>
          <p:cNvSpPr>
            <a:spLocks noChangeArrowheads="1"/>
          </p:cNvSpPr>
          <p:nvPr/>
        </p:nvSpPr>
        <p:spPr bwMode="auto">
          <a:xfrm>
            <a:off x="0" y="0"/>
            <a:ext cx="9144000" cy="1066800"/>
          </a:xfrm>
          <a:custGeom>
            <a:avLst/>
            <a:gdLst>
              <a:gd name="T0" fmla="*/ 0 w 9144000"/>
              <a:gd name="T1" fmla="*/ 1066800 h 1066800"/>
              <a:gd name="T2" fmla="*/ 9144000 w 9144000"/>
              <a:gd name="T3" fmla="*/ 1066800 h 1066800"/>
              <a:gd name="T4" fmla="*/ 9144000 w 9144000"/>
              <a:gd name="T5" fmla="*/ 0 h 1066800"/>
              <a:gd name="T6" fmla="*/ 0 w 9144000"/>
              <a:gd name="T7" fmla="*/ 0 h 1066800"/>
              <a:gd name="T8" fmla="*/ 0 w 9144000"/>
              <a:gd name="T9" fmla="*/ 1066800 h 1066800"/>
              <a:gd name="T10" fmla="*/ 0 60000 65536"/>
              <a:gd name="T11" fmla="*/ 0 60000 65536"/>
              <a:gd name="T12" fmla="*/ 0 60000 65536"/>
              <a:gd name="T13" fmla="*/ 0 60000 65536"/>
              <a:gd name="T14" fmla="*/ 0 60000 65536"/>
              <a:gd name="T15" fmla="*/ 0 w 9144000"/>
              <a:gd name="T16" fmla="*/ 0 h 1066800"/>
              <a:gd name="T17" fmla="*/ 9144000 w 9144000"/>
              <a:gd name="T18" fmla="*/ 1066800 h 1066800"/>
            </a:gdLst>
            <a:ahLst/>
            <a:cxnLst>
              <a:cxn ang="T10">
                <a:pos x="T0" y="T1"/>
              </a:cxn>
              <a:cxn ang="T11">
                <a:pos x="T2" y="T3"/>
              </a:cxn>
              <a:cxn ang="T12">
                <a:pos x="T4" y="T5"/>
              </a:cxn>
              <a:cxn ang="T13">
                <a:pos x="T6" y="T7"/>
              </a:cxn>
              <a:cxn ang="T14">
                <a:pos x="T8" y="T9"/>
              </a:cxn>
            </a:cxnLst>
            <a:rect l="T15" t="T16" r="T17" b="T18"/>
            <a:pathLst>
              <a:path w="9144000" h="1066800">
                <a:moveTo>
                  <a:pt x="0" y="1066800"/>
                </a:moveTo>
                <a:lnTo>
                  <a:pt x="9144000" y="1066800"/>
                </a:lnTo>
                <a:lnTo>
                  <a:pt x="9144000" y="0"/>
                </a:lnTo>
                <a:lnTo>
                  <a:pt x="0" y="0"/>
                </a:lnTo>
                <a:lnTo>
                  <a:pt x="0" y="106680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Freeform 3"/>
          <p:cNvSpPr>
            <a:spLocks noChangeArrowheads="1"/>
          </p:cNvSpPr>
          <p:nvPr/>
        </p:nvSpPr>
        <p:spPr bwMode="auto">
          <a:xfrm>
            <a:off x="-1588" y="-1588"/>
            <a:ext cx="9151938" cy="1074738"/>
          </a:xfrm>
          <a:custGeom>
            <a:avLst/>
            <a:gdLst>
              <a:gd name="T0" fmla="*/ 6350 w 9156700"/>
              <a:gd name="T1" fmla="*/ 1073150 h 1079500"/>
              <a:gd name="T2" fmla="*/ 9150350 w 9156700"/>
              <a:gd name="T3" fmla="*/ 1073150 h 1079500"/>
              <a:gd name="T4" fmla="*/ 9150350 w 9156700"/>
              <a:gd name="T5" fmla="*/ 6350 h 1079500"/>
              <a:gd name="T6" fmla="*/ 6350 w 9156700"/>
              <a:gd name="T7" fmla="*/ 6350 h 1079500"/>
              <a:gd name="T8" fmla="*/ 6350 w 9156700"/>
              <a:gd name="T9" fmla="*/ 1073150 h 1079500"/>
              <a:gd name="T10" fmla="*/ 0 60000 65536"/>
              <a:gd name="T11" fmla="*/ 0 60000 65536"/>
              <a:gd name="T12" fmla="*/ 0 60000 65536"/>
              <a:gd name="T13" fmla="*/ 0 60000 65536"/>
              <a:gd name="T14" fmla="*/ 0 60000 65536"/>
              <a:gd name="T15" fmla="*/ 0 w 9156700"/>
              <a:gd name="T16" fmla="*/ 0 h 1079500"/>
              <a:gd name="T17" fmla="*/ 9156700 w 9156700"/>
              <a:gd name="T18" fmla="*/ 1079500 h 1079500"/>
            </a:gdLst>
            <a:ahLst/>
            <a:cxnLst>
              <a:cxn ang="T10">
                <a:pos x="T0" y="T1"/>
              </a:cxn>
              <a:cxn ang="T11">
                <a:pos x="T2" y="T3"/>
              </a:cxn>
              <a:cxn ang="T12">
                <a:pos x="T4" y="T5"/>
              </a:cxn>
              <a:cxn ang="T13">
                <a:pos x="T6" y="T7"/>
              </a:cxn>
              <a:cxn ang="T14">
                <a:pos x="T8" y="T9"/>
              </a:cxn>
            </a:cxnLst>
            <a:rect l="T15" t="T16" r="T17" b="T18"/>
            <a:pathLst>
              <a:path w="9156700" h="1079500">
                <a:moveTo>
                  <a:pt x="6350" y="1073150"/>
                </a:moveTo>
                <a:lnTo>
                  <a:pt x="9150350" y="1073150"/>
                </a:lnTo>
                <a:lnTo>
                  <a:pt x="9150350" y="6350"/>
                </a:lnTo>
                <a:lnTo>
                  <a:pt x="6350" y="6350"/>
                </a:lnTo>
                <a:lnTo>
                  <a:pt x="6350" y="1073150"/>
                </a:lnTo>
              </a:path>
            </a:pathLst>
          </a:custGeom>
          <a:solidFill>
            <a:srgbClr val="000000">
              <a:alpha val="0"/>
            </a:srgbClr>
          </a:solidFill>
          <a:ln w="12700" cap="flat" cmpd="sng">
            <a:solidFill>
              <a:srgbClr val="000000"/>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7" name="Freeform 3"/>
          <p:cNvSpPr>
            <a:spLocks noChangeArrowheads="1"/>
          </p:cNvSpPr>
          <p:nvPr/>
        </p:nvSpPr>
        <p:spPr bwMode="auto">
          <a:xfrm>
            <a:off x="0" y="0"/>
            <a:ext cx="9144000" cy="2133600"/>
          </a:xfrm>
          <a:custGeom>
            <a:avLst/>
            <a:gdLst>
              <a:gd name="T0" fmla="*/ 0 w 9144000"/>
              <a:gd name="T1" fmla="*/ 2133600 h 2133600"/>
              <a:gd name="T2" fmla="*/ 9144000 w 9144000"/>
              <a:gd name="T3" fmla="*/ 2133600 h 2133600"/>
              <a:gd name="T4" fmla="*/ 9144000 w 9144000"/>
              <a:gd name="T5" fmla="*/ 0 h 2133600"/>
              <a:gd name="T6" fmla="*/ 0 w 9144000"/>
              <a:gd name="T7" fmla="*/ 0 h 2133600"/>
              <a:gd name="T8" fmla="*/ 0 w 9144000"/>
              <a:gd name="T9" fmla="*/ 2133600 h 2133600"/>
              <a:gd name="T10" fmla="*/ 0 60000 65536"/>
              <a:gd name="T11" fmla="*/ 0 60000 65536"/>
              <a:gd name="T12" fmla="*/ 0 60000 65536"/>
              <a:gd name="T13" fmla="*/ 0 60000 65536"/>
              <a:gd name="T14" fmla="*/ 0 60000 65536"/>
              <a:gd name="T15" fmla="*/ 0 w 9144000"/>
              <a:gd name="T16" fmla="*/ 0 h 2133600"/>
              <a:gd name="T17" fmla="*/ 9144000 w 9144000"/>
              <a:gd name="T18" fmla="*/ 2133600 h 2133600"/>
            </a:gdLst>
            <a:ahLst/>
            <a:cxnLst>
              <a:cxn ang="T10">
                <a:pos x="T0" y="T1"/>
              </a:cxn>
              <a:cxn ang="T11">
                <a:pos x="T2" y="T3"/>
              </a:cxn>
              <a:cxn ang="T12">
                <a:pos x="T4" y="T5"/>
              </a:cxn>
              <a:cxn ang="T13">
                <a:pos x="T6" y="T7"/>
              </a:cxn>
              <a:cxn ang="T14">
                <a:pos x="T8" y="T9"/>
              </a:cxn>
            </a:cxnLst>
            <a:rect l="T15" t="T16" r="T17" b="T18"/>
            <a:pathLst>
              <a:path w="9144000" h="2133600">
                <a:moveTo>
                  <a:pt x="0" y="2133600"/>
                </a:moveTo>
                <a:lnTo>
                  <a:pt x="9144000" y="2133600"/>
                </a:lnTo>
                <a:lnTo>
                  <a:pt x="9144000" y="0"/>
                </a:lnTo>
                <a:lnTo>
                  <a:pt x="0" y="0"/>
                </a:lnTo>
                <a:lnTo>
                  <a:pt x="0" y="213360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Freeform 3"/>
          <p:cNvSpPr>
            <a:spLocks noChangeArrowheads="1"/>
          </p:cNvSpPr>
          <p:nvPr/>
        </p:nvSpPr>
        <p:spPr bwMode="auto">
          <a:xfrm>
            <a:off x="-1588" y="-1588"/>
            <a:ext cx="9151938" cy="2141538"/>
          </a:xfrm>
          <a:custGeom>
            <a:avLst/>
            <a:gdLst>
              <a:gd name="T0" fmla="*/ 6350 w 9156700"/>
              <a:gd name="T1" fmla="*/ 2139950 h 2146300"/>
              <a:gd name="T2" fmla="*/ 9150350 w 9156700"/>
              <a:gd name="T3" fmla="*/ 2139950 h 2146300"/>
              <a:gd name="T4" fmla="*/ 9150350 w 9156700"/>
              <a:gd name="T5" fmla="*/ 6350 h 2146300"/>
              <a:gd name="T6" fmla="*/ 6350 w 9156700"/>
              <a:gd name="T7" fmla="*/ 6350 h 2146300"/>
              <a:gd name="T8" fmla="*/ 6350 w 9156700"/>
              <a:gd name="T9" fmla="*/ 2139950 h 2146300"/>
              <a:gd name="T10" fmla="*/ 0 60000 65536"/>
              <a:gd name="T11" fmla="*/ 0 60000 65536"/>
              <a:gd name="T12" fmla="*/ 0 60000 65536"/>
              <a:gd name="T13" fmla="*/ 0 60000 65536"/>
              <a:gd name="T14" fmla="*/ 0 60000 65536"/>
              <a:gd name="T15" fmla="*/ 0 w 9156700"/>
              <a:gd name="T16" fmla="*/ 0 h 2146300"/>
              <a:gd name="T17" fmla="*/ 9156700 w 9156700"/>
              <a:gd name="T18" fmla="*/ 2146300 h 2146300"/>
            </a:gdLst>
            <a:ahLst/>
            <a:cxnLst>
              <a:cxn ang="T10">
                <a:pos x="T0" y="T1"/>
              </a:cxn>
              <a:cxn ang="T11">
                <a:pos x="T2" y="T3"/>
              </a:cxn>
              <a:cxn ang="T12">
                <a:pos x="T4" y="T5"/>
              </a:cxn>
              <a:cxn ang="T13">
                <a:pos x="T6" y="T7"/>
              </a:cxn>
              <a:cxn ang="T14">
                <a:pos x="T8" y="T9"/>
              </a:cxn>
            </a:cxnLst>
            <a:rect l="T15" t="T16" r="T17" b="T18"/>
            <a:pathLst>
              <a:path w="9156700" h="2146300">
                <a:moveTo>
                  <a:pt x="6350" y="2139950"/>
                </a:moveTo>
                <a:lnTo>
                  <a:pt x="9150350" y="2139950"/>
                </a:lnTo>
                <a:lnTo>
                  <a:pt x="9150350" y="6350"/>
                </a:lnTo>
                <a:lnTo>
                  <a:pt x="6350" y="6350"/>
                </a:lnTo>
                <a:lnTo>
                  <a:pt x="6350" y="2139950"/>
                </a:lnTo>
              </a:path>
            </a:pathLst>
          </a:custGeom>
          <a:solidFill>
            <a:srgbClr val="000000">
              <a:alpha val="0"/>
            </a:srgbClr>
          </a:solidFill>
          <a:ln w="12700" cap="flat" cmpd="sng">
            <a:solidFill>
              <a:srgbClr val="000000"/>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Freeform 3"/>
          <p:cNvSpPr>
            <a:spLocks noChangeArrowheads="1"/>
          </p:cNvSpPr>
          <p:nvPr/>
        </p:nvSpPr>
        <p:spPr bwMode="auto">
          <a:xfrm>
            <a:off x="765175" y="-76200"/>
            <a:ext cx="835025" cy="2281238"/>
          </a:xfrm>
          <a:custGeom>
            <a:avLst/>
            <a:gdLst>
              <a:gd name="T0" fmla="*/ 588175 w 835825"/>
              <a:gd name="T1" fmla="*/ 0 h 2286127"/>
              <a:gd name="T2" fmla="*/ 588175 w 835825"/>
              <a:gd name="T3" fmla="*/ 571499 h 2286127"/>
              <a:gd name="T4" fmla="*/ 0 w 835825"/>
              <a:gd name="T5" fmla="*/ 571499 h 2286127"/>
              <a:gd name="T6" fmla="*/ 0 w 835825"/>
              <a:gd name="T7" fmla="*/ 1714499 h 2286127"/>
              <a:gd name="T8" fmla="*/ 588175 w 835825"/>
              <a:gd name="T9" fmla="*/ 1714499 h 2286127"/>
              <a:gd name="T10" fmla="*/ 588175 w 835825"/>
              <a:gd name="T11" fmla="*/ 2286127 h 2286127"/>
              <a:gd name="T12" fmla="*/ 835825 w 835825"/>
              <a:gd name="T13" fmla="*/ 1143000 h 2286127"/>
              <a:gd name="T14" fmla="*/ 588175 w 835825"/>
              <a:gd name="T15" fmla="*/ 0 h 2286127"/>
              <a:gd name="T16" fmla="*/ 0 60000 65536"/>
              <a:gd name="T17" fmla="*/ 0 60000 65536"/>
              <a:gd name="T18" fmla="*/ 0 60000 65536"/>
              <a:gd name="T19" fmla="*/ 0 60000 65536"/>
              <a:gd name="T20" fmla="*/ 0 60000 65536"/>
              <a:gd name="T21" fmla="*/ 0 60000 65536"/>
              <a:gd name="T22" fmla="*/ 0 60000 65536"/>
              <a:gd name="T23" fmla="*/ 0 60000 65536"/>
              <a:gd name="T24" fmla="*/ 0 w 835825"/>
              <a:gd name="T25" fmla="*/ 0 h 2286127"/>
              <a:gd name="T26" fmla="*/ 835825 w 835825"/>
              <a:gd name="T27" fmla="*/ 2286127 h 2286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5825" h="2286127">
                <a:moveTo>
                  <a:pt x="588175" y="0"/>
                </a:moveTo>
                <a:lnTo>
                  <a:pt x="588175" y="571499"/>
                </a:lnTo>
                <a:lnTo>
                  <a:pt x="0" y="571499"/>
                </a:lnTo>
                <a:lnTo>
                  <a:pt x="0" y="1714499"/>
                </a:lnTo>
                <a:lnTo>
                  <a:pt x="588175" y="1714499"/>
                </a:lnTo>
                <a:lnTo>
                  <a:pt x="588175" y="2286127"/>
                </a:lnTo>
                <a:lnTo>
                  <a:pt x="835825" y="1143000"/>
                </a:lnTo>
                <a:lnTo>
                  <a:pt x="588175" y="0"/>
                </a:lnTo>
              </a:path>
            </a:pathLst>
          </a:custGeom>
          <a:solidFill>
            <a:srgbClr val="FFFFFF"/>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Freeform 3"/>
          <p:cNvSpPr>
            <a:spLocks noChangeArrowheads="1"/>
          </p:cNvSpPr>
          <p:nvPr/>
        </p:nvSpPr>
        <p:spPr bwMode="auto">
          <a:xfrm>
            <a:off x="671513" y="490538"/>
            <a:ext cx="61912" cy="1143000"/>
          </a:xfrm>
          <a:custGeom>
            <a:avLst/>
            <a:gdLst>
              <a:gd name="T0" fmla="*/ 30956 w 61912"/>
              <a:gd name="T1" fmla="*/ 0 h 1143000"/>
              <a:gd name="T2" fmla="*/ 30956 w 61912"/>
              <a:gd name="T3" fmla="*/ 1142999 h 1143000"/>
              <a:gd name="T4" fmla="*/ 0 60000 65536"/>
              <a:gd name="T5" fmla="*/ 0 60000 65536"/>
              <a:gd name="T6" fmla="*/ 0 w 61912"/>
              <a:gd name="T7" fmla="*/ 0 h 1143000"/>
              <a:gd name="T8" fmla="*/ 61912 w 61912"/>
              <a:gd name="T9" fmla="*/ 1143000 h 1143000"/>
            </a:gdLst>
            <a:ahLst/>
            <a:cxnLst>
              <a:cxn ang="T4">
                <a:pos x="T0" y="T1"/>
              </a:cxn>
              <a:cxn ang="T5">
                <a:pos x="T2" y="T3"/>
              </a:cxn>
            </a:cxnLst>
            <a:rect l="T6" t="T7" r="T8" b="T9"/>
            <a:pathLst>
              <a:path w="61912" h="1143000">
                <a:moveTo>
                  <a:pt x="30956" y="0"/>
                </a:moveTo>
                <a:lnTo>
                  <a:pt x="30956" y="1142999"/>
                </a:lnTo>
              </a:path>
            </a:pathLst>
          </a:custGeom>
          <a:noFill/>
          <a:ln w="266700" cap="flat" cmpd="sng">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1" name="Freeform 3"/>
          <p:cNvSpPr>
            <a:spLocks noChangeArrowheads="1"/>
          </p:cNvSpPr>
          <p:nvPr/>
        </p:nvSpPr>
        <p:spPr bwMode="auto">
          <a:xfrm>
            <a:off x="609600" y="490538"/>
            <a:ext cx="31750" cy="1143000"/>
          </a:xfrm>
          <a:custGeom>
            <a:avLst/>
            <a:gdLst>
              <a:gd name="T0" fmla="*/ 15478 w 30956"/>
              <a:gd name="T1" fmla="*/ 0 h 1143000"/>
              <a:gd name="T2" fmla="*/ 15478 w 30956"/>
              <a:gd name="T3" fmla="*/ 1142999 h 1143000"/>
              <a:gd name="T4" fmla="*/ 0 60000 65536"/>
              <a:gd name="T5" fmla="*/ 0 60000 65536"/>
              <a:gd name="T6" fmla="*/ 0 w 30956"/>
              <a:gd name="T7" fmla="*/ 0 h 1143000"/>
              <a:gd name="T8" fmla="*/ 30956 w 30956"/>
              <a:gd name="T9" fmla="*/ 1143000 h 1143000"/>
            </a:gdLst>
            <a:ahLst/>
            <a:cxnLst>
              <a:cxn ang="T4">
                <a:pos x="T0" y="T1"/>
              </a:cxn>
              <a:cxn ang="T5">
                <a:pos x="T2" y="T3"/>
              </a:cxn>
            </a:cxnLst>
            <a:rect l="T6" t="T7" r="T8" b="T9"/>
            <a:pathLst>
              <a:path w="30956" h="1143000">
                <a:moveTo>
                  <a:pt x="15478" y="0"/>
                </a:moveTo>
                <a:lnTo>
                  <a:pt x="15478" y="1142999"/>
                </a:lnTo>
              </a:path>
            </a:pathLst>
          </a:custGeom>
          <a:noFill/>
          <a:ln w="127000" cap="flat" cmpd="sng">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308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39700"/>
            <a:ext cx="787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0900"/>
            <a:ext cx="9144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0" y="4724400"/>
            <a:ext cx="2286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616700"/>
            <a:ext cx="9144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TextBox 1"/>
          <p:cNvSpPr>
            <a:spLocks noChangeArrowheads="1"/>
          </p:cNvSpPr>
          <p:nvPr/>
        </p:nvSpPr>
        <p:spPr bwMode="auto">
          <a:xfrm>
            <a:off x="306388" y="6667500"/>
            <a:ext cx="14478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p>
            <a:pPr>
              <a:lnSpc>
                <a:spcPts val="1200"/>
              </a:lnSpc>
            </a:pPr>
            <a:r>
              <a:rPr lang="en-US" altLang="zh-CN" sz="1200">
                <a:solidFill>
                  <a:srgbClr val="FFFFFF"/>
                </a:solidFill>
                <a:latin typeface="Times New Roman" panose="02020603050405020304" pitchFamily="18" charset="0"/>
                <a:sym typeface="Times New Roman" panose="02020603050405020304" pitchFamily="18" charset="0"/>
              </a:rPr>
              <a:t>《大数据技术基础》</a:t>
            </a:r>
            <a:endParaRPr lang="zh-CN" altLang="en-US"/>
          </a:p>
        </p:txBody>
      </p:sp>
      <p:sp>
        <p:nvSpPr>
          <p:cNvPr id="3087" name="TextBox 1"/>
          <p:cNvSpPr>
            <a:spLocks noChangeArrowheads="1"/>
          </p:cNvSpPr>
          <p:nvPr/>
        </p:nvSpPr>
        <p:spPr bwMode="auto">
          <a:xfrm>
            <a:off x="2451100" y="711200"/>
            <a:ext cx="38608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1pPr>
            <a:lvl2pPr>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2pPr>
            <a:lvl3pPr>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3pPr>
            <a:lvl4pPr>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4pPr>
            <a:lvl5pPr>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tabLst>
                <a:tab pos="482600" algn="l"/>
                <a:tab pos="508000" algn="l"/>
                <a:tab pos="901700" algn="l"/>
                <a:tab pos="1270000" algn="l"/>
                <a:tab pos="1739900" algn="l"/>
                <a:tab pos="2463800" algn="l"/>
                <a:tab pos="4076700" algn="l"/>
              </a:tabLst>
              <a:defRPr>
                <a:solidFill>
                  <a:schemeClr val="tx1"/>
                </a:solidFill>
                <a:latin typeface="Arial" panose="020B0604020202020204" pitchFamily="34" charset="0"/>
              </a:defRPr>
            </a:lvl9pPr>
          </a:lstStyle>
          <a:p>
            <a:pPr>
              <a:lnSpc>
                <a:spcPts val="3200"/>
              </a:lnSpc>
            </a:pPr>
            <a:endParaRPr lang="zh-CN" altLang="en-US" sz="3200">
              <a:solidFill>
                <a:srgbClr val="FFFFFF"/>
              </a:solidFill>
              <a:latin typeface="Times New Roman" panose="02020603050405020304" pitchFamily="18" charset="0"/>
              <a:sym typeface="Times New Roman" panose="02020603050405020304" pitchFamily="18"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3700"/>
              </a:lnSpc>
            </a:pPr>
            <a:r>
              <a:rPr lang="en-US" altLang="zh-CN">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1000"/>
              </a:lnSpc>
            </a:pPr>
            <a:endParaRPr lang="zh-CN"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pPr>
              <a:lnSpc>
                <a:spcPts val="4700"/>
              </a:lnSpc>
            </a:pPr>
            <a:r>
              <a:rPr lang="en-US" altLang="zh-CN">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en-US" altLang="zh-CN" sz="4400">
                <a:solidFill>
                  <a:srgbClr val="000000"/>
                </a:solidFill>
                <a:latin typeface="黑体" panose="02010609060101010101" pitchFamily="49" charset="-122"/>
                <a:sym typeface="黑体" panose="02010609060101010101" pitchFamily="49" charset="-122"/>
              </a:rPr>
              <a:t>第</a:t>
            </a:r>
            <a:r>
              <a:rPr lang="en-US" altLang="zh-CN" sz="4400" b="1">
                <a:solidFill>
                  <a:srgbClr val="000000"/>
                </a:solidFill>
                <a:latin typeface="Times New Roman" panose="02020603050405020304" pitchFamily="18" charset="0"/>
                <a:sym typeface="Times New Roman" panose="02020603050405020304" pitchFamily="18" charset="0"/>
              </a:rPr>
              <a:t>8</a:t>
            </a:r>
            <a:r>
              <a:rPr lang="en-US" altLang="zh-CN" sz="4400">
                <a:solidFill>
                  <a:srgbClr val="000000"/>
                </a:solidFill>
                <a:latin typeface="黑体" panose="02010609060101010101" pitchFamily="49" charset="-122"/>
                <a:sym typeface="黑体" panose="02010609060101010101" pitchFamily="49" charset="-122"/>
              </a:rPr>
              <a:t>章</a:t>
            </a:r>
            <a:r>
              <a:rPr lang="en-US" altLang="zh-CN" sz="4400">
                <a:solidFill>
                  <a:srgbClr val="000000"/>
                </a:solidFill>
                <a:latin typeface="Times New Roman" panose="02020603050405020304" pitchFamily="18" charset="0"/>
                <a:sym typeface="Times New Roman" panose="02020603050405020304" pitchFamily="18" charset="0"/>
              </a:rPr>
              <a:t>  </a:t>
            </a:r>
            <a:r>
              <a:rPr lang="en-US" altLang="zh-CN" sz="4400">
                <a:solidFill>
                  <a:srgbClr val="000000"/>
                </a:solidFill>
                <a:latin typeface="黑体" panose="02010609060101010101" pitchFamily="49" charset="-122"/>
                <a:sym typeface="黑体" panose="02010609060101010101" pitchFamily="49" charset="-122"/>
              </a:rPr>
              <a:t>流计算</a:t>
            </a:r>
            <a:endParaRPr lang="zh-CN" altLang="en-US" sz="4400">
              <a:solidFill>
                <a:srgbClr val="000000"/>
              </a:solidFill>
              <a:latin typeface="黑体" panose="02010609060101010101" pitchFamily="49" charset="-122"/>
              <a:sym typeface="黑体" panose="02010609060101010101" pitchFamily="49" charset="-122"/>
            </a:endParaRPr>
          </a:p>
          <a:p>
            <a:pPr>
              <a:lnSpc>
                <a:spcPts val="3300"/>
              </a:lnSpc>
            </a:pPr>
            <a:r>
              <a:rPr lang="en-US" altLang="zh-CN">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p:nvPr>
        </p:nvSpPr>
        <p:spPr/>
        <p:txBody>
          <a:bodyPr/>
          <a:lstStyle/>
          <a:p>
            <a:r>
              <a:rPr lang="en-US" altLang="zh-CN" sz="2000" smtClean="0"/>
              <a:t>Hadoop</a:t>
            </a:r>
            <a:r>
              <a:rPr lang="zh-CN" altLang="zh-CN" sz="2000" smtClean="0"/>
              <a:t>设计的初衷是面向大规模数据的批量处理，每台机器并行运行</a:t>
            </a:r>
            <a:r>
              <a:rPr lang="en-US" altLang="zh-CN" sz="2000" smtClean="0"/>
              <a:t>MapReduce</a:t>
            </a:r>
            <a:r>
              <a:rPr lang="zh-CN" altLang="zh-CN" sz="2000" smtClean="0"/>
              <a:t>任务，最后对结果进行汇总输出</a:t>
            </a:r>
            <a:endParaRPr lang="en-US" altLang="zh-CN" sz="2000" smtClean="0"/>
          </a:p>
          <a:p>
            <a:r>
              <a:rPr lang="en-US" altLang="zh-CN" sz="2000" smtClean="0"/>
              <a:t>MapReduce</a:t>
            </a:r>
            <a:r>
              <a:rPr lang="zh-CN" altLang="zh-CN" sz="2000" smtClean="0"/>
              <a:t>是专门面向静态数据的批量处理的，内部各种实现机制都为批处理做了高度优化，不适合用于处理持续到达的动态数据</a:t>
            </a:r>
            <a:endParaRPr lang="en-US" altLang="zh-CN" sz="2000" smtClean="0"/>
          </a:p>
          <a:p>
            <a:r>
              <a:rPr lang="zh-CN" altLang="zh-CN" sz="2000" smtClean="0"/>
              <a:t>我们可能会想到一种“变通”的方案来降低批处理的时间延迟</a:t>
            </a:r>
            <a:r>
              <a:rPr lang="en-US" altLang="zh-CN" sz="2000" smtClean="0"/>
              <a:t>——</a:t>
            </a:r>
            <a:r>
              <a:rPr lang="zh-CN" altLang="zh-CN" sz="2000" smtClean="0"/>
              <a:t>将基于</a:t>
            </a:r>
            <a:r>
              <a:rPr lang="en-US" altLang="zh-CN" sz="2000" smtClean="0"/>
              <a:t>MapReduce</a:t>
            </a:r>
            <a:r>
              <a:rPr lang="zh-CN" altLang="zh-CN" sz="2000" smtClean="0"/>
              <a:t>的批量处理转为小批量处理，将输入数据切成小的片段，每隔一个周期就启动一次</a:t>
            </a:r>
            <a:r>
              <a:rPr lang="en-US" altLang="zh-CN" sz="2000" smtClean="0"/>
              <a:t>MapReduce</a:t>
            </a:r>
            <a:r>
              <a:rPr lang="zh-CN" altLang="zh-CN" sz="2000" smtClean="0"/>
              <a:t>作业</a:t>
            </a:r>
            <a:r>
              <a:rPr lang="zh-CN" altLang="en-US" sz="2000" smtClean="0"/>
              <a:t>。但这种方式也无法有效处理流数据</a:t>
            </a:r>
            <a:endParaRPr lang="en-US" altLang="zh-CN" sz="2000" smtClean="0"/>
          </a:p>
        </p:txBody>
      </p:sp>
      <p:sp>
        <p:nvSpPr>
          <p:cNvPr id="11267" name="标题 2"/>
          <p:cNvSpPr>
            <a:spLocks noGrp="1"/>
          </p:cNvSpPr>
          <p:nvPr>
            <p:ph type="title" idx="10"/>
          </p:nvPr>
        </p:nvSpPr>
        <p:spPr/>
        <p:txBody>
          <a:bodyPr/>
          <a:lstStyle/>
          <a:p>
            <a:r>
              <a:rPr lang="en-US" altLang="zh-CN" smtClean="0"/>
              <a:t>8.1.4 </a:t>
            </a:r>
            <a:r>
              <a:rPr lang="zh-CN" altLang="en-US" smtClean="0"/>
              <a:t>流计算与</a:t>
            </a:r>
            <a:r>
              <a:rPr lang="en-US" altLang="zh-CN" smtClean="0"/>
              <a:t>Hadoop</a:t>
            </a:r>
            <a:endParaRPr lang="zh-CN" altLang="en-US" smtClean="0"/>
          </a:p>
        </p:txBody>
      </p:sp>
    </p:spTree>
    <p:extLst>
      <p:ext uri="{BB962C8B-B14F-4D97-AF65-F5344CB8AC3E}">
        <p14:creationId xmlns:p14="http://schemas.microsoft.com/office/powerpoint/2010/main" val="146467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p:nvPr>
        </p:nvSpPr>
        <p:spPr/>
        <p:txBody>
          <a:bodyPr/>
          <a:lstStyle/>
          <a:p>
            <a:r>
              <a:rPr lang="zh-CN" altLang="zh-CN" sz="2000" smtClean="0"/>
              <a:t>当前业界诞生了许多专门的流数据实时计算系统来满足各自需求</a:t>
            </a:r>
            <a:endParaRPr lang="en-US" altLang="zh-CN" sz="2000" smtClean="0"/>
          </a:p>
          <a:p>
            <a:r>
              <a:rPr lang="zh-CN" altLang="en-US" sz="2000" smtClean="0"/>
              <a:t>目前有三类常见的流计算框架和平台：商业级</a:t>
            </a:r>
            <a:r>
              <a:rPr lang="zh-CN" altLang="zh-CN" sz="2000" smtClean="0"/>
              <a:t>的流计算平台</a:t>
            </a:r>
            <a:r>
              <a:rPr lang="zh-CN" altLang="en-US" sz="2000" smtClean="0"/>
              <a:t>、开源流计算框架、公司为支持自身业务开发的流计算框架</a:t>
            </a:r>
            <a:endParaRPr lang="en-US" altLang="zh-CN" sz="2000" smtClean="0"/>
          </a:p>
          <a:p>
            <a:r>
              <a:rPr lang="zh-CN" altLang="en-US" sz="2000" smtClean="0"/>
              <a:t>较为常见的是开源流计算框架，代表如下：</a:t>
            </a:r>
            <a:endParaRPr lang="en-US" altLang="zh-CN" sz="2000" smtClean="0"/>
          </a:p>
          <a:p>
            <a:pPr lvl="1"/>
            <a:r>
              <a:rPr lang="en-US" altLang="zh-CN" sz="2000" smtClean="0"/>
              <a:t>Twitter Storm</a:t>
            </a:r>
            <a:r>
              <a:rPr lang="zh-CN" altLang="zh-CN" sz="2000" smtClean="0"/>
              <a:t>：免费、开源的分布式实时计算系统，可简单、高效、可靠地处理大量的流数据</a:t>
            </a:r>
          </a:p>
          <a:p>
            <a:pPr lvl="1"/>
            <a:r>
              <a:rPr lang="en-US" altLang="zh-CN" sz="2000" smtClean="0"/>
              <a:t>Yahoo! S4</a:t>
            </a:r>
            <a:r>
              <a:rPr lang="zh-CN" altLang="zh-CN" sz="2000" smtClean="0"/>
              <a:t>（</a:t>
            </a:r>
            <a:r>
              <a:rPr lang="en-US" altLang="zh-CN" sz="2000" smtClean="0"/>
              <a:t>Simple Scalable Streaming System</a:t>
            </a:r>
            <a:r>
              <a:rPr lang="zh-CN" altLang="zh-CN" sz="2000" smtClean="0"/>
              <a:t>）：开源流计算平台，是通用的、分布式的、可扩展的、分区容错的、可插拔的流式系统</a:t>
            </a:r>
          </a:p>
        </p:txBody>
      </p:sp>
      <p:sp>
        <p:nvSpPr>
          <p:cNvPr id="12291" name="标题 2"/>
          <p:cNvSpPr>
            <a:spLocks noGrp="1"/>
          </p:cNvSpPr>
          <p:nvPr>
            <p:ph type="title" idx="10"/>
          </p:nvPr>
        </p:nvSpPr>
        <p:spPr/>
        <p:txBody>
          <a:bodyPr/>
          <a:lstStyle/>
          <a:p>
            <a:r>
              <a:rPr lang="en-US" altLang="zh-CN" smtClean="0"/>
              <a:t>8.1.4 </a:t>
            </a:r>
            <a:r>
              <a:rPr lang="zh-CN" altLang="en-US" smtClean="0"/>
              <a:t>流计算框架</a:t>
            </a:r>
          </a:p>
        </p:txBody>
      </p:sp>
    </p:spTree>
    <p:extLst>
      <p:ext uri="{BB962C8B-B14F-4D97-AF65-F5344CB8AC3E}">
        <p14:creationId xmlns:p14="http://schemas.microsoft.com/office/powerpoint/2010/main" val="14742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t>8.2	</a:t>
            </a:r>
            <a:r>
              <a:rPr lang="zh-CN" altLang="en-US" smtClean="0"/>
              <a:t>流计算处理流程</a:t>
            </a:r>
          </a:p>
        </p:txBody>
      </p:sp>
      <p:sp>
        <p:nvSpPr>
          <p:cNvPr id="13315" name="Rectangle 3"/>
          <p:cNvSpPr>
            <a:spLocks noGrp="1" noChangeArrowheads="1"/>
          </p:cNvSpPr>
          <p:nvPr>
            <p:ph type="body" idx="1"/>
          </p:nvPr>
        </p:nvSpPr>
        <p:spPr/>
        <p:txBody>
          <a:bodyPr/>
          <a:lstStyle/>
          <a:p>
            <a:r>
              <a:rPr lang="en-US" altLang="zh-CN" sz="2400" smtClean="0"/>
              <a:t>8.2.1	</a:t>
            </a:r>
            <a:r>
              <a:rPr lang="zh-CN" altLang="en-US" sz="2400" smtClean="0"/>
              <a:t>概述</a:t>
            </a:r>
          </a:p>
          <a:p>
            <a:r>
              <a:rPr lang="en-US" altLang="zh-CN" sz="2400" smtClean="0"/>
              <a:t>8.2.2	</a:t>
            </a:r>
            <a:r>
              <a:rPr lang="zh-CN" altLang="en-US" sz="2400" smtClean="0"/>
              <a:t>数据实时采集</a:t>
            </a:r>
          </a:p>
          <a:p>
            <a:r>
              <a:rPr lang="en-US" altLang="zh-CN" sz="2400" smtClean="0"/>
              <a:t>8.2.3	</a:t>
            </a:r>
            <a:r>
              <a:rPr lang="zh-CN" altLang="en-US" sz="2400" smtClean="0"/>
              <a:t>数据实时计算</a:t>
            </a:r>
          </a:p>
          <a:p>
            <a:r>
              <a:rPr lang="en-US" altLang="zh-CN" sz="2400" smtClean="0"/>
              <a:t>8.2.4	</a:t>
            </a:r>
            <a:r>
              <a:rPr lang="zh-CN" altLang="en-US" sz="2400" smtClean="0"/>
              <a:t>实时查询服务</a:t>
            </a:r>
          </a:p>
        </p:txBody>
      </p:sp>
    </p:spTree>
    <p:extLst>
      <p:ext uri="{BB962C8B-B14F-4D97-AF65-F5344CB8AC3E}">
        <p14:creationId xmlns:p14="http://schemas.microsoft.com/office/powerpoint/2010/main" val="250530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p:nvPr>
        </p:nvSpPr>
        <p:spPr/>
        <p:txBody>
          <a:bodyPr/>
          <a:lstStyle/>
          <a:p>
            <a:r>
              <a:rPr lang="zh-CN" altLang="zh-CN" sz="2000" smtClean="0"/>
              <a:t>传统的数据处理流程，需要先采集数据并存储在关系数据库等数据管理系统中，之后</a:t>
            </a:r>
            <a:r>
              <a:rPr lang="zh-CN" altLang="en-US" sz="2000" smtClean="0"/>
              <a:t>由</a:t>
            </a:r>
            <a:r>
              <a:rPr lang="zh-CN" altLang="zh-CN" sz="2000" smtClean="0"/>
              <a:t>用户通过查询操作和数据管理系统进行交互</a:t>
            </a:r>
            <a:endParaRPr lang="en-US" altLang="zh-CN" sz="20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r>
              <a:rPr lang="zh-CN" altLang="zh-CN" sz="2000" smtClean="0"/>
              <a:t>传统的数据处理流程隐含了两个前提：</a:t>
            </a:r>
          </a:p>
          <a:p>
            <a:pPr lvl="1"/>
            <a:r>
              <a:rPr lang="zh-CN" altLang="zh-CN" sz="2000" b="1" smtClean="0"/>
              <a:t>存储的数据是旧的</a:t>
            </a:r>
            <a:r>
              <a:rPr lang="zh-CN" altLang="zh-CN" sz="2000" smtClean="0"/>
              <a:t>。存储的静态数据是过去某一时刻的快照，这些数据在查询时可能已不具备时效性了</a:t>
            </a:r>
          </a:p>
          <a:p>
            <a:pPr lvl="1"/>
            <a:r>
              <a:rPr lang="zh-CN" altLang="zh-CN" sz="2000" b="1" smtClean="0"/>
              <a:t>需要用户主动发出查询</a:t>
            </a:r>
            <a:r>
              <a:rPr lang="zh-CN" altLang="en-US" sz="2000" b="1" smtClean="0"/>
              <a:t>来获取结果</a:t>
            </a:r>
            <a:endParaRPr lang="zh-CN" altLang="zh-CN" sz="2000" smtClean="0"/>
          </a:p>
        </p:txBody>
      </p:sp>
      <p:sp>
        <p:nvSpPr>
          <p:cNvPr id="14339" name="标题 2"/>
          <p:cNvSpPr>
            <a:spLocks noGrp="1"/>
          </p:cNvSpPr>
          <p:nvPr>
            <p:ph type="title" idx="10"/>
          </p:nvPr>
        </p:nvSpPr>
        <p:spPr/>
        <p:txBody>
          <a:bodyPr/>
          <a:lstStyle/>
          <a:p>
            <a:r>
              <a:rPr lang="en-US" altLang="zh-CN" smtClean="0"/>
              <a:t>8.2.1 </a:t>
            </a:r>
            <a:r>
              <a:rPr lang="zh-CN" altLang="en-US" smtClean="0"/>
              <a:t>数据处理流程</a:t>
            </a:r>
          </a:p>
        </p:txBody>
      </p:sp>
      <p:sp>
        <p:nvSpPr>
          <p:cNvPr id="14340" name="文本框 4"/>
          <p:cNvSpPr txBox="1">
            <a:spLocks noChangeArrowheads="1"/>
          </p:cNvSpPr>
          <p:nvPr/>
        </p:nvSpPr>
        <p:spPr bwMode="auto">
          <a:xfrm>
            <a:off x="3352800" y="3429000"/>
            <a:ext cx="2622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传统的数据处理流程示意图</a:t>
            </a:r>
          </a:p>
        </p:txBody>
      </p:sp>
      <p:pic>
        <p:nvPicPr>
          <p:cNvPr id="1434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514600"/>
            <a:ext cx="56388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62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p:nvPr>
        </p:nvSpPr>
        <p:spPr/>
        <p:txBody>
          <a:bodyPr/>
          <a:lstStyle/>
          <a:p>
            <a:r>
              <a:rPr lang="zh-CN" altLang="zh-CN" sz="2000" smtClean="0"/>
              <a:t>流计算的处理流程一般包含三个阶段：数据实时采集、数据实时计算、实时查询服务</a:t>
            </a:r>
            <a:endParaRPr lang="en-US" altLang="zh-CN" sz="2000" smtClean="0"/>
          </a:p>
        </p:txBody>
      </p:sp>
      <p:sp>
        <p:nvSpPr>
          <p:cNvPr id="15363" name="标题 2"/>
          <p:cNvSpPr>
            <a:spLocks noGrp="1"/>
          </p:cNvSpPr>
          <p:nvPr>
            <p:ph type="title" idx="10"/>
          </p:nvPr>
        </p:nvSpPr>
        <p:spPr/>
        <p:txBody>
          <a:bodyPr/>
          <a:lstStyle/>
          <a:p>
            <a:r>
              <a:rPr lang="en-US" altLang="zh-CN" smtClean="0"/>
              <a:t>8.2.1 </a:t>
            </a:r>
            <a:r>
              <a:rPr lang="zh-CN" altLang="en-US" smtClean="0"/>
              <a:t>数据处理流程</a:t>
            </a:r>
          </a:p>
        </p:txBody>
      </p:sp>
      <p:sp>
        <p:nvSpPr>
          <p:cNvPr id="15364" name="文本框 5"/>
          <p:cNvSpPr txBox="1">
            <a:spLocks noChangeArrowheads="1"/>
          </p:cNvSpPr>
          <p:nvPr/>
        </p:nvSpPr>
        <p:spPr bwMode="auto">
          <a:xfrm>
            <a:off x="3505200" y="5519738"/>
            <a:ext cx="223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流计算处理流程示意图</a:t>
            </a:r>
          </a:p>
        </p:txBody>
      </p:sp>
      <p:pic>
        <p:nvPicPr>
          <p:cNvPr id="153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590800"/>
            <a:ext cx="60579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192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p:nvPr>
        </p:nvSpPr>
        <p:spPr/>
        <p:txBody>
          <a:bodyPr/>
          <a:lstStyle/>
          <a:p>
            <a:r>
              <a:rPr lang="zh-CN" altLang="zh-CN" sz="2000" smtClean="0"/>
              <a:t>数据实时采集阶段通常采集多个数据源的海量数据，需要保证实时性、低延迟与稳定可靠</a:t>
            </a:r>
            <a:endParaRPr lang="en-US" altLang="zh-CN" sz="2000" smtClean="0"/>
          </a:p>
          <a:p>
            <a:r>
              <a:rPr lang="zh-CN" altLang="zh-CN" sz="2000" smtClean="0"/>
              <a:t>以日志数据为例，由于分布式集群的广泛应用，数据分散存储在不同的机器上，因此需要实时汇总来自不同机器上的日志数据</a:t>
            </a:r>
            <a:endParaRPr lang="en-US" altLang="zh-CN" sz="2000" smtClean="0"/>
          </a:p>
          <a:p>
            <a:r>
              <a:rPr lang="zh-CN" altLang="zh-CN" sz="2000" smtClean="0"/>
              <a:t>目前有许多互联网公司发布的开源分布式日志采集系统均可满足每秒数百</a:t>
            </a:r>
            <a:r>
              <a:rPr lang="en-US" altLang="zh-CN" sz="2000" smtClean="0"/>
              <a:t>MB</a:t>
            </a:r>
            <a:r>
              <a:rPr lang="zh-CN" altLang="zh-CN" sz="2000" smtClean="0"/>
              <a:t>的数据采集和传输需求，如</a:t>
            </a:r>
            <a:r>
              <a:rPr lang="zh-CN" altLang="en-US" sz="2000" smtClean="0"/>
              <a:t>：</a:t>
            </a:r>
            <a:endParaRPr lang="en-US" altLang="zh-CN" sz="2000" smtClean="0"/>
          </a:p>
          <a:p>
            <a:pPr lvl="1"/>
            <a:r>
              <a:rPr lang="en-US" altLang="zh-CN" sz="2000" smtClean="0"/>
              <a:t>Facebook</a:t>
            </a:r>
            <a:r>
              <a:rPr lang="zh-CN" altLang="zh-CN" sz="2000" smtClean="0"/>
              <a:t>的</a:t>
            </a:r>
            <a:r>
              <a:rPr lang="en-US" altLang="zh-CN" sz="2000" smtClean="0"/>
              <a:t>Scribe</a:t>
            </a:r>
          </a:p>
          <a:p>
            <a:pPr lvl="1"/>
            <a:r>
              <a:rPr lang="en-US" altLang="zh-CN" sz="2000" smtClean="0"/>
              <a:t>LinkedIn</a:t>
            </a:r>
            <a:r>
              <a:rPr lang="zh-CN" altLang="zh-CN" sz="2000" smtClean="0"/>
              <a:t>的</a:t>
            </a:r>
            <a:r>
              <a:rPr lang="en-US" altLang="zh-CN" sz="2000" smtClean="0"/>
              <a:t>Kafka</a:t>
            </a:r>
          </a:p>
          <a:p>
            <a:pPr lvl="1"/>
            <a:r>
              <a:rPr lang="zh-CN" altLang="zh-CN" sz="2000" smtClean="0"/>
              <a:t>淘宝的</a:t>
            </a:r>
            <a:r>
              <a:rPr lang="en-US" altLang="zh-CN" sz="2000" smtClean="0"/>
              <a:t>Time Tunnel</a:t>
            </a:r>
          </a:p>
          <a:p>
            <a:pPr lvl="1"/>
            <a:r>
              <a:rPr lang="zh-CN" altLang="zh-CN" sz="2000" smtClean="0"/>
              <a:t>基于</a:t>
            </a:r>
            <a:r>
              <a:rPr lang="en-US" altLang="zh-CN" sz="2000" smtClean="0"/>
              <a:t>Hadoop</a:t>
            </a:r>
            <a:r>
              <a:rPr lang="zh-CN" altLang="zh-CN" sz="2000" smtClean="0"/>
              <a:t>的</a:t>
            </a:r>
            <a:r>
              <a:rPr lang="en-US" altLang="zh-CN" sz="2000" smtClean="0"/>
              <a:t>Chukwa</a:t>
            </a:r>
            <a:r>
              <a:rPr lang="zh-CN" altLang="zh-CN" sz="2000" smtClean="0"/>
              <a:t>和</a:t>
            </a:r>
            <a:r>
              <a:rPr lang="en-US" altLang="zh-CN" sz="2000" smtClean="0"/>
              <a:t>Flume</a:t>
            </a:r>
            <a:endParaRPr lang="zh-CN" altLang="zh-CN" sz="2000" smtClean="0"/>
          </a:p>
        </p:txBody>
      </p:sp>
      <p:sp>
        <p:nvSpPr>
          <p:cNvPr id="16387" name="标题 2"/>
          <p:cNvSpPr>
            <a:spLocks noGrp="1"/>
          </p:cNvSpPr>
          <p:nvPr>
            <p:ph type="title" idx="10"/>
          </p:nvPr>
        </p:nvSpPr>
        <p:spPr/>
        <p:txBody>
          <a:bodyPr/>
          <a:lstStyle/>
          <a:p>
            <a:pPr marL="342900" indent="-342900"/>
            <a:r>
              <a:rPr lang="en-US" altLang="zh-CN" smtClean="0"/>
              <a:t>8.2.2 </a:t>
            </a:r>
            <a:r>
              <a:rPr lang="zh-CN" altLang="zh-CN" b="1" smtClean="0"/>
              <a:t>数据实时采集</a:t>
            </a:r>
          </a:p>
        </p:txBody>
      </p:sp>
    </p:spTree>
    <p:extLst>
      <p:ext uri="{BB962C8B-B14F-4D97-AF65-F5344CB8AC3E}">
        <p14:creationId xmlns:p14="http://schemas.microsoft.com/office/powerpoint/2010/main" val="270527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p:nvPr>
        </p:nvSpPr>
        <p:spPr/>
        <p:txBody>
          <a:bodyPr/>
          <a:lstStyle/>
          <a:p>
            <a:r>
              <a:rPr lang="zh-CN" altLang="zh-CN" sz="2400" smtClean="0"/>
              <a:t>数据采集系统的基本架构一般有以下三个部分</a:t>
            </a:r>
            <a:r>
              <a:rPr lang="zh-CN" altLang="en-US" sz="2400" smtClean="0"/>
              <a:t>：</a:t>
            </a:r>
            <a:endParaRPr lang="zh-CN" altLang="zh-CN" sz="2400" smtClean="0"/>
          </a:p>
          <a:p>
            <a:pPr lvl="1"/>
            <a:r>
              <a:rPr lang="en-US" altLang="zh-CN" sz="2000" smtClean="0"/>
              <a:t>Agent</a:t>
            </a:r>
            <a:r>
              <a:rPr lang="zh-CN" altLang="zh-CN" sz="2000" smtClean="0"/>
              <a:t>：主动采集数据，并把数据推送到</a:t>
            </a:r>
            <a:r>
              <a:rPr lang="en-US" altLang="zh-CN" sz="2000" smtClean="0"/>
              <a:t>Collector</a:t>
            </a:r>
            <a:r>
              <a:rPr lang="zh-CN" altLang="zh-CN" sz="2000" smtClean="0"/>
              <a:t>部分</a:t>
            </a:r>
          </a:p>
          <a:p>
            <a:pPr lvl="1"/>
            <a:r>
              <a:rPr lang="en-US" altLang="zh-CN" sz="2000" smtClean="0"/>
              <a:t>Collector</a:t>
            </a:r>
            <a:r>
              <a:rPr lang="zh-CN" altLang="zh-CN" sz="2000" smtClean="0"/>
              <a:t>：接收多个</a:t>
            </a:r>
            <a:r>
              <a:rPr lang="en-US" altLang="zh-CN" sz="2000" smtClean="0"/>
              <a:t>Agent</a:t>
            </a:r>
            <a:r>
              <a:rPr lang="zh-CN" altLang="zh-CN" sz="2000" smtClean="0"/>
              <a:t>的数据，并实现有序、可靠、高性能的转发</a:t>
            </a:r>
          </a:p>
          <a:p>
            <a:pPr lvl="1"/>
            <a:r>
              <a:rPr lang="en-US" altLang="zh-CN" sz="2000" smtClean="0"/>
              <a:t>Store</a:t>
            </a:r>
            <a:r>
              <a:rPr lang="zh-CN" altLang="zh-CN" sz="2000" smtClean="0"/>
              <a:t>：存储</a:t>
            </a:r>
            <a:r>
              <a:rPr lang="en-US" altLang="zh-CN" sz="2000" smtClean="0"/>
              <a:t>Collector</a:t>
            </a:r>
            <a:r>
              <a:rPr lang="zh-CN" altLang="zh-CN" sz="2000" smtClean="0"/>
              <a:t>转发过来的数据</a:t>
            </a:r>
          </a:p>
        </p:txBody>
      </p:sp>
      <p:sp>
        <p:nvSpPr>
          <p:cNvPr id="17411" name="标题 2"/>
          <p:cNvSpPr>
            <a:spLocks noGrp="1"/>
          </p:cNvSpPr>
          <p:nvPr>
            <p:ph type="title" idx="10"/>
          </p:nvPr>
        </p:nvSpPr>
        <p:spPr/>
        <p:txBody>
          <a:bodyPr/>
          <a:lstStyle/>
          <a:p>
            <a:pPr marL="342900" indent="-342900"/>
            <a:r>
              <a:rPr lang="en-US" altLang="zh-CN" smtClean="0"/>
              <a:t>8.2.2 </a:t>
            </a:r>
            <a:r>
              <a:rPr lang="zh-CN" altLang="zh-CN" b="1" smtClean="0"/>
              <a:t>数据实时采集</a:t>
            </a:r>
          </a:p>
        </p:txBody>
      </p:sp>
      <p:sp>
        <p:nvSpPr>
          <p:cNvPr id="17412" name="文本框 6"/>
          <p:cNvSpPr txBox="1">
            <a:spLocks noChangeArrowheads="1"/>
          </p:cNvSpPr>
          <p:nvPr/>
        </p:nvSpPr>
        <p:spPr bwMode="auto">
          <a:xfrm>
            <a:off x="3568700" y="6169025"/>
            <a:ext cx="223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sz="1600"/>
              <a:t>数据采集系统基本架构</a:t>
            </a:r>
            <a:endParaRPr lang="zh-CN" altLang="en-US" sz="1600"/>
          </a:p>
        </p:txBody>
      </p:sp>
      <p:pic>
        <p:nvPicPr>
          <p:cNvPr id="174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378200"/>
            <a:ext cx="5943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16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p:nvPr>
        </p:nvSpPr>
        <p:spPr/>
        <p:txBody>
          <a:bodyPr/>
          <a:lstStyle/>
          <a:p>
            <a:r>
              <a:rPr lang="zh-CN" altLang="zh-CN" sz="2000" smtClean="0"/>
              <a:t>数据实时计算阶段对采集的数据进行实时的分析和计算</a:t>
            </a:r>
            <a:r>
              <a:rPr lang="zh-CN" altLang="en-US" sz="2000" smtClean="0"/>
              <a:t>，并反馈实时结果</a:t>
            </a:r>
            <a:endParaRPr lang="en-US" altLang="zh-CN" sz="2000" smtClean="0"/>
          </a:p>
          <a:p>
            <a:r>
              <a:rPr lang="zh-CN" altLang="zh-CN" sz="2000" smtClean="0"/>
              <a:t>经流处理系统处理后的数据，可视情况进行存储，以便之后再进行分析计算。在时效性要求较高的场景中，处理之后的数据也可以直接丢弃</a:t>
            </a:r>
          </a:p>
        </p:txBody>
      </p:sp>
      <p:sp>
        <p:nvSpPr>
          <p:cNvPr id="18435" name="标题 2"/>
          <p:cNvSpPr>
            <a:spLocks noGrp="1"/>
          </p:cNvSpPr>
          <p:nvPr>
            <p:ph type="title" idx="10"/>
          </p:nvPr>
        </p:nvSpPr>
        <p:spPr/>
        <p:txBody>
          <a:bodyPr/>
          <a:lstStyle/>
          <a:p>
            <a:pPr marL="342900" indent="-342900"/>
            <a:r>
              <a:rPr lang="en-US" altLang="zh-CN" smtClean="0"/>
              <a:t>8.2.3 </a:t>
            </a:r>
            <a:r>
              <a:rPr lang="zh-CN" altLang="zh-CN" b="1" smtClean="0"/>
              <a:t>数据实时</a:t>
            </a:r>
            <a:r>
              <a:rPr lang="zh-CN" altLang="en-US" b="1" smtClean="0"/>
              <a:t>计算</a:t>
            </a:r>
            <a:endParaRPr lang="zh-CN" altLang="zh-CN" b="1" smtClean="0"/>
          </a:p>
        </p:txBody>
      </p:sp>
      <p:sp>
        <p:nvSpPr>
          <p:cNvPr id="18436" name="文本框 6"/>
          <p:cNvSpPr txBox="1">
            <a:spLocks noChangeArrowheads="1"/>
          </p:cNvSpPr>
          <p:nvPr/>
        </p:nvSpPr>
        <p:spPr bwMode="auto">
          <a:xfrm>
            <a:off x="3886200" y="5486400"/>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数据实时计算流程</a:t>
            </a:r>
          </a:p>
        </p:txBody>
      </p:sp>
      <p:pic>
        <p:nvPicPr>
          <p:cNvPr id="1843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810000"/>
            <a:ext cx="58864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31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p:nvPr>
        </p:nvSpPr>
        <p:spPr/>
        <p:txBody>
          <a:bodyPr/>
          <a:lstStyle/>
          <a:p>
            <a:r>
              <a:rPr lang="zh-CN" altLang="en-US" sz="2000" smtClean="0"/>
              <a:t>实时查询服务：</a:t>
            </a:r>
            <a:r>
              <a:rPr lang="zh-CN" altLang="zh-CN" sz="2000" smtClean="0"/>
              <a:t>经由流计算框架得出的结果可供用户进行实时查询、展示或储存</a:t>
            </a:r>
            <a:endParaRPr lang="en-US" altLang="zh-CN" sz="2000" smtClean="0"/>
          </a:p>
          <a:p>
            <a:r>
              <a:rPr lang="zh-CN" altLang="zh-CN" sz="2000" smtClean="0"/>
              <a:t>传统的数据处理流程，用户需要主动发出查询才能获得想要的结果。而在流处理流程中，实时查询服务可以不断更新结果，并将用户所需的结果实时推送给用户</a:t>
            </a:r>
            <a:endParaRPr lang="en-US" altLang="zh-CN" sz="2000" smtClean="0"/>
          </a:p>
          <a:p>
            <a:r>
              <a:rPr lang="zh-CN" altLang="zh-CN" sz="2000" smtClean="0"/>
              <a:t>虽然通过对传统的数据处理系统进行定时查询，也可以实现不断地更新结果和结果推送，但通过这样的方式获取的结果，仍然是根据过去某一时刻的数据得到的结果，与实时结果有着本质的区别</a:t>
            </a:r>
          </a:p>
          <a:p>
            <a:endParaRPr lang="zh-CN" altLang="zh-CN" sz="2400" smtClean="0"/>
          </a:p>
        </p:txBody>
      </p:sp>
      <p:sp>
        <p:nvSpPr>
          <p:cNvPr id="19459" name="标题 2"/>
          <p:cNvSpPr>
            <a:spLocks noGrp="1"/>
          </p:cNvSpPr>
          <p:nvPr>
            <p:ph type="title" idx="10"/>
          </p:nvPr>
        </p:nvSpPr>
        <p:spPr/>
        <p:txBody>
          <a:bodyPr/>
          <a:lstStyle/>
          <a:p>
            <a:pPr marL="342900" indent="-342900"/>
            <a:r>
              <a:rPr lang="en-US" altLang="zh-CN" smtClean="0"/>
              <a:t>8.2.3 </a:t>
            </a:r>
            <a:r>
              <a:rPr lang="zh-CN" altLang="en-US" b="1" smtClean="0"/>
              <a:t>实时查询服务</a:t>
            </a:r>
            <a:endParaRPr lang="zh-CN" altLang="zh-CN" b="1" smtClean="0"/>
          </a:p>
        </p:txBody>
      </p:sp>
    </p:spTree>
    <p:extLst>
      <p:ext uri="{BB962C8B-B14F-4D97-AF65-F5344CB8AC3E}">
        <p14:creationId xmlns:p14="http://schemas.microsoft.com/office/powerpoint/2010/main" val="426940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p:nvPr>
        </p:nvSpPr>
        <p:spPr/>
        <p:txBody>
          <a:bodyPr/>
          <a:lstStyle/>
          <a:p>
            <a:r>
              <a:rPr lang="zh-CN" altLang="zh-CN" sz="2400" smtClean="0"/>
              <a:t>可见，流处理系统与传统的数据处理系统有如下不同：</a:t>
            </a:r>
          </a:p>
          <a:p>
            <a:pPr lvl="1"/>
            <a:r>
              <a:rPr lang="zh-CN" altLang="zh-CN" sz="2000" smtClean="0"/>
              <a:t>流处理系统处理的是实时的数据，而传统的数据处理系统处理的是预先存储好的静态数据</a:t>
            </a:r>
          </a:p>
          <a:p>
            <a:pPr lvl="1"/>
            <a:r>
              <a:rPr lang="zh-CN" altLang="zh-CN" sz="2000" smtClean="0"/>
              <a:t>用户通过流处理系统获取的是实时结果，而通过传统的数据处理系统，获取的是过去某一时刻的结果</a:t>
            </a:r>
            <a:endParaRPr lang="en-US" altLang="zh-CN" sz="2000" smtClean="0"/>
          </a:p>
          <a:p>
            <a:pPr lvl="1"/>
            <a:r>
              <a:rPr lang="zh-CN" altLang="zh-CN" sz="2000" smtClean="0"/>
              <a:t>流处理系统无需用户主动发出查询，实时查询服务可以主动将实时结果推送给用户</a:t>
            </a:r>
            <a:endParaRPr lang="zh-CN" altLang="zh-CN" sz="2400" smtClean="0"/>
          </a:p>
        </p:txBody>
      </p:sp>
      <p:sp>
        <p:nvSpPr>
          <p:cNvPr id="20483" name="标题 2"/>
          <p:cNvSpPr>
            <a:spLocks noGrp="1"/>
          </p:cNvSpPr>
          <p:nvPr>
            <p:ph type="title" idx="10"/>
          </p:nvPr>
        </p:nvSpPr>
        <p:spPr/>
        <p:txBody>
          <a:bodyPr/>
          <a:lstStyle/>
          <a:p>
            <a:pPr marL="342900" indent="-342900"/>
            <a:r>
              <a:rPr lang="en-US" altLang="zh-CN" smtClean="0"/>
              <a:t>8.2.3 </a:t>
            </a:r>
            <a:r>
              <a:rPr lang="zh-CN" altLang="en-US" b="1" smtClean="0"/>
              <a:t>实时查询服务</a:t>
            </a:r>
            <a:endParaRPr lang="zh-CN" altLang="zh-CN" b="1" smtClean="0"/>
          </a:p>
        </p:txBody>
      </p:sp>
    </p:spTree>
    <p:extLst>
      <p:ext uri="{BB962C8B-B14F-4D97-AF65-F5344CB8AC3E}">
        <p14:creationId xmlns:p14="http://schemas.microsoft.com/office/powerpoint/2010/main" val="64142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457200" y="1504950"/>
            <a:ext cx="3962400" cy="3000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a:solidFill>
                  <a:srgbClr val="000000"/>
                </a:solidFill>
                <a:latin typeface="Times New Roman" pitchFamily="18" charset="0"/>
              </a:rPr>
              <a:t> </a:t>
            </a:r>
          </a:p>
        </p:txBody>
      </p:sp>
      <p:sp>
        <p:nvSpPr>
          <p:cNvPr id="1028" name="标题 2"/>
          <p:cNvSpPr>
            <a:spLocks noGrp="1"/>
          </p:cNvSpPr>
          <p:nvPr>
            <p:ph type="title" idx="10"/>
          </p:nvPr>
        </p:nvSpPr>
        <p:spPr/>
        <p:txBody>
          <a:bodyPr/>
          <a:lstStyle/>
          <a:p>
            <a:r>
              <a:rPr lang="zh-CN" altLang="en-US" smtClean="0"/>
              <a:t>提纲</a:t>
            </a:r>
          </a:p>
        </p:txBody>
      </p:sp>
      <p:sp>
        <p:nvSpPr>
          <p:cNvPr id="2" name="Text Box 6"/>
          <p:cNvSpPr txBox="1">
            <a:spLocks noChangeArrowheads="1"/>
          </p:cNvSpPr>
          <p:nvPr/>
        </p:nvSpPr>
        <p:spPr bwMode="auto">
          <a:xfrm>
            <a:off x="685800" y="1447800"/>
            <a:ext cx="5730875" cy="2554288"/>
          </a:xfrm>
          <a:prstGeom prst="rect">
            <a:avLst/>
          </a:prstGeom>
          <a:noFill/>
          <a:ln>
            <a:noFill/>
          </a:ln>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8.1  </a:t>
            </a:r>
            <a:r>
              <a:rPr kumimoji="1" lang="zh-CN" altLang="en-US" sz="2000" b="1" dirty="0" smtClean="0">
                <a:solidFill>
                  <a:srgbClr val="000000"/>
                </a:solidFill>
                <a:ea typeface="黑体" panose="02010609060101010101" pitchFamily="49" charset="-122"/>
              </a:rPr>
              <a:t>流计算概述</a:t>
            </a:r>
          </a:p>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8.2  </a:t>
            </a:r>
            <a:r>
              <a:rPr kumimoji="1" lang="zh-CN" altLang="en-US" sz="2000" b="1" dirty="0" smtClean="0">
                <a:solidFill>
                  <a:srgbClr val="000000"/>
                </a:solidFill>
                <a:ea typeface="黑体" panose="02010609060101010101" pitchFamily="49" charset="-122"/>
              </a:rPr>
              <a:t>流计算处理流程</a:t>
            </a:r>
            <a:endParaRPr kumimoji="1" lang="en-US" altLang="zh-CN" sz="2000" b="1" dirty="0" smtClean="0">
              <a:solidFill>
                <a:srgbClr val="000000"/>
              </a:solidFill>
              <a:ea typeface="黑体" panose="02010609060101010101" pitchFamily="49" charset="-122"/>
            </a:endParaRPr>
          </a:p>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8.3  </a:t>
            </a:r>
            <a:r>
              <a:rPr kumimoji="1" lang="zh-CN" altLang="en-US" sz="2000" b="1" dirty="0" smtClean="0">
                <a:solidFill>
                  <a:srgbClr val="000000"/>
                </a:solidFill>
                <a:ea typeface="黑体" panose="02010609060101010101" pitchFamily="49" charset="-122"/>
              </a:rPr>
              <a:t>流计算应用</a:t>
            </a:r>
            <a:endParaRPr kumimoji="1" lang="en-US" altLang="zh-CN" sz="2000" b="1" dirty="0" smtClean="0">
              <a:solidFill>
                <a:srgbClr val="000000"/>
              </a:solidFill>
              <a:ea typeface="黑体" panose="02010609060101010101" pitchFamily="49" charset="-122"/>
            </a:endParaRPr>
          </a:p>
          <a:p>
            <a:pPr marL="0" indent="0" eaLnBrk="1" hangingPunct="1">
              <a:spcBef>
                <a:spcPct val="0"/>
              </a:spcBef>
              <a:buFontTx/>
              <a:buNone/>
              <a:defRPr/>
            </a:pPr>
            <a:r>
              <a:rPr kumimoji="1" lang="en-US" altLang="zh-CN" sz="2000" b="1" dirty="0" smtClean="0">
                <a:solidFill>
                  <a:srgbClr val="000000"/>
                </a:solidFill>
                <a:ea typeface="黑体" panose="02010609060101010101" pitchFamily="49" charset="-122"/>
              </a:rPr>
              <a:t>8.4  </a:t>
            </a:r>
            <a:r>
              <a:rPr kumimoji="1" lang="zh-CN" altLang="en-US" sz="2000" b="1" dirty="0" smtClean="0">
                <a:solidFill>
                  <a:srgbClr val="000000"/>
                </a:solidFill>
                <a:ea typeface="黑体" panose="02010609060101010101" pitchFamily="49" charset="-122"/>
              </a:rPr>
              <a:t>流计算开源框架 </a:t>
            </a:r>
            <a:r>
              <a:rPr kumimoji="1" lang="en-US" altLang="zh-CN" sz="2000" b="1" dirty="0" smtClean="0">
                <a:solidFill>
                  <a:srgbClr val="000000"/>
                </a:solidFill>
                <a:ea typeface="黑体" panose="02010609060101010101" pitchFamily="49" charset="-122"/>
              </a:rPr>
              <a:t>- Storm</a:t>
            </a:r>
            <a:endParaRPr kumimoji="1" lang="zh-CN" altLang="en-US" sz="2000" b="1" dirty="0" smtClean="0">
              <a:solidFill>
                <a:srgbClr val="000000"/>
              </a:solidFill>
              <a:ea typeface="黑体" panose="02010609060101010101" pitchFamily="49" charset="-122"/>
            </a:endParaRPr>
          </a:p>
          <a:p>
            <a:pPr eaLnBrk="1" hangingPunct="1">
              <a:spcBef>
                <a:spcPct val="0"/>
              </a:spcBef>
              <a:defRPr/>
            </a:pPr>
            <a:endParaRPr kumimoji="1" lang="zh-CN" altLang="en-US" sz="2000" b="1" dirty="0" smtClean="0">
              <a:solidFill>
                <a:srgbClr val="000000"/>
              </a:solidFill>
              <a:ea typeface="黑体" panose="02010609060101010101" pitchFamily="49" charset="-122"/>
            </a:endParaRPr>
          </a:p>
          <a:p>
            <a:pPr eaLnBrk="1" hangingPunct="1">
              <a:spcBef>
                <a:spcPct val="0"/>
              </a:spcBef>
              <a:defRPr/>
            </a:pPr>
            <a:endParaRPr kumimoji="1" lang="zh-CN" altLang="en-US" sz="2000" b="1" dirty="0" smtClean="0">
              <a:solidFill>
                <a:srgbClr val="000000"/>
              </a:solidFill>
              <a:ea typeface="黑体" panose="02010609060101010101" pitchFamily="49" charset="-122"/>
            </a:endParaRPr>
          </a:p>
          <a:p>
            <a:pPr eaLnBrk="1" hangingPunct="1">
              <a:spcBef>
                <a:spcPct val="0"/>
              </a:spcBef>
              <a:defRPr/>
            </a:pPr>
            <a:endParaRPr kumimoji="1" lang="zh-CN" altLang="en-US" sz="2000" b="1" dirty="0" smtClean="0">
              <a:solidFill>
                <a:srgbClr val="000000"/>
              </a:solidFill>
              <a:ea typeface="黑体" panose="02010609060101010101" pitchFamily="49" charset="-122"/>
            </a:endParaRPr>
          </a:p>
          <a:p>
            <a:pPr eaLnBrk="1" hangingPunct="1">
              <a:spcBef>
                <a:spcPct val="0"/>
              </a:spcBef>
              <a:buFontTx/>
              <a:buNone/>
              <a:defRPr/>
            </a:pPr>
            <a:endParaRPr lang="zh-CN" altLang="en-US" sz="2000" b="1" dirty="0" smtClean="0"/>
          </a:p>
        </p:txBody>
      </p:sp>
      <p:graphicFrame>
        <p:nvGraphicFramePr>
          <p:cNvPr id="1026"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1026" name="Photo Editor Photo" r:id="rId3" imgW="4761905" imgH="6504762" progId="MSPhotoEd.3">
                  <p:embed/>
                </p:oleObj>
              </mc:Choice>
              <mc:Fallback>
                <p:oleObj name="Photo Editor Photo" r:id="rId3" imgW="4761905" imgH="650476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4821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p:nvPr>
        </p:nvSpPr>
        <p:spPr/>
        <p:txBody>
          <a:bodyPr/>
          <a:lstStyle/>
          <a:p>
            <a:r>
              <a:rPr lang="zh-CN" altLang="zh-CN" sz="2000" smtClean="0"/>
              <a:t>流计算是针对流数据的实时计算，可以应用在多种场景中，如</a:t>
            </a:r>
            <a:r>
              <a:rPr lang="en-US" altLang="zh-CN" sz="2000" smtClean="0"/>
              <a:t>Web</a:t>
            </a:r>
            <a:r>
              <a:rPr lang="zh-CN" altLang="zh-CN" sz="2000" smtClean="0"/>
              <a:t>服务、机器翻译、广告投放、自然语言处理、气候模拟预测等</a:t>
            </a:r>
            <a:endParaRPr lang="en-US" altLang="zh-CN" sz="2000" smtClean="0"/>
          </a:p>
          <a:p>
            <a:r>
              <a:rPr lang="zh-CN" altLang="en-US" sz="2000" smtClean="0"/>
              <a:t>如</a:t>
            </a:r>
            <a:r>
              <a:rPr lang="zh-CN" altLang="zh-CN" sz="2000" smtClean="0"/>
              <a:t>百度、淘宝等大型网站中，每天都会产生大量流数据，包括用户的搜索内容、用户的浏览记录等数据。采用流计算进行实时数据分析，可以了解每个时刻的流量变化情况，甚至可以分析用户的实时浏览轨迹，从而进行实时个性化内容推荐</a:t>
            </a:r>
          </a:p>
          <a:p>
            <a:r>
              <a:rPr lang="zh-CN" altLang="zh-CN" sz="2000" smtClean="0"/>
              <a:t>但是，并不是每个应用场景都需要用到流计算的。流计算适合于需要处理持续到达的流数据、对数据处理有较高实时性要求的场景</a:t>
            </a:r>
          </a:p>
        </p:txBody>
      </p:sp>
      <p:sp>
        <p:nvSpPr>
          <p:cNvPr id="21507" name="标题 2"/>
          <p:cNvSpPr>
            <a:spLocks noGrp="1"/>
          </p:cNvSpPr>
          <p:nvPr>
            <p:ph type="title" idx="10"/>
          </p:nvPr>
        </p:nvSpPr>
        <p:spPr/>
        <p:txBody>
          <a:bodyPr/>
          <a:lstStyle/>
          <a:p>
            <a:pPr marL="342900" indent="-342900"/>
            <a:r>
              <a:rPr lang="en-US" altLang="zh-CN" smtClean="0"/>
              <a:t>8.3 </a:t>
            </a:r>
            <a:r>
              <a:rPr lang="zh-CN" altLang="en-US" b="1" smtClean="0"/>
              <a:t>流计算的应用</a:t>
            </a:r>
            <a:endParaRPr lang="zh-CN" altLang="zh-CN" b="1" smtClean="0"/>
          </a:p>
        </p:txBody>
      </p:sp>
    </p:spTree>
    <p:extLst>
      <p:ext uri="{BB962C8B-B14F-4D97-AF65-F5344CB8AC3E}">
        <p14:creationId xmlns:p14="http://schemas.microsoft.com/office/powerpoint/2010/main" val="63766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p:nvPr>
        </p:nvSpPr>
        <p:spPr/>
        <p:txBody>
          <a:bodyPr/>
          <a:lstStyle/>
          <a:p>
            <a:r>
              <a:rPr lang="zh-CN" altLang="zh-CN" sz="2000" smtClean="0"/>
              <a:t>传统的业务分析一般采用分布式离线计算的方式，即将数据全部保存起来，然后每隔一定的时间进行离线分析来得到结果。但这样会导致一定的延时，</a:t>
            </a:r>
            <a:r>
              <a:rPr lang="zh-CN" altLang="en-US" sz="2000" smtClean="0"/>
              <a:t>难以</a:t>
            </a:r>
            <a:r>
              <a:rPr lang="zh-CN" altLang="zh-CN" sz="2000" smtClean="0"/>
              <a:t>保证结果的实时性</a:t>
            </a:r>
            <a:endParaRPr lang="en-US" altLang="zh-CN" sz="2000" smtClean="0"/>
          </a:p>
          <a:p>
            <a:r>
              <a:rPr lang="zh-CN" altLang="en-US" sz="2000" smtClean="0"/>
              <a:t>如</a:t>
            </a:r>
            <a:r>
              <a:rPr lang="zh-CN" altLang="zh-CN" sz="2000" smtClean="0"/>
              <a:t>淘宝网“双十一”、“双十二”的促销活动，商家</a:t>
            </a:r>
            <a:r>
              <a:rPr lang="zh-CN" altLang="en-US" sz="2000" smtClean="0"/>
              <a:t>需要</a:t>
            </a:r>
            <a:r>
              <a:rPr lang="zh-CN" altLang="zh-CN" sz="2000" smtClean="0"/>
              <a:t>根据广告效果来</a:t>
            </a:r>
            <a:r>
              <a:rPr lang="zh-CN" altLang="en-US" sz="2000" smtClean="0"/>
              <a:t>即使</a:t>
            </a:r>
            <a:r>
              <a:rPr lang="zh-CN" altLang="zh-CN" sz="2000" smtClean="0"/>
              <a:t>调整</a:t>
            </a:r>
            <a:r>
              <a:rPr lang="zh-CN" altLang="en-US" sz="2000" smtClean="0"/>
              <a:t>广告</a:t>
            </a:r>
            <a:r>
              <a:rPr lang="zh-CN" altLang="zh-CN" sz="2000" smtClean="0"/>
              <a:t>，这就需要对广告的</a:t>
            </a:r>
            <a:r>
              <a:rPr lang="zh-CN" altLang="en-US" sz="2000" smtClean="0"/>
              <a:t>受访情况</a:t>
            </a:r>
            <a:r>
              <a:rPr lang="zh-CN" altLang="zh-CN" sz="2000" smtClean="0"/>
              <a:t>进行分析。但以往采用分布式离线分析，</a:t>
            </a:r>
            <a:r>
              <a:rPr lang="zh-CN" altLang="en-US" sz="2000" smtClean="0"/>
              <a:t>需要</a:t>
            </a:r>
            <a:r>
              <a:rPr lang="zh-CN" altLang="zh-CN" sz="2000" smtClean="0"/>
              <a:t>几小时甚至一天的延时</a:t>
            </a:r>
            <a:r>
              <a:rPr lang="zh-CN" altLang="en-US" sz="2000" smtClean="0"/>
              <a:t>才能得到分析结果</a:t>
            </a:r>
            <a:r>
              <a:rPr lang="zh-CN" altLang="zh-CN" sz="2000" smtClean="0"/>
              <a:t>。</a:t>
            </a:r>
            <a:r>
              <a:rPr lang="zh-CN" altLang="en-US" sz="2000" smtClean="0"/>
              <a:t>而</a:t>
            </a:r>
            <a:r>
              <a:rPr lang="zh-CN" altLang="zh-CN" sz="2000" smtClean="0"/>
              <a:t>促销活动只持续一天，因此，隔天才能得到的分析结果便失去了价值</a:t>
            </a:r>
          </a:p>
          <a:p>
            <a:r>
              <a:rPr lang="zh-CN" altLang="zh-CN" sz="2000" smtClean="0"/>
              <a:t>虽然分布式离线分析带来的小时级的分析延时可以满足大部分商家的需求，但随着实时性</a:t>
            </a:r>
            <a:r>
              <a:rPr lang="zh-CN" altLang="en-US" sz="2000" smtClean="0"/>
              <a:t>要求</a:t>
            </a:r>
            <a:r>
              <a:rPr lang="zh-CN" altLang="zh-CN" sz="2000" smtClean="0"/>
              <a:t>越来越</a:t>
            </a:r>
            <a:r>
              <a:rPr lang="zh-CN" altLang="en-US" sz="2000" smtClean="0"/>
              <a:t>高</a:t>
            </a:r>
            <a:r>
              <a:rPr lang="zh-CN" altLang="zh-CN" sz="2000" smtClean="0"/>
              <a:t>，如何实现秒级别的实时分析响应成为业务分析的一大挑战</a:t>
            </a:r>
          </a:p>
        </p:txBody>
      </p:sp>
      <p:sp>
        <p:nvSpPr>
          <p:cNvPr id="22531" name="标题 2"/>
          <p:cNvSpPr>
            <a:spLocks noGrp="1"/>
          </p:cNvSpPr>
          <p:nvPr>
            <p:ph type="title" idx="10"/>
          </p:nvPr>
        </p:nvSpPr>
        <p:spPr/>
        <p:txBody>
          <a:bodyPr/>
          <a:lstStyle/>
          <a:p>
            <a:pPr marL="342900" indent="-342900"/>
            <a:r>
              <a:rPr lang="en-US" altLang="zh-CN" smtClean="0"/>
              <a:t>8.3.1 </a:t>
            </a:r>
            <a:r>
              <a:rPr lang="zh-CN" altLang="en-US" b="1" smtClean="0"/>
              <a:t>应用场景</a:t>
            </a:r>
            <a:r>
              <a:rPr lang="en-US" altLang="zh-CN" b="1" smtClean="0"/>
              <a:t>1: </a:t>
            </a:r>
            <a:r>
              <a:rPr lang="zh-CN" altLang="en-US" b="1" smtClean="0"/>
              <a:t>实时分析</a:t>
            </a:r>
            <a:endParaRPr lang="zh-CN" altLang="zh-CN" b="1" smtClean="0"/>
          </a:p>
        </p:txBody>
      </p:sp>
    </p:spTree>
    <p:extLst>
      <p:ext uri="{BB962C8B-B14F-4D97-AF65-F5344CB8AC3E}">
        <p14:creationId xmlns:p14="http://schemas.microsoft.com/office/powerpoint/2010/main" val="2583652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p:nvPr>
        </p:nvSpPr>
        <p:spPr/>
        <p:txBody>
          <a:bodyPr/>
          <a:lstStyle/>
          <a:p>
            <a:r>
              <a:rPr lang="zh-CN" altLang="zh-CN" sz="2000" smtClean="0"/>
              <a:t>针对流数据，“量子恒道”开发了海量数据实时流计算框架</a:t>
            </a:r>
            <a:r>
              <a:rPr lang="en-US" altLang="zh-CN" sz="2000" smtClean="0"/>
              <a:t>Super Mario</a:t>
            </a:r>
            <a:r>
              <a:rPr lang="zh-CN" altLang="en-US" sz="2000" smtClean="0"/>
              <a:t>。通过该框架，</a:t>
            </a:r>
            <a:r>
              <a:rPr lang="zh-CN" altLang="zh-CN" sz="2000" smtClean="0"/>
              <a:t>量子恒道可处理每天</a:t>
            </a:r>
            <a:r>
              <a:rPr lang="en-US" altLang="zh-CN" sz="2000" smtClean="0"/>
              <a:t>TB</a:t>
            </a:r>
            <a:r>
              <a:rPr lang="zh-CN" altLang="zh-CN" sz="2000" smtClean="0"/>
              <a:t>级的实时流数据，并且从用户发出请求到数据展示，整个延时控制在</a:t>
            </a:r>
            <a:r>
              <a:rPr lang="en-US" altLang="zh-CN" sz="2000" smtClean="0"/>
              <a:t>2-3</a:t>
            </a:r>
            <a:r>
              <a:rPr lang="zh-CN" altLang="zh-CN" sz="2000" smtClean="0"/>
              <a:t>秒内，达到了实时性的要求</a:t>
            </a:r>
          </a:p>
        </p:txBody>
      </p:sp>
      <p:sp>
        <p:nvSpPr>
          <p:cNvPr id="23555" name="标题 2"/>
          <p:cNvSpPr>
            <a:spLocks noGrp="1"/>
          </p:cNvSpPr>
          <p:nvPr>
            <p:ph type="title" idx="10"/>
          </p:nvPr>
        </p:nvSpPr>
        <p:spPr/>
        <p:txBody>
          <a:bodyPr/>
          <a:lstStyle/>
          <a:p>
            <a:pPr marL="342900" indent="-342900"/>
            <a:r>
              <a:rPr lang="en-US" altLang="zh-CN" smtClean="0"/>
              <a:t>8.3.1 </a:t>
            </a:r>
            <a:r>
              <a:rPr lang="zh-CN" altLang="en-US" b="1" smtClean="0"/>
              <a:t>应用场景</a:t>
            </a:r>
            <a:r>
              <a:rPr lang="en-US" altLang="zh-CN" b="1" smtClean="0"/>
              <a:t>1: </a:t>
            </a:r>
            <a:r>
              <a:rPr lang="zh-CN" altLang="en-US" b="1" smtClean="0"/>
              <a:t>实时分析</a:t>
            </a:r>
            <a:endParaRPr lang="zh-CN" altLang="zh-CN" b="1" smtClean="0"/>
          </a:p>
        </p:txBody>
      </p:sp>
      <p:sp>
        <p:nvSpPr>
          <p:cNvPr id="23556" name="文本框 4"/>
          <p:cNvSpPr txBox="1">
            <a:spLocks noChangeArrowheads="1"/>
          </p:cNvSpPr>
          <p:nvPr/>
        </p:nvSpPr>
        <p:spPr bwMode="auto">
          <a:xfrm>
            <a:off x="3471863" y="6169025"/>
            <a:ext cx="2124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a:t>Super Mario</a:t>
            </a:r>
            <a:r>
              <a:rPr lang="zh-CN" altLang="zh-CN" sz="1600"/>
              <a:t>处理流程</a:t>
            </a:r>
            <a:endParaRPr lang="zh-CN" altLang="en-US" sz="1600"/>
          </a:p>
        </p:txBody>
      </p:sp>
      <p:pic>
        <p:nvPicPr>
          <p:cNvPr id="2355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943225"/>
            <a:ext cx="48768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450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p:nvPr>
        </p:nvSpPr>
        <p:spPr/>
        <p:txBody>
          <a:bodyPr/>
          <a:lstStyle/>
          <a:p>
            <a:r>
              <a:rPr lang="zh-CN" altLang="zh-CN" sz="2000" smtClean="0"/>
              <a:t>流计算不仅为互联网带来改变，也能改变我们的生活</a:t>
            </a:r>
            <a:endParaRPr lang="en-US" altLang="zh-CN" sz="2000" smtClean="0"/>
          </a:p>
          <a:p>
            <a:r>
              <a:rPr lang="zh-CN" altLang="en-US" sz="2000" smtClean="0"/>
              <a:t>如</a:t>
            </a:r>
            <a:r>
              <a:rPr lang="zh-CN" altLang="zh-CN" sz="2000" smtClean="0"/>
              <a:t>提供导航路线，一般的导航路线并没有考虑实时的交通状况，即便在计算路线时有考虑交通状况，往往也只是使用了以往的交通状况数据。要达到根据实时交通状态进行导航的效果，就需要获取海量的实时交通数据并进行实时分析</a:t>
            </a:r>
            <a:endParaRPr lang="en-US" altLang="zh-CN" sz="2000" smtClean="0"/>
          </a:p>
          <a:p>
            <a:r>
              <a:rPr lang="zh-CN" altLang="zh-CN" sz="2000" smtClean="0"/>
              <a:t>借助于流计算的实时特性，不仅可以根据交通情况制定路线，而且在行驶过程中，也可以根据交通情况的变化实时更新路线，始终为用户提供最佳的行驶路线</a:t>
            </a:r>
          </a:p>
        </p:txBody>
      </p:sp>
      <p:sp>
        <p:nvSpPr>
          <p:cNvPr id="24579" name="标题 2"/>
          <p:cNvSpPr>
            <a:spLocks noGrp="1"/>
          </p:cNvSpPr>
          <p:nvPr>
            <p:ph type="title" idx="10"/>
          </p:nvPr>
        </p:nvSpPr>
        <p:spPr/>
        <p:txBody>
          <a:bodyPr/>
          <a:lstStyle/>
          <a:p>
            <a:pPr marL="342900" indent="-342900"/>
            <a:r>
              <a:rPr lang="en-US" altLang="zh-CN" smtClean="0"/>
              <a:t>8.3.1 </a:t>
            </a:r>
            <a:r>
              <a:rPr lang="zh-CN" altLang="en-US" b="1" smtClean="0"/>
              <a:t>应用场景</a:t>
            </a:r>
            <a:r>
              <a:rPr lang="en-US" altLang="zh-CN" b="1" smtClean="0"/>
              <a:t>2: </a:t>
            </a:r>
            <a:r>
              <a:rPr lang="zh-CN" altLang="en-US" b="1" smtClean="0"/>
              <a:t>实时交通</a:t>
            </a:r>
            <a:endParaRPr lang="zh-CN" altLang="zh-CN" b="1" smtClean="0"/>
          </a:p>
        </p:txBody>
      </p:sp>
    </p:spTree>
    <p:extLst>
      <p:ext uri="{BB962C8B-B14F-4D97-AF65-F5344CB8AC3E}">
        <p14:creationId xmlns:p14="http://schemas.microsoft.com/office/powerpoint/2010/main" val="355118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p:nvPr>
        </p:nvSpPr>
        <p:spPr/>
        <p:txBody>
          <a:bodyPr/>
          <a:lstStyle/>
          <a:p>
            <a:r>
              <a:rPr lang="en-US" altLang="zh-CN" sz="2000" smtClean="0"/>
              <a:t>IBM</a:t>
            </a:r>
            <a:r>
              <a:rPr lang="zh-CN" altLang="zh-CN" sz="2000" smtClean="0"/>
              <a:t>的流计算平台</a:t>
            </a:r>
            <a:r>
              <a:rPr lang="en-US" altLang="zh-CN" sz="2000" smtClean="0"/>
              <a:t>InfoSphere Streams</a:t>
            </a:r>
            <a:r>
              <a:rPr lang="zh-CN" altLang="zh-CN" sz="2000" smtClean="0"/>
              <a:t>，广泛应用于制造、零售、交通运输、金融证券以及监管各行各业的解决方案之中，使得实时快速做出决策的理念得以实现</a:t>
            </a:r>
            <a:endParaRPr lang="en-US" altLang="zh-CN" sz="2000" smtClean="0"/>
          </a:p>
          <a:p>
            <a:r>
              <a:rPr lang="zh-CN" altLang="zh-CN" sz="2000" smtClean="0"/>
              <a:t>以上述的实时交通为例，</a:t>
            </a:r>
            <a:r>
              <a:rPr lang="en-US" altLang="zh-CN" sz="2000" smtClean="0"/>
              <a:t>InfoSphere Streams</a:t>
            </a:r>
            <a:r>
              <a:rPr lang="zh-CN" altLang="zh-CN" sz="2000" smtClean="0"/>
              <a:t>应用于斯德哥尔摩的交通信息管理，通过结合来自不同源的实时数据，可以生成动态的、多方位的观察交通流量的方式，为城市规划者和乘客提供实时交通状况查询</a:t>
            </a:r>
          </a:p>
        </p:txBody>
      </p:sp>
      <p:sp>
        <p:nvSpPr>
          <p:cNvPr id="25603" name="标题 2"/>
          <p:cNvSpPr>
            <a:spLocks noGrp="1"/>
          </p:cNvSpPr>
          <p:nvPr>
            <p:ph type="title" idx="10"/>
          </p:nvPr>
        </p:nvSpPr>
        <p:spPr/>
        <p:txBody>
          <a:bodyPr/>
          <a:lstStyle/>
          <a:p>
            <a:pPr marL="342900" indent="-342900"/>
            <a:r>
              <a:rPr lang="en-US" altLang="zh-CN" smtClean="0"/>
              <a:t>8.3.1 </a:t>
            </a:r>
            <a:r>
              <a:rPr lang="zh-CN" altLang="en-US" b="1" smtClean="0"/>
              <a:t>应用场景</a:t>
            </a:r>
            <a:r>
              <a:rPr lang="en-US" altLang="zh-CN" b="1" smtClean="0"/>
              <a:t>2: </a:t>
            </a:r>
            <a:r>
              <a:rPr lang="zh-CN" altLang="en-US" b="1" smtClean="0"/>
              <a:t>实时交通</a:t>
            </a:r>
            <a:endParaRPr lang="zh-CN" altLang="zh-CN" b="1" smtClean="0"/>
          </a:p>
        </p:txBody>
      </p:sp>
    </p:spTree>
    <p:extLst>
      <p:ext uri="{BB962C8B-B14F-4D97-AF65-F5344CB8AC3E}">
        <p14:creationId xmlns:p14="http://schemas.microsoft.com/office/powerpoint/2010/main" val="2856497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idx="10"/>
          </p:nvPr>
        </p:nvSpPr>
        <p:spPr/>
        <p:txBody>
          <a:bodyPr/>
          <a:lstStyle/>
          <a:p>
            <a:pPr marL="342900" indent="-342900"/>
            <a:r>
              <a:rPr lang="en-US" altLang="zh-CN" smtClean="0"/>
              <a:t>8.3.2 </a:t>
            </a:r>
            <a:r>
              <a:rPr lang="zh-CN" altLang="en-US" b="1" smtClean="0"/>
              <a:t>应用场景</a:t>
            </a:r>
            <a:r>
              <a:rPr lang="en-US" altLang="zh-CN" b="1" smtClean="0"/>
              <a:t>2: </a:t>
            </a:r>
            <a:r>
              <a:rPr lang="zh-CN" altLang="en-US" b="1" smtClean="0"/>
              <a:t>实时交通</a:t>
            </a:r>
            <a:endParaRPr lang="zh-CN" altLang="zh-CN" b="1" smtClean="0"/>
          </a:p>
        </p:txBody>
      </p:sp>
      <p:pic>
        <p:nvPicPr>
          <p:cNvPr id="26627" name="图片 3" descr="IBM InfoSphere Str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46188"/>
            <a:ext cx="35814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4"/>
          <p:cNvSpPr txBox="1">
            <a:spLocks noChangeArrowheads="1"/>
          </p:cNvSpPr>
          <p:nvPr/>
        </p:nvSpPr>
        <p:spPr bwMode="auto">
          <a:xfrm>
            <a:off x="2989263" y="6262688"/>
            <a:ext cx="324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a:t>InfoSphere Streams</a:t>
            </a:r>
            <a:r>
              <a:rPr lang="zh-CN" altLang="zh-CN" sz="1600"/>
              <a:t>应用程序结构</a:t>
            </a:r>
            <a:endParaRPr lang="zh-CN" altLang="en-US" sz="1600"/>
          </a:p>
        </p:txBody>
      </p:sp>
    </p:spTree>
    <p:extLst>
      <p:ext uri="{BB962C8B-B14F-4D97-AF65-F5344CB8AC3E}">
        <p14:creationId xmlns:p14="http://schemas.microsoft.com/office/powerpoint/2010/main" val="253153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p:nvPr>
        </p:nvSpPr>
        <p:spPr/>
        <p:txBody>
          <a:bodyPr/>
          <a:lstStyle/>
          <a:p>
            <a:r>
              <a:rPr lang="zh-CN" altLang="zh-CN" sz="2400" smtClean="0"/>
              <a:t>8.4.1	 Storm简介</a:t>
            </a:r>
            <a:endParaRPr lang="zh-CN" altLang="en-US" sz="2400" smtClean="0"/>
          </a:p>
          <a:p>
            <a:r>
              <a:rPr lang="zh-CN" altLang="zh-CN" sz="2400" smtClean="0"/>
              <a:t>8.4.2	 Storm的特点</a:t>
            </a:r>
            <a:endParaRPr lang="zh-CN" altLang="en-US" sz="2400" smtClean="0"/>
          </a:p>
          <a:p>
            <a:r>
              <a:rPr lang="zh-CN" altLang="zh-CN" sz="2400" smtClean="0"/>
              <a:t>8.4.3	 Storm设计思想</a:t>
            </a:r>
            <a:endParaRPr lang="zh-CN" altLang="en-US" sz="2400" smtClean="0"/>
          </a:p>
          <a:p>
            <a:r>
              <a:rPr lang="zh-CN" altLang="zh-CN" sz="2400" smtClean="0"/>
              <a:t>8.4.4	Storm框架设计</a:t>
            </a:r>
            <a:endParaRPr lang="zh-CN" altLang="en-US" sz="2400" smtClean="0"/>
          </a:p>
          <a:p>
            <a:r>
              <a:rPr lang="zh-CN" altLang="zh-CN" sz="2400" smtClean="0"/>
              <a:t>8.4.5	Storm实例</a:t>
            </a:r>
            <a:endParaRPr lang="zh-CN" altLang="en-US" sz="2400" smtClean="0"/>
          </a:p>
          <a:p>
            <a:r>
              <a:rPr lang="zh-CN" altLang="zh-CN" sz="2400" smtClean="0"/>
              <a:t>8.4.6	哪些公司在使用Storm</a:t>
            </a:r>
          </a:p>
        </p:txBody>
      </p:sp>
      <p:sp>
        <p:nvSpPr>
          <p:cNvPr id="27651" name="标题 2"/>
          <p:cNvSpPr>
            <a:spLocks noGrp="1"/>
          </p:cNvSpPr>
          <p:nvPr>
            <p:ph type="title" idx="10"/>
          </p:nvPr>
        </p:nvSpPr>
        <p:spPr/>
        <p:txBody>
          <a:bodyPr/>
          <a:lstStyle/>
          <a:p>
            <a:pPr marL="342900" indent="-342900"/>
            <a:r>
              <a:rPr lang="en-US" altLang="zh-CN" smtClean="0"/>
              <a:t>8.4 </a:t>
            </a:r>
            <a:r>
              <a:rPr lang="zh-CN" altLang="zh-CN" smtClean="0"/>
              <a:t>开源流计算框架</a:t>
            </a:r>
            <a:r>
              <a:rPr lang="en-US" altLang="zh-CN" smtClean="0"/>
              <a:t>Storm</a:t>
            </a:r>
            <a:endParaRPr lang="zh-CN" altLang="zh-CN" b="1" smtClean="0"/>
          </a:p>
        </p:txBody>
      </p:sp>
    </p:spTree>
    <p:extLst>
      <p:ext uri="{BB962C8B-B14F-4D97-AF65-F5344CB8AC3E}">
        <p14:creationId xmlns:p14="http://schemas.microsoft.com/office/powerpoint/2010/main" val="3379308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p:nvPr>
        </p:nvSpPr>
        <p:spPr/>
        <p:txBody>
          <a:bodyPr/>
          <a:lstStyle/>
          <a:p>
            <a:r>
              <a:rPr lang="en-US" altLang="zh-CN" sz="2000" smtClean="0"/>
              <a:t>Twitter Storm</a:t>
            </a:r>
            <a:r>
              <a:rPr lang="zh-CN" altLang="zh-CN" sz="2000" smtClean="0"/>
              <a:t>是一个免费、开源的分布式实时计算系统，</a:t>
            </a:r>
            <a:r>
              <a:rPr lang="en-US" altLang="zh-CN" sz="2000" smtClean="0"/>
              <a:t>Storm</a:t>
            </a:r>
            <a:r>
              <a:rPr lang="zh-CN" altLang="zh-CN" sz="2000" smtClean="0"/>
              <a:t>对于实时计算的意义类似于</a:t>
            </a:r>
            <a:r>
              <a:rPr lang="en-US" altLang="zh-CN" sz="2000" smtClean="0"/>
              <a:t>Hadoop</a:t>
            </a:r>
            <a:r>
              <a:rPr lang="zh-CN" altLang="zh-CN" sz="2000" smtClean="0"/>
              <a:t>对于批处理的意义，</a:t>
            </a:r>
            <a:r>
              <a:rPr lang="en-US" altLang="zh-CN" sz="2000" smtClean="0"/>
              <a:t>Storm</a:t>
            </a:r>
            <a:r>
              <a:rPr lang="zh-CN" altLang="zh-CN" sz="2000" smtClean="0"/>
              <a:t>可以简单、高效、可靠地处理流数据，并支持多种编程语言</a:t>
            </a:r>
            <a:endParaRPr lang="en-US" altLang="zh-CN" sz="2000" smtClean="0"/>
          </a:p>
          <a:p>
            <a:r>
              <a:rPr lang="en-US" altLang="zh-CN" sz="2000" smtClean="0"/>
              <a:t>Storm</a:t>
            </a:r>
            <a:r>
              <a:rPr lang="zh-CN" altLang="zh-CN" sz="2000" smtClean="0"/>
              <a:t>框架可以方便地与数据库系统进行整合，从而开发出强大的实时计算系统</a:t>
            </a:r>
            <a:endParaRPr lang="en-US" altLang="zh-CN" sz="2000" smtClean="0"/>
          </a:p>
          <a:p>
            <a:endParaRPr lang="en-US" altLang="zh-CN" sz="2000" smtClean="0"/>
          </a:p>
          <a:p>
            <a:r>
              <a:rPr lang="en-US" altLang="zh-CN" sz="2000" smtClean="0"/>
              <a:t>Twitter</a:t>
            </a:r>
            <a:r>
              <a:rPr lang="zh-CN" altLang="zh-CN" sz="2000" smtClean="0"/>
              <a:t>是全球访问量最大的社交网站之一，</a:t>
            </a:r>
            <a:r>
              <a:rPr lang="en-US" altLang="zh-CN" sz="2000" smtClean="0"/>
              <a:t>Twitter</a:t>
            </a:r>
            <a:r>
              <a:rPr lang="zh-CN" altLang="zh-CN" sz="2000" smtClean="0"/>
              <a:t>开发</a:t>
            </a:r>
            <a:r>
              <a:rPr lang="en-US" altLang="zh-CN" sz="2000" smtClean="0"/>
              <a:t>Storm</a:t>
            </a:r>
            <a:r>
              <a:rPr lang="zh-CN" altLang="zh-CN" sz="2000" smtClean="0"/>
              <a:t>流处理框架也是为了应对其不断增长的流数据实时处理需求</a:t>
            </a:r>
          </a:p>
        </p:txBody>
      </p:sp>
      <p:sp>
        <p:nvSpPr>
          <p:cNvPr id="28675" name="标题 2"/>
          <p:cNvSpPr>
            <a:spLocks noGrp="1"/>
          </p:cNvSpPr>
          <p:nvPr>
            <p:ph type="title" idx="10"/>
          </p:nvPr>
        </p:nvSpPr>
        <p:spPr/>
        <p:txBody>
          <a:bodyPr/>
          <a:lstStyle/>
          <a:p>
            <a:pPr marL="342900" indent="-342900"/>
            <a:r>
              <a:rPr lang="en-US" altLang="zh-CN" smtClean="0"/>
              <a:t>8.4.1 Storm</a:t>
            </a:r>
            <a:r>
              <a:rPr lang="zh-CN" altLang="zh-CN" smtClean="0"/>
              <a:t>简介</a:t>
            </a:r>
            <a:endParaRPr lang="zh-CN" altLang="zh-CN" b="1" smtClean="0"/>
          </a:p>
        </p:txBody>
      </p:sp>
    </p:spTree>
    <p:extLst>
      <p:ext uri="{BB962C8B-B14F-4D97-AF65-F5344CB8AC3E}">
        <p14:creationId xmlns:p14="http://schemas.microsoft.com/office/powerpoint/2010/main" val="2330324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p:nvPr>
        </p:nvSpPr>
        <p:spPr/>
        <p:txBody>
          <a:bodyPr/>
          <a:lstStyle/>
          <a:p>
            <a:r>
              <a:rPr lang="en-US" altLang="zh-CN" sz="2000" smtClean="0"/>
              <a:t>Twitter</a:t>
            </a:r>
            <a:r>
              <a:rPr lang="zh-CN" altLang="zh-CN" sz="2000" smtClean="0"/>
              <a:t>采用了由实时系统和批处理系统组成的分层数据处理架构，一方面由</a:t>
            </a:r>
            <a:r>
              <a:rPr lang="en-US" altLang="zh-CN" sz="2000" smtClean="0"/>
              <a:t>Hadoop</a:t>
            </a:r>
            <a:r>
              <a:rPr lang="zh-CN" altLang="zh-CN" sz="2000" smtClean="0"/>
              <a:t>和</a:t>
            </a:r>
            <a:r>
              <a:rPr lang="en-US" altLang="zh-CN" sz="2000" smtClean="0"/>
              <a:t>ElephantDB</a:t>
            </a:r>
            <a:r>
              <a:rPr lang="zh-CN" altLang="zh-CN" sz="2000" smtClean="0"/>
              <a:t>组成批处理系统，另一方面由</a:t>
            </a:r>
            <a:r>
              <a:rPr lang="en-US" altLang="zh-CN" sz="2000" smtClean="0"/>
              <a:t>Storm</a:t>
            </a:r>
            <a:r>
              <a:rPr lang="zh-CN" altLang="zh-CN" sz="2000" smtClean="0"/>
              <a:t>和</a:t>
            </a:r>
            <a:r>
              <a:rPr lang="en-US" altLang="zh-CN" sz="2000" smtClean="0"/>
              <a:t>Cassandra</a:t>
            </a:r>
            <a:r>
              <a:rPr lang="zh-CN" altLang="zh-CN" sz="2000" smtClean="0"/>
              <a:t>组成实时系统</a:t>
            </a:r>
            <a:endParaRPr lang="en-US" altLang="zh-CN" sz="2000" smtClean="0"/>
          </a:p>
          <a:p>
            <a:r>
              <a:rPr lang="zh-CN" altLang="zh-CN" sz="2000" smtClean="0"/>
              <a:t>在计算查询时，该系统会同时查询批处理视图和实时视图，并把它们合并起来以得到最终的结果</a:t>
            </a:r>
          </a:p>
        </p:txBody>
      </p:sp>
      <p:sp>
        <p:nvSpPr>
          <p:cNvPr id="29699" name="标题 2"/>
          <p:cNvSpPr>
            <a:spLocks noGrp="1"/>
          </p:cNvSpPr>
          <p:nvPr>
            <p:ph type="title" idx="10"/>
          </p:nvPr>
        </p:nvSpPr>
        <p:spPr/>
        <p:txBody>
          <a:bodyPr/>
          <a:lstStyle/>
          <a:p>
            <a:pPr marL="342900" indent="-342900"/>
            <a:r>
              <a:rPr lang="en-US" altLang="zh-CN" smtClean="0"/>
              <a:t>8.4.1 Storm</a:t>
            </a:r>
            <a:r>
              <a:rPr lang="zh-CN" altLang="en-US" smtClean="0"/>
              <a:t>简介</a:t>
            </a:r>
            <a:endParaRPr lang="zh-CN" altLang="zh-CN" b="1" smtClean="0"/>
          </a:p>
        </p:txBody>
      </p:sp>
      <p:sp>
        <p:nvSpPr>
          <p:cNvPr id="29700" name="文本框 9"/>
          <p:cNvSpPr txBox="1">
            <a:spLocks noChangeArrowheads="1"/>
          </p:cNvSpPr>
          <p:nvPr/>
        </p:nvSpPr>
        <p:spPr bwMode="auto">
          <a:xfrm>
            <a:off x="3216275" y="6248400"/>
            <a:ext cx="2635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a:t>Twitter</a:t>
            </a:r>
            <a:r>
              <a:rPr lang="zh-CN" altLang="zh-CN" sz="1600"/>
              <a:t>的分层数据处理架构</a:t>
            </a:r>
            <a:endParaRPr lang="zh-CN" altLang="en-US" sz="1600"/>
          </a:p>
        </p:txBody>
      </p:sp>
      <p:pic>
        <p:nvPicPr>
          <p:cNvPr id="2970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294063"/>
            <a:ext cx="611505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471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idx="10"/>
          </p:nvPr>
        </p:nvSpPr>
        <p:spPr/>
        <p:txBody>
          <a:bodyPr/>
          <a:lstStyle/>
          <a:p>
            <a:pPr marL="342900" indent="-342900"/>
            <a:r>
              <a:rPr lang="en-US" altLang="zh-CN" smtClean="0"/>
              <a:t>8.4.2 Storm</a:t>
            </a:r>
            <a:r>
              <a:rPr lang="zh-CN" altLang="en-US" smtClean="0"/>
              <a:t>的特点</a:t>
            </a:r>
            <a:endParaRPr lang="zh-CN" altLang="zh-CN" b="1" smtClean="0"/>
          </a:p>
        </p:txBody>
      </p:sp>
      <p:sp>
        <p:nvSpPr>
          <p:cNvPr id="30723" name="内容占位符 1"/>
          <p:cNvSpPr>
            <a:spLocks noGrp="1"/>
          </p:cNvSpPr>
          <p:nvPr>
            <p:ph/>
          </p:nvPr>
        </p:nvSpPr>
        <p:spPr/>
        <p:txBody>
          <a:bodyPr/>
          <a:lstStyle/>
          <a:p>
            <a:r>
              <a:rPr lang="en-US" altLang="zh-CN" sz="2000" smtClean="0"/>
              <a:t>Storm</a:t>
            </a:r>
            <a:r>
              <a:rPr lang="zh-CN" altLang="zh-CN" sz="2000" smtClean="0"/>
              <a:t>可用于许多领域中，如实时分析、在线机器学习、持续计算、远程</a:t>
            </a:r>
            <a:r>
              <a:rPr lang="en-US" altLang="zh-CN" sz="2000" smtClean="0"/>
              <a:t>RPC</a:t>
            </a:r>
            <a:r>
              <a:rPr lang="zh-CN" altLang="zh-CN" sz="2000" smtClean="0"/>
              <a:t>、数据提取加载转换等</a:t>
            </a:r>
            <a:endParaRPr lang="en-US" altLang="zh-CN" sz="2000" smtClean="0"/>
          </a:p>
          <a:p>
            <a:r>
              <a:rPr lang="en-US" altLang="zh-CN" sz="2000" smtClean="0"/>
              <a:t>Storm</a:t>
            </a:r>
            <a:r>
              <a:rPr lang="zh-CN" altLang="zh-CN" sz="2000" smtClean="0"/>
              <a:t>具有以下主要特点：</a:t>
            </a:r>
          </a:p>
          <a:p>
            <a:pPr lvl="1"/>
            <a:r>
              <a:rPr lang="zh-CN" altLang="zh-CN" sz="2000" smtClean="0"/>
              <a:t>整合性：</a:t>
            </a:r>
            <a:r>
              <a:rPr lang="en-US" altLang="zh-CN" sz="2000" smtClean="0"/>
              <a:t>Storm</a:t>
            </a:r>
            <a:r>
              <a:rPr lang="zh-CN" altLang="zh-CN" sz="2000" smtClean="0"/>
              <a:t>可方便地与队列系统和数据库系统进行整合</a:t>
            </a:r>
          </a:p>
          <a:p>
            <a:pPr lvl="1"/>
            <a:r>
              <a:rPr lang="zh-CN" altLang="zh-CN" sz="2000" smtClean="0"/>
              <a:t>简易的</a:t>
            </a:r>
            <a:r>
              <a:rPr lang="en-US" altLang="zh-CN" sz="2000" smtClean="0"/>
              <a:t>API</a:t>
            </a:r>
            <a:r>
              <a:rPr lang="zh-CN" altLang="zh-CN" sz="2000" smtClean="0"/>
              <a:t>：</a:t>
            </a:r>
            <a:r>
              <a:rPr lang="en-US" altLang="zh-CN" sz="2000" smtClean="0"/>
              <a:t>Storm</a:t>
            </a:r>
            <a:r>
              <a:rPr lang="zh-CN" altLang="zh-CN" sz="2000" smtClean="0"/>
              <a:t>的</a:t>
            </a:r>
            <a:r>
              <a:rPr lang="en-US" altLang="zh-CN" sz="2000" smtClean="0"/>
              <a:t>API</a:t>
            </a:r>
            <a:r>
              <a:rPr lang="zh-CN" altLang="zh-CN" sz="2000" smtClean="0"/>
              <a:t>在使用上即简单又方便</a:t>
            </a:r>
          </a:p>
          <a:p>
            <a:pPr lvl="1"/>
            <a:r>
              <a:rPr lang="zh-CN" altLang="zh-CN" sz="2000" smtClean="0"/>
              <a:t>可扩展性：</a:t>
            </a:r>
            <a:r>
              <a:rPr lang="en-US" altLang="zh-CN" sz="2000" smtClean="0"/>
              <a:t>Storm</a:t>
            </a:r>
            <a:r>
              <a:rPr lang="zh-CN" altLang="zh-CN" sz="2000" smtClean="0"/>
              <a:t>的并行特性使其可以运行在分布式集群中</a:t>
            </a:r>
          </a:p>
          <a:p>
            <a:pPr lvl="1"/>
            <a:r>
              <a:rPr lang="zh-CN" altLang="zh-CN" sz="2000" smtClean="0"/>
              <a:t>容错性：</a:t>
            </a:r>
            <a:r>
              <a:rPr lang="en-US" altLang="zh-CN" sz="2000" smtClean="0"/>
              <a:t>Storm</a:t>
            </a:r>
            <a:r>
              <a:rPr lang="zh-CN" altLang="zh-CN" sz="2000" smtClean="0"/>
              <a:t>可自动进行故障节点的重启</a:t>
            </a:r>
            <a:r>
              <a:rPr lang="zh-CN" altLang="en-US" sz="2000" smtClean="0"/>
              <a:t>、</a:t>
            </a:r>
            <a:r>
              <a:rPr lang="zh-CN" altLang="zh-CN" sz="2000" smtClean="0"/>
              <a:t>任务的重新分配</a:t>
            </a:r>
          </a:p>
          <a:p>
            <a:pPr lvl="1"/>
            <a:r>
              <a:rPr lang="zh-CN" altLang="zh-CN" sz="2000" smtClean="0"/>
              <a:t>可靠的消息处理：</a:t>
            </a:r>
            <a:r>
              <a:rPr lang="en-US" altLang="zh-CN" sz="2000" smtClean="0"/>
              <a:t>Storm</a:t>
            </a:r>
            <a:r>
              <a:rPr lang="zh-CN" altLang="zh-CN" sz="2000" smtClean="0"/>
              <a:t>保证每个消息都能完整处理</a:t>
            </a:r>
          </a:p>
          <a:p>
            <a:pPr lvl="1"/>
            <a:r>
              <a:rPr lang="zh-CN" altLang="zh-CN" sz="2000" smtClean="0"/>
              <a:t>支持各种编程语言：</a:t>
            </a:r>
            <a:r>
              <a:rPr lang="en-US" altLang="zh-CN" sz="2000" smtClean="0"/>
              <a:t>Storm</a:t>
            </a:r>
            <a:r>
              <a:rPr lang="zh-CN" altLang="zh-CN" sz="2000" smtClean="0"/>
              <a:t>支持使用各种编程语言来定义任务</a:t>
            </a:r>
          </a:p>
          <a:p>
            <a:pPr lvl="1"/>
            <a:r>
              <a:rPr lang="zh-CN" altLang="zh-CN" sz="2000" smtClean="0"/>
              <a:t>快速部署：</a:t>
            </a:r>
            <a:r>
              <a:rPr lang="en-US" altLang="zh-CN" sz="2000" smtClean="0"/>
              <a:t>Storm</a:t>
            </a:r>
            <a:r>
              <a:rPr lang="zh-CN" altLang="zh-CN" sz="2000" smtClean="0"/>
              <a:t>可以快速进行部署和使用</a:t>
            </a:r>
          </a:p>
          <a:p>
            <a:pPr lvl="1"/>
            <a:r>
              <a:rPr lang="zh-CN" altLang="zh-CN" sz="2000" smtClean="0"/>
              <a:t>免费、开源：</a:t>
            </a:r>
            <a:r>
              <a:rPr lang="en-US" altLang="zh-CN" sz="2000" smtClean="0"/>
              <a:t>Storm</a:t>
            </a:r>
            <a:r>
              <a:rPr lang="zh-CN" altLang="zh-CN" sz="2000" smtClean="0"/>
              <a:t>是一款开源框架，可以免费使用</a:t>
            </a:r>
          </a:p>
          <a:p>
            <a:endParaRPr lang="zh-CN" altLang="zh-CN" sz="2400" smtClean="0"/>
          </a:p>
        </p:txBody>
      </p:sp>
    </p:spTree>
    <p:extLst>
      <p:ext uri="{BB962C8B-B14F-4D97-AF65-F5344CB8AC3E}">
        <p14:creationId xmlns:p14="http://schemas.microsoft.com/office/powerpoint/2010/main" val="17333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mtClean="0"/>
              <a:t>8.1	</a:t>
            </a:r>
            <a:r>
              <a:rPr lang="zh-CN" altLang="en-US" smtClean="0"/>
              <a:t>流计算概述</a:t>
            </a:r>
          </a:p>
        </p:txBody>
      </p:sp>
      <p:sp>
        <p:nvSpPr>
          <p:cNvPr id="4099" name="Rectangle 3"/>
          <p:cNvSpPr>
            <a:spLocks noGrp="1" noChangeArrowheads="1"/>
          </p:cNvSpPr>
          <p:nvPr>
            <p:ph type="body" idx="1"/>
          </p:nvPr>
        </p:nvSpPr>
        <p:spPr/>
        <p:txBody>
          <a:bodyPr/>
          <a:lstStyle/>
          <a:p>
            <a:r>
              <a:rPr lang="en-US" altLang="zh-CN" sz="2400" smtClean="0"/>
              <a:t>8.1.1	</a:t>
            </a:r>
            <a:r>
              <a:rPr lang="zh-CN" altLang="en-US" sz="2400" smtClean="0"/>
              <a:t>静态数据和流数据</a:t>
            </a:r>
          </a:p>
          <a:p>
            <a:r>
              <a:rPr lang="en-US" altLang="zh-CN" sz="2400" smtClean="0"/>
              <a:t>8.1.2	</a:t>
            </a:r>
            <a:r>
              <a:rPr lang="zh-CN" altLang="en-US" sz="2400" smtClean="0"/>
              <a:t>批量计算和实时计算</a:t>
            </a:r>
          </a:p>
          <a:p>
            <a:r>
              <a:rPr lang="en-US" altLang="zh-CN" sz="2400" smtClean="0"/>
              <a:t>8.1.3	</a:t>
            </a:r>
            <a:r>
              <a:rPr lang="zh-CN" altLang="en-US" sz="2400" smtClean="0"/>
              <a:t>流计算概念</a:t>
            </a:r>
          </a:p>
          <a:p>
            <a:r>
              <a:rPr lang="en-US" altLang="zh-CN" sz="2400" smtClean="0"/>
              <a:t>8.1.4	</a:t>
            </a:r>
            <a:r>
              <a:rPr lang="zh-CN" altLang="en-US" sz="2400" smtClean="0"/>
              <a:t>流计算与</a:t>
            </a:r>
            <a:r>
              <a:rPr lang="en-US" altLang="zh-CN" sz="2400" smtClean="0"/>
              <a:t>Hadoop</a:t>
            </a:r>
          </a:p>
          <a:p>
            <a:r>
              <a:rPr lang="en-US" altLang="zh-CN" sz="2400" smtClean="0"/>
              <a:t>8.1.5	</a:t>
            </a:r>
            <a:r>
              <a:rPr lang="zh-CN" altLang="en-US" sz="2400" smtClean="0"/>
              <a:t>流计算框架</a:t>
            </a:r>
          </a:p>
        </p:txBody>
      </p:sp>
    </p:spTree>
    <p:extLst>
      <p:ext uri="{BB962C8B-B14F-4D97-AF65-F5344CB8AC3E}">
        <p14:creationId xmlns:p14="http://schemas.microsoft.com/office/powerpoint/2010/main" val="72965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1747" name="内容占位符 1"/>
          <p:cNvSpPr>
            <a:spLocks noGrp="1"/>
          </p:cNvSpPr>
          <p:nvPr>
            <p:ph/>
          </p:nvPr>
        </p:nvSpPr>
        <p:spPr/>
        <p:txBody>
          <a:bodyPr/>
          <a:lstStyle/>
          <a:p>
            <a:r>
              <a:rPr lang="zh-CN" altLang="zh-CN" sz="2000" smtClean="0"/>
              <a:t>要了解</a:t>
            </a:r>
            <a:r>
              <a:rPr lang="en-US" altLang="zh-CN" sz="2000" smtClean="0"/>
              <a:t>Storm</a:t>
            </a:r>
            <a:r>
              <a:rPr lang="zh-CN" altLang="zh-CN" sz="2000" smtClean="0"/>
              <a:t>，首先需要了解</a:t>
            </a:r>
            <a:r>
              <a:rPr lang="en-US" altLang="zh-CN" sz="2000" smtClean="0"/>
              <a:t>Storm</a:t>
            </a:r>
            <a:r>
              <a:rPr lang="zh-CN" altLang="zh-CN" sz="2000" smtClean="0"/>
              <a:t>的设计思想。</a:t>
            </a:r>
            <a:r>
              <a:rPr lang="en-US" altLang="zh-CN" sz="2000" smtClean="0"/>
              <a:t>Storm</a:t>
            </a:r>
            <a:r>
              <a:rPr lang="zh-CN" altLang="zh-CN" sz="2000" smtClean="0"/>
              <a:t>对一些设计思想进行了抽象化，其主要术语包括</a:t>
            </a:r>
            <a:r>
              <a:rPr lang="en-US" altLang="zh-CN" sz="2000" smtClean="0"/>
              <a:t>Streams</a:t>
            </a:r>
            <a:r>
              <a:rPr lang="zh-CN" altLang="zh-CN" sz="2000" smtClean="0"/>
              <a:t>、</a:t>
            </a:r>
            <a:r>
              <a:rPr lang="en-US" altLang="zh-CN" sz="2000" smtClean="0"/>
              <a:t>Spouts</a:t>
            </a:r>
            <a:r>
              <a:rPr lang="zh-CN" altLang="zh-CN" sz="2000" smtClean="0"/>
              <a:t>、</a:t>
            </a:r>
            <a:r>
              <a:rPr lang="en-US" altLang="zh-CN" sz="2000" smtClean="0"/>
              <a:t>Bolts</a:t>
            </a:r>
            <a:r>
              <a:rPr lang="zh-CN" altLang="zh-CN" sz="2000" smtClean="0"/>
              <a:t>、</a:t>
            </a:r>
            <a:r>
              <a:rPr lang="en-US" altLang="zh-CN" sz="2000" smtClean="0"/>
              <a:t>Topology</a:t>
            </a:r>
            <a:r>
              <a:rPr lang="zh-CN" altLang="zh-CN" sz="2000" smtClean="0"/>
              <a:t>和</a:t>
            </a:r>
            <a:r>
              <a:rPr lang="en-US" altLang="zh-CN" sz="2000" smtClean="0"/>
              <a:t>Stream Groupings</a:t>
            </a:r>
          </a:p>
          <a:p>
            <a:endParaRPr lang="en-US" altLang="zh-CN" sz="2000" smtClean="0"/>
          </a:p>
          <a:p>
            <a:r>
              <a:rPr lang="en-US" altLang="zh-CN" sz="2000" b="1" smtClean="0"/>
              <a:t>Streams</a:t>
            </a:r>
            <a:r>
              <a:rPr lang="zh-CN" altLang="en-US" sz="2000" b="1" smtClean="0"/>
              <a:t>：</a:t>
            </a:r>
            <a:r>
              <a:rPr lang="en-US" altLang="zh-CN" sz="2000" smtClean="0"/>
              <a:t>Storm</a:t>
            </a:r>
            <a:r>
              <a:rPr lang="zh-CN" altLang="en-US" sz="2000" smtClean="0"/>
              <a:t>将</a:t>
            </a:r>
            <a:r>
              <a:rPr lang="zh-CN" altLang="zh-CN" sz="2000" smtClean="0"/>
              <a:t>流数据</a:t>
            </a:r>
            <a:r>
              <a:rPr lang="en-US" altLang="zh-CN" sz="2000" smtClean="0"/>
              <a:t>Stream</a:t>
            </a:r>
            <a:r>
              <a:rPr lang="zh-CN" altLang="en-US" sz="2000" smtClean="0"/>
              <a:t>描述成</a:t>
            </a:r>
            <a:r>
              <a:rPr lang="zh-CN" altLang="zh-CN" sz="2000" smtClean="0"/>
              <a:t>一个无限的</a:t>
            </a:r>
            <a:r>
              <a:rPr lang="en-US" altLang="zh-CN" sz="2000" smtClean="0"/>
              <a:t>Tuple</a:t>
            </a:r>
            <a:r>
              <a:rPr lang="zh-CN" altLang="zh-CN" sz="2000" smtClean="0"/>
              <a:t>序列</a:t>
            </a:r>
            <a:r>
              <a:rPr lang="zh-CN" altLang="en-US" sz="2000" smtClean="0"/>
              <a:t>，</a:t>
            </a:r>
            <a:r>
              <a:rPr lang="zh-CN" altLang="zh-CN" sz="2000" smtClean="0"/>
              <a:t>这些</a:t>
            </a:r>
            <a:r>
              <a:rPr lang="en-US" altLang="zh-CN" sz="2000" smtClean="0"/>
              <a:t>Tuple</a:t>
            </a:r>
            <a:r>
              <a:rPr lang="zh-CN" altLang="zh-CN" sz="2000" smtClean="0"/>
              <a:t>序列会以分布式的方式并行地创建和处理</a:t>
            </a:r>
          </a:p>
          <a:p>
            <a:endParaRPr lang="zh-CN" altLang="zh-CN" sz="2000" smtClean="0"/>
          </a:p>
        </p:txBody>
      </p:sp>
      <p:pic>
        <p:nvPicPr>
          <p:cNvPr id="3174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114800"/>
            <a:ext cx="61722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907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2771" name="内容占位符 1"/>
          <p:cNvSpPr>
            <a:spLocks noGrp="1"/>
          </p:cNvSpPr>
          <p:nvPr>
            <p:ph/>
          </p:nvPr>
        </p:nvSpPr>
        <p:spPr/>
        <p:txBody>
          <a:bodyPr/>
          <a:lstStyle/>
          <a:p>
            <a:r>
              <a:rPr lang="en-US" altLang="zh-CN" sz="2000" b="1" smtClean="0"/>
              <a:t>Spouts</a:t>
            </a:r>
            <a:r>
              <a:rPr lang="zh-CN" altLang="en-US" sz="2000" b="1" smtClean="0"/>
              <a:t>：</a:t>
            </a:r>
            <a:r>
              <a:rPr lang="en-US" altLang="zh-CN" sz="2000" smtClean="0"/>
              <a:t>Storm</a:t>
            </a:r>
            <a:r>
              <a:rPr lang="zh-CN" altLang="zh-CN" sz="2000" smtClean="0"/>
              <a:t>认为每个</a:t>
            </a:r>
            <a:r>
              <a:rPr lang="en-US" altLang="zh-CN" sz="2000" smtClean="0"/>
              <a:t>Stream</a:t>
            </a:r>
            <a:r>
              <a:rPr lang="zh-CN" altLang="zh-CN" sz="2000" smtClean="0"/>
              <a:t>都有一个源头，并把这个源头抽象为</a:t>
            </a:r>
            <a:r>
              <a:rPr lang="en-US" altLang="zh-CN" sz="2000" smtClean="0"/>
              <a:t>Spouts</a:t>
            </a:r>
            <a:r>
              <a:rPr lang="zh-CN" altLang="zh-CN" sz="2000" smtClean="0"/>
              <a:t>。</a:t>
            </a:r>
            <a:r>
              <a:rPr lang="en-US" altLang="zh-CN" sz="2000" smtClean="0"/>
              <a:t>Spouts</a:t>
            </a:r>
            <a:r>
              <a:rPr lang="zh-CN" altLang="zh-CN" sz="2000" smtClean="0"/>
              <a:t>会从外部读取流数据并持续发出</a:t>
            </a:r>
            <a:r>
              <a:rPr lang="en-US" altLang="zh-CN" sz="2000" smtClean="0"/>
              <a:t>Tuple</a:t>
            </a:r>
          </a:p>
          <a:p>
            <a:endParaRPr lang="zh-CN" altLang="zh-CN" sz="2000" smtClean="0"/>
          </a:p>
        </p:txBody>
      </p:sp>
      <p:pic>
        <p:nvPicPr>
          <p:cNvPr id="3277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819400"/>
            <a:ext cx="621506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05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3795" name="内容占位符 1"/>
          <p:cNvSpPr>
            <a:spLocks noGrp="1"/>
          </p:cNvSpPr>
          <p:nvPr>
            <p:ph/>
          </p:nvPr>
        </p:nvSpPr>
        <p:spPr/>
        <p:txBody>
          <a:bodyPr/>
          <a:lstStyle/>
          <a:p>
            <a:r>
              <a:rPr lang="en-US" altLang="zh-CN" sz="2000" b="1" smtClean="0"/>
              <a:t>Bolts</a:t>
            </a:r>
            <a:r>
              <a:rPr lang="zh-CN" altLang="en-US" sz="2000" b="1" smtClean="0"/>
              <a:t>：</a:t>
            </a:r>
            <a:r>
              <a:rPr lang="en-US" altLang="zh-CN" sz="2000" smtClean="0"/>
              <a:t>Storm</a:t>
            </a:r>
            <a:r>
              <a:rPr lang="zh-CN" altLang="zh-CN" sz="2000" smtClean="0"/>
              <a:t>将</a:t>
            </a:r>
            <a:r>
              <a:rPr lang="en-US" altLang="zh-CN" sz="2000" smtClean="0"/>
              <a:t>Streams</a:t>
            </a:r>
            <a:r>
              <a:rPr lang="zh-CN" altLang="zh-CN" sz="2000" smtClean="0"/>
              <a:t>的状态转换过程抽象为</a:t>
            </a:r>
            <a:r>
              <a:rPr lang="en-US" altLang="zh-CN" sz="2000" smtClean="0"/>
              <a:t>Bolts</a:t>
            </a:r>
            <a:r>
              <a:rPr lang="zh-CN" altLang="zh-CN" sz="2000" smtClean="0"/>
              <a:t>。</a:t>
            </a:r>
            <a:r>
              <a:rPr lang="en-US" altLang="zh-CN" sz="2000" smtClean="0"/>
              <a:t>Bolts</a:t>
            </a:r>
            <a:r>
              <a:rPr lang="zh-CN" altLang="zh-CN" sz="2000" smtClean="0"/>
              <a:t>即可以处理</a:t>
            </a:r>
            <a:r>
              <a:rPr lang="en-US" altLang="zh-CN" sz="2000" smtClean="0"/>
              <a:t>Tuple</a:t>
            </a:r>
            <a:r>
              <a:rPr lang="zh-CN" altLang="zh-CN" sz="2000" smtClean="0"/>
              <a:t>，也可以将处理后的</a:t>
            </a:r>
            <a:r>
              <a:rPr lang="en-US" altLang="zh-CN" sz="2000" smtClean="0"/>
              <a:t>Tuple</a:t>
            </a:r>
            <a:r>
              <a:rPr lang="zh-CN" altLang="zh-CN" sz="2000" smtClean="0"/>
              <a:t>作为新的</a:t>
            </a:r>
            <a:r>
              <a:rPr lang="en-US" altLang="zh-CN" sz="2000" smtClean="0"/>
              <a:t>Streams</a:t>
            </a:r>
            <a:r>
              <a:rPr lang="zh-CN" altLang="zh-CN" sz="2000" smtClean="0"/>
              <a:t>发送给其他</a:t>
            </a:r>
            <a:r>
              <a:rPr lang="en-US" altLang="zh-CN" sz="2000" smtClean="0"/>
              <a:t>Bolts</a:t>
            </a:r>
            <a:r>
              <a:rPr lang="zh-CN" altLang="zh-CN" sz="2000" smtClean="0"/>
              <a:t>。对</a:t>
            </a:r>
            <a:r>
              <a:rPr lang="en-US" altLang="zh-CN" sz="2000" smtClean="0"/>
              <a:t>Tuple</a:t>
            </a:r>
            <a:r>
              <a:rPr lang="zh-CN" altLang="zh-CN" sz="2000" smtClean="0"/>
              <a:t>的处理逻辑都被封装在</a:t>
            </a:r>
            <a:r>
              <a:rPr lang="en-US" altLang="zh-CN" sz="2000" smtClean="0"/>
              <a:t>Bolts</a:t>
            </a:r>
            <a:r>
              <a:rPr lang="zh-CN" altLang="zh-CN" sz="2000" smtClean="0"/>
              <a:t>中，可执行过滤、聚合、查询等操作</a:t>
            </a:r>
          </a:p>
        </p:txBody>
      </p:sp>
      <p:pic>
        <p:nvPicPr>
          <p:cNvPr id="3379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048000"/>
            <a:ext cx="76962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475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4819" name="内容占位符 1"/>
          <p:cNvSpPr>
            <a:spLocks noGrp="1"/>
          </p:cNvSpPr>
          <p:nvPr>
            <p:ph/>
          </p:nvPr>
        </p:nvSpPr>
        <p:spPr/>
        <p:txBody>
          <a:bodyPr/>
          <a:lstStyle/>
          <a:p>
            <a:r>
              <a:rPr lang="en-US" altLang="zh-CN" sz="2000" b="1" smtClean="0"/>
              <a:t>Topology</a:t>
            </a:r>
            <a:r>
              <a:rPr lang="zh-CN" altLang="en-US" sz="2000" b="1" smtClean="0"/>
              <a:t>：</a:t>
            </a:r>
            <a:r>
              <a:rPr lang="en-US" altLang="zh-CN" sz="2000" smtClean="0"/>
              <a:t>Storm</a:t>
            </a:r>
            <a:r>
              <a:rPr lang="zh-CN" altLang="zh-CN" sz="2000" smtClean="0"/>
              <a:t>将</a:t>
            </a:r>
            <a:r>
              <a:rPr lang="en-US" altLang="zh-CN" sz="2000" smtClean="0"/>
              <a:t>Spouts</a:t>
            </a:r>
            <a:r>
              <a:rPr lang="zh-CN" altLang="zh-CN" sz="2000" smtClean="0"/>
              <a:t>和</a:t>
            </a:r>
            <a:r>
              <a:rPr lang="en-US" altLang="zh-CN" sz="2000" smtClean="0"/>
              <a:t>Bolts</a:t>
            </a:r>
            <a:r>
              <a:rPr lang="zh-CN" altLang="zh-CN" sz="2000" smtClean="0"/>
              <a:t>组成的网络抽象成</a:t>
            </a:r>
            <a:r>
              <a:rPr lang="en-US" altLang="zh-CN" sz="2000" smtClean="0"/>
              <a:t>Topology</a:t>
            </a:r>
            <a:r>
              <a:rPr lang="zh-CN" altLang="zh-CN" sz="2000" smtClean="0"/>
              <a:t>，</a:t>
            </a:r>
            <a:r>
              <a:rPr lang="zh-CN" altLang="en-US" sz="2000" smtClean="0"/>
              <a:t>它</a:t>
            </a:r>
            <a:r>
              <a:rPr lang="zh-CN" altLang="zh-CN" sz="2000" smtClean="0"/>
              <a:t>可以被提交到</a:t>
            </a:r>
            <a:r>
              <a:rPr lang="en-US" altLang="zh-CN" sz="2000" smtClean="0"/>
              <a:t>Storm</a:t>
            </a:r>
            <a:r>
              <a:rPr lang="zh-CN" altLang="zh-CN" sz="2000" smtClean="0"/>
              <a:t>集群执行。</a:t>
            </a:r>
            <a:r>
              <a:rPr lang="en-US" altLang="zh-CN" sz="2000" smtClean="0"/>
              <a:t>Topology</a:t>
            </a:r>
            <a:r>
              <a:rPr lang="zh-CN" altLang="en-US" sz="2000" smtClean="0"/>
              <a:t>可视为</a:t>
            </a:r>
            <a:r>
              <a:rPr lang="zh-CN" altLang="zh-CN" sz="2000" smtClean="0"/>
              <a:t>流转换图</a:t>
            </a:r>
            <a:r>
              <a:rPr lang="zh-CN" altLang="en-US" sz="2000" smtClean="0"/>
              <a:t>，图中</a:t>
            </a:r>
            <a:r>
              <a:rPr lang="zh-CN" altLang="zh-CN" sz="2000" smtClean="0"/>
              <a:t>节点是一个</a:t>
            </a:r>
            <a:r>
              <a:rPr lang="en-US" altLang="zh-CN" sz="2000" smtClean="0"/>
              <a:t>Spout</a:t>
            </a:r>
            <a:r>
              <a:rPr lang="zh-CN" altLang="zh-CN" sz="2000" smtClean="0"/>
              <a:t>或</a:t>
            </a:r>
            <a:r>
              <a:rPr lang="en-US" altLang="zh-CN" sz="2000" smtClean="0"/>
              <a:t>Bolt</a:t>
            </a:r>
            <a:r>
              <a:rPr lang="zh-CN" altLang="zh-CN" sz="2000" smtClean="0"/>
              <a:t>，边则表示</a:t>
            </a:r>
            <a:r>
              <a:rPr lang="en-US" altLang="zh-CN" sz="2000" smtClean="0"/>
              <a:t>Bolt</a:t>
            </a:r>
            <a:r>
              <a:rPr lang="zh-CN" altLang="zh-CN" sz="2000" smtClean="0"/>
              <a:t>订阅了哪个</a:t>
            </a:r>
            <a:r>
              <a:rPr lang="en-US" altLang="zh-CN" sz="2000" smtClean="0"/>
              <a:t>Stream</a:t>
            </a:r>
            <a:r>
              <a:rPr lang="zh-CN" altLang="zh-CN" sz="2000" smtClean="0"/>
              <a:t>。当</a:t>
            </a:r>
            <a:r>
              <a:rPr lang="en-US" altLang="zh-CN" sz="2000" smtClean="0"/>
              <a:t>Spout</a:t>
            </a:r>
            <a:r>
              <a:rPr lang="zh-CN" altLang="zh-CN" sz="2000" smtClean="0"/>
              <a:t>或者</a:t>
            </a:r>
            <a:r>
              <a:rPr lang="en-US" altLang="zh-CN" sz="2000" smtClean="0"/>
              <a:t>Bolt</a:t>
            </a:r>
            <a:r>
              <a:rPr lang="zh-CN" altLang="zh-CN" sz="2000" smtClean="0"/>
              <a:t>发送元组时，它会把元组发送到每个订阅了该</a:t>
            </a:r>
            <a:r>
              <a:rPr lang="en-US" altLang="zh-CN" sz="2000" smtClean="0"/>
              <a:t>Stream</a:t>
            </a:r>
            <a:r>
              <a:rPr lang="zh-CN" altLang="zh-CN" sz="2000" smtClean="0"/>
              <a:t>的</a:t>
            </a:r>
            <a:r>
              <a:rPr lang="en-US" altLang="zh-CN" sz="2000" smtClean="0"/>
              <a:t>Bolt</a:t>
            </a:r>
            <a:r>
              <a:rPr lang="zh-CN" altLang="zh-CN" sz="2000" smtClean="0"/>
              <a:t>上进行处理</a:t>
            </a:r>
          </a:p>
        </p:txBody>
      </p:sp>
      <p:pic>
        <p:nvPicPr>
          <p:cNvPr id="3482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3132138"/>
            <a:ext cx="4495800"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05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5843" name="内容占位符 1"/>
          <p:cNvSpPr>
            <a:spLocks noGrp="1"/>
          </p:cNvSpPr>
          <p:nvPr>
            <p:ph/>
          </p:nvPr>
        </p:nvSpPr>
        <p:spPr/>
        <p:txBody>
          <a:bodyPr/>
          <a:lstStyle/>
          <a:p>
            <a:r>
              <a:rPr lang="en-US" altLang="zh-CN" sz="2000" b="1" smtClean="0"/>
              <a:t>Stream Groupings</a:t>
            </a:r>
            <a:r>
              <a:rPr lang="zh-CN" altLang="en-US" sz="2000" b="1" smtClean="0"/>
              <a:t>：</a:t>
            </a:r>
            <a:r>
              <a:rPr lang="en-US" altLang="zh-CN" sz="2000" b="1" smtClean="0"/>
              <a:t>S</a:t>
            </a:r>
            <a:r>
              <a:rPr lang="en-US" altLang="zh-CN" sz="2000" smtClean="0"/>
              <a:t>torm</a:t>
            </a:r>
            <a:r>
              <a:rPr lang="zh-CN" altLang="zh-CN" sz="2000" smtClean="0"/>
              <a:t>中的</a:t>
            </a:r>
            <a:r>
              <a:rPr lang="en-US" altLang="zh-CN" sz="2000" smtClean="0"/>
              <a:t>Stream Groupings</a:t>
            </a:r>
            <a:r>
              <a:rPr lang="zh-CN" altLang="zh-CN" sz="2000" smtClean="0"/>
              <a:t>用于告知</a:t>
            </a:r>
            <a:r>
              <a:rPr lang="en-US" altLang="zh-CN" sz="2000" smtClean="0"/>
              <a:t>Topology</a:t>
            </a:r>
            <a:r>
              <a:rPr lang="zh-CN" altLang="zh-CN" sz="2000" smtClean="0"/>
              <a:t>如何在两个组件间（如</a:t>
            </a:r>
            <a:r>
              <a:rPr lang="en-US" altLang="zh-CN" sz="2000" smtClean="0"/>
              <a:t>Spout</a:t>
            </a:r>
            <a:r>
              <a:rPr lang="zh-CN" altLang="zh-CN" sz="2000" smtClean="0"/>
              <a:t>和</a:t>
            </a:r>
            <a:r>
              <a:rPr lang="en-US" altLang="zh-CN" sz="2000" smtClean="0"/>
              <a:t>Bolt</a:t>
            </a:r>
            <a:r>
              <a:rPr lang="zh-CN" altLang="zh-CN" sz="2000" smtClean="0"/>
              <a:t>之间，或者不同的</a:t>
            </a:r>
            <a:r>
              <a:rPr lang="en-US" altLang="zh-CN" sz="2000" smtClean="0"/>
              <a:t>Bolt</a:t>
            </a:r>
            <a:r>
              <a:rPr lang="zh-CN" altLang="zh-CN" sz="2000" smtClean="0"/>
              <a:t>之间）进行</a:t>
            </a:r>
            <a:r>
              <a:rPr lang="en-US" altLang="zh-CN" sz="2000" smtClean="0"/>
              <a:t>Tuple</a:t>
            </a:r>
            <a:r>
              <a:rPr lang="zh-CN" altLang="zh-CN" sz="2000" smtClean="0"/>
              <a:t>的传送。每一个</a:t>
            </a:r>
            <a:r>
              <a:rPr lang="en-US" altLang="zh-CN" sz="2000" smtClean="0"/>
              <a:t>Spout</a:t>
            </a:r>
            <a:r>
              <a:rPr lang="zh-CN" altLang="zh-CN" sz="2000" smtClean="0"/>
              <a:t>和</a:t>
            </a:r>
            <a:r>
              <a:rPr lang="en-US" altLang="zh-CN" sz="2000" smtClean="0"/>
              <a:t>Bolt</a:t>
            </a:r>
            <a:r>
              <a:rPr lang="zh-CN" altLang="zh-CN" sz="2000" smtClean="0"/>
              <a:t>都可以有多个分布式任务，一个任务在什么时候、以什么方式发送</a:t>
            </a:r>
            <a:r>
              <a:rPr lang="en-US" altLang="zh-CN" sz="2000" smtClean="0"/>
              <a:t>Tuple</a:t>
            </a:r>
            <a:r>
              <a:rPr lang="zh-CN" altLang="zh-CN" sz="2000" smtClean="0"/>
              <a:t>就是由</a:t>
            </a:r>
            <a:r>
              <a:rPr lang="en-US" altLang="zh-CN" sz="2000" smtClean="0"/>
              <a:t>Stream Groupings</a:t>
            </a:r>
            <a:r>
              <a:rPr lang="zh-CN" altLang="zh-CN" sz="2000" smtClean="0"/>
              <a:t>来决定的</a:t>
            </a:r>
          </a:p>
        </p:txBody>
      </p:sp>
    </p:spTree>
    <p:extLst>
      <p:ext uri="{BB962C8B-B14F-4D97-AF65-F5344CB8AC3E}">
        <p14:creationId xmlns:p14="http://schemas.microsoft.com/office/powerpoint/2010/main" val="3689270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6867" name="文本框 5"/>
          <p:cNvSpPr txBox="1">
            <a:spLocks noChangeArrowheads="1"/>
          </p:cNvSpPr>
          <p:nvPr/>
        </p:nvSpPr>
        <p:spPr bwMode="auto">
          <a:xfrm>
            <a:off x="1597025" y="5943600"/>
            <a:ext cx="640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a:t>Stream Groupings</a:t>
            </a:r>
            <a:r>
              <a:rPr lang="zh-CN" altLang="en-US" sz="1600"/>
              <a:t>示意图：</a:t>
            </a:r>
            <a:r>
              <a:rPr lang="zh-CN" altLang="zh-CN" sz="1600"/>
              <a:t>箭头表示</a:t>
            </a:r>
            <a:r>
              <a:rPr lang="en-US" altLang="zh-CN" sz="1600"/>
              <a:t>Tuple</a:t>
            </a:r>
            <a:r>
              <a:rPr lang="zh-CN" altLang="zh-CN" sz="1600"/>
              <a:t>的流向，而圆圈则表示任务</a:t>
            </a:r>
            <a:endParaRPr lang="zh-CN" altLang="en-US" sz="1600"/>
          </a:p>
        </p:txBody>
      </p:sp>
      <p:pic>
        <p:nvPicPr>
          <p:cNvPr id="3686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809750"/>
            <a:ext cx="57721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390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idx="10"/>
          </p:nvPr>
        </p:nvSpPr>
        <p:spPr/>
        <p:txBody>
          <a:bodyPr/>
          <a:lstStyle/>
          <a:p>
            <a:pPr marL="342900" indent="-342900"/>
            <a:r>
              <a:rPr lang="en-US" altLang="zh-CN" smtClean="0"/>
              <a:t>8.4.3 Storm</a:t>
            </a:r>
            <a:r>
              <a:rPr lang="zh-CN" altLang="en-US" smtClean="0"/>
              <a:t>设计思想</a:t>
            </a:r>
            <a:endParaRPr lang="zh-CN" altLang="zh-CN" b="1" smtClean="0"/>
          </a:p>
        </p:txBody>
      </p:sp>
      <p:sp>
        <p:nvSpPr>
          <p:cNvPr id="37891" name="内容占位符 1"/>
          <p:cNvSpPr>
            <a:spLocks noGrp="1"/>
          </p:cNvSpPr>
          <p:nvPr>
            <p:ph/>
          </p:nvPr>
        </p:nvSpPr>
        <p:spPr/>
        <p:txBody>
          <a:bodyPr/>
          <a:lstStyle/>
          <a:p>
            <a:r>
              <a:rPr lang="zh-CN" altLang="zh-CN" sz="2400" smtClean="0"/>
              <a:t>目前，</a:t>
            </a:r>
            <a:r>
              <a:rPr lang="en-US" altLang="zh-CN" sz="2400" smtClean="0"/>
              <a:t>Storm</a:t>
            </a:r>
            <a:r>
              <a:rPr lang="zh-CN" altLang="zh-CN" sz="2400" smtClean="0"/>
              <a:t>中的</a:t>
            </a:r>
            <a:r>
              <a:rPr lang="en-US" altLang="zh-CN" sz="2400" smtClean="0"/>
              <a:t>Stream Groupings</a:t>
            </a:r>
            <a:r>
              <a:rPr lang="zh-CN" altLang="zh-CN" sz="2400" smtClean="0"/>
              <a:t>有如下几种方式</a:t>
            </a:r>
            <a:r>
              <a:rPr lang="zh-CN" altLang="en-US" sz="2400" smtClean="0"/>
              <a:t>：</a:t>
            </a:r>
            <a:endParaRPr lang="en-US" altLang="zh-CN" sz="2400" smtClean="0"/>
          </a:p>
          <a:p>
            <a:pPr lvl="1"/>
            <a:r>
              <a:rPr lang="en-US" altLang="zh-CN" sz="2000" smtClean="0"/>
              <a:t>Shuffle Grouping</a:t>
            </a:r>
            <a:r>
              <a:rPr lang="zh-CN" altLang="zh-CN" sz="2000" smtClean="0"/>
              <a:t>：随机分组，随机分发</a:t>
            </a:r>
            <a:r>
              <a:rPr lang="en-US" altLang="zh-CN" sz="2000" smtClean="0"/>
              <a:t>Tuple</a:t>
            </a:r>
            <a:endParaRPr lang="zh-CN" altLang="zh-CN" sz="2000" smtClean="0"/>
          </a:p>
          <a:p>
            <a:pPr lvl="1"/>
            <a:r>
              <a:rPr lang="en-US" altLang="zh-CN" sz="2000" smtClean="0"/>
              <a:t>Fields Grouping</a:t>
            </a:r>
            <a:r>
              <a:rPr lang="zh-CN" altLang="zh-CN" sz="2000" smtClean="0"/>
              <a:t>：按字段分组，具有相同值的</a:t>
            </a:r>
            <a:r>
              <a:rPr lang="en-US" altLang="zh-CN" sz="2000" smtClean="0"/>
              <a:t>Tuple</a:t>
            </a:r>
            <a:r>
              <a:rPr lang="zh-CN" altLang="zh-CN" sz="2000" smtClean="0"/>
              <a:t>会被分发到对应的</a:t>
            </a:r>
            <a:r>
              <a:rPr lang="en-US" altLang="zh-CN" sz="2000" smtClean="0"/>
              <a:t>Bolt</a:t>
            </a:r>
            <a:endParaRPr lang="zh-CN" altLang="zh-CN" sz="2000" smtClean="0"/>
          </a:p>
          <a:p>
            <a:pPr lvl="1"/>
            <a:r>
              <a:rPr lang="en-US" altLang="zh-CN" sz="2000" smtClean="0"/>
              <a:t>All Grouping</a:t>
            </a:r>
            <a:r>
              <a:rPr lang="zh-CN" altLang="zh-CN" sz="2000" smtClean="0"/>
              <a:t>：广播分发，每个</a:t>
            </a:r>
            <a:r>
              <a:rPr lang="en-US" altLang="zh-CN" sz="2000" smtClean="0"/>
              <a:t>Tuple</a:t>
            </a:r>
            <a:r>
              <a:rPr lang="zh-CN" altLang="zh-CN" sz="2000" smtClean="0"/>
              <a:t>都会被分发到所有</a:t>
            </a:r>
            <a:r>
              <a:rPr lang="en-US" altLang="zh-CN" sz="2000" smtClean="0"/>
              <a:t>Bolt</a:t>
            </a:r>
            <a:r>
              <a:rPr lang="zh-CN" altLang="zh-CN" sz="2000" smtClean="0"/>
              <a:t>中</a:t>
            </a:r>
          </a:p>
          <a:p>
            <a:pPr lvl="1"/>
            <a:r>
              <a:rPr lang="en-US" altLang="zh-CN" sz="2000" smtClean="0"/>
              <a:t>Global Grouping</a:t>
            </a:r>
            <a:r>
              <a:rPr lang="zh-CN" altLang="zh-CN" sz="2000" smtClean="0"/>
              <a:t>：全局分组，</a:t>
            </a:r>
            <a:r>
              <a:rPr lang="en-US" altLang="zh-CN" sz="2000" smtClean="0"/>
              <a:t>Tuple</a:t>
            </a:r>
            <a:r>
              <a:rPr lang="zh-CN" altLang="zh-CN" sz="2000" smtClean="0"/>
              <a:t>只会分发给一个</a:t>
            </a:r>
            <a:r>
              <a:rPr lang="en-US" altLang="zh-CN" sz="2000" smtClean="0"/>
              <a:t>Bolt</a:t>
            </a:r>
            <a:endParaRPr lang="zh-CN" altLang="zh-CN" sz="2000" smtClean="0"/>
          </a:p>
          <a:p>
            <a:pPr lvl="1"/>
            <a:r>
              <a:rPr lang="en-US" altLang="zh-CN" sz="2000" smtClean="0"/>
              <a:t>Non Grouping</a:t>
            </a:r>
            <a:r>
              <a:rPr lang="zh-CN" altLang="zh-CN" sz="2000" smtClean="0"/>
              <a:t>：不分组，与随机分组效果类似</a:t>
            </a:r>
          </a:p>
          <a:p>
            <a:pPr lvl="1"/>
            <a:r>
              <a:rPr lang="en-US" altLang="zh-CN" sz="2000" smtClean="0"/>
              <a:t>Direct Grouping</a:t>
            </a:r>
            <a:r>
              <a:rPr lang="zh-CN" altLang="zh-CN" sz="2000" smtClean="0"/>
              <a:t>：直接分组，由</a:t>
            </a:r>
            <a:r>
              <a:rPr lang="en-US" altLang="zh-CN" sz="2000" smtClean="0"/>
              <a:t>Tuple</a:t>
            </a:r>
            <a:r>
              <a:rPr lang="zh-CN" altLang="zh-CN" sz="2000" smtClean="0"/>
              <a:t>的生产者来定义接收者</a:t>
            </a:r>
          </a:p>
        </p:txBody>
      </p:sp>
    </p:spTree>
    <p:extLst>
      <p:ext uri="{BB962C8B-B14F-4D97-AF65-F5344CB8AC3E}">
        <p14:creationId xmlns:p14="http://schemas.microsoft.com/office/powerpoint/2010/main" val="1881023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idx="10"/>
          </p:nvPr>
        </p:nvSpPr>
        <p:spPr/>
        <p:txBody>
          <a:bodyPr/>
          <a:lstStyle/>
          <a:p>
            <a:pPr marL="342900" indent="-342900"/>
            <a:r>
              <a:rPr lang="en-US" altLang="zh-CN" smtClean="0"/>
              <a:t>8.4.4 </a:t>
            </a:r>
            <a:r>
              <a:rPr lang="en-US" altLang="zh-CN" b="1" smtClean="0"/>
              <a:t>Storm</a:t>
            </a:r>
            <a:r>
              <a:rPr lang="zh-CN" altLang="zh-CN" b="1" smtClean="0"/>
              <a:t>框架设计</a:t>
            </a:r>
          </a:p>
        </p:txBody>
      </p:sp>
      <p:sp>
        <p:nvSpPr>
          <p:cNvPr id="38915" name="内容占位符 1"/>
          <p:cNvSpPr>
            <a:spLocks noGrp="1"/>
          </p:cNvSpPr>
          <p:nvPr>
            <p:ph/>
          </p:nvPr>
        </p:nvSpPr>
        <p:spPr/>
        <p:txBody>
          <a:bodyPr/>
          <a:lstStyle/>
          <a:p>
            <a:r>
              <a:rPr lang="en-US" altLang="zh-CN" sz="2000" smtClean="0"/>
              <a:t>Storm</a:t>
            </a:r>
            <a:r>
              <a:rPr lang="zh-CN" altLang="zh-CN" sz="2000" smtClean="0"/>
              <a:t>运行任务的方式与</a:t>
            </a:r>
            <a:r>
              <a:rPr lang="en-US" altLang="zh-CN" sz="2000" smtClean="0"/>
              <a:t>Hadoop</a:t>
            </a:r>
            <a:r>
              <a:rPr lang="zh-CN" altLang="zh-CN" sz="2000" smtClean="0"/>
              <a:t>类似：</a:t>
            </a:r>
            <a:r>
              <a:rPr lang="en-US" altLang="zh-CN" sz="2000" smtClean="0"/>
              <a:t>Hadoop</a:t>
            </a:r>
            <a:r>
              <a:rPr lang="zh-CN" altLang="zh-CN" sz="2000" smtClean="0"/>
              <a:t>运行的是</a:t>
            </a:r>
            <a:r>
              <a:rPr lang="en-US" altLang="zh-CN" sz="2000" smtClean="0"/>
              <a:t>MapReduce</a:t>
            </a:r>
            <a:r>
              <a:rPr lang="zh-CN" altLang="zh-CN" sz="2000" smtClean="0"/>
              <a:t>作业，而</a:t>
            </a:r>
            <a:r>
              <a:rPr lang="en-US" altLang="zh-CN" sz="2000" smtClean="0"/>
              <a:t>Storm</a:t>
            </a:r>
            <a:r>
              <a:rPr lang="zh-CN" altLang="en-US" sz="2000" smtClean="0"/>
              <a:t>运</a:t>
            </a:r>
            <a:r>
              <a:rPr lang="zh-CN" altLang="zh-CN" sz="2000" smtClean="0"/>
              <a:t>行的是“</a:t>
            </a:r>
            <a:r>
              <a:rPr lang="en-US" altLang="zh-CN" sz="2000" smtClean="0"/>
              <a:t>Topology</a:t>
            </a:r>
            <a:r>
              <a:rPr lang="zh-CN" altLang="zh-CN" sz="2000" smtClean="0"/>
              <a:t>”</a:t>
            </a:r>
            <a:endParaRPr lang="en-US" altLang="zh-CN" sz="2000" smtClean="0"/>
          </a:p>
          <a:p>
            <a:r>
              <a:rPr lang="zh-CN" altLang="en-US" sz="2000" smtClean="0"/>
              <a:t>但</a:t>
            </a:r>
            <a:r>
              <a:rPr lang="zh-CN" altLang="zh-CN" sz="2000" smtClean="0"/>
              <a:t>两者的任务大不相同，主要的不同是</a:t>
            </a:r>
            <a:r>
              <a:rPr lang="zh-CN" altLang="en-US" sz="2000" smtClean="0"/>
              <a:t>：</a:t>
            </a:r>
            <a:r>
              <a:rPr lang="en-US" altLang="zh-CN" sz="2000" smtClean="0"/>
              <a:t>MapReduce</a:t>
            </a:r>
            <a:r>
              <a:rPr lang="zh-CN" altLang="zh-CN" sz="2000" smtClean="0"/>
              <a:t>作业最终会完成计算并结束运行，而</a:t>
            </a:r>
            <a:r>
              <a:rPr lang="en-US" altLang="zh-CN" sz="2000" smtClean="0"/>
              <a:t>Topology</a:t>
            </a:r>
            <a:r>
              <a:rPr lang="zh-CN" altLang="zh-CN" sz="2000" smtClean="0"/>
              <a:t>将持续处理消息（直到人为终止）</a:t>
            </a:r>
            <a:endParaRPr lang="en-US" altLang="zh-CN" sz="2000" smtClean="0"/>
          </a:p>
          <a:p>
            <a:endParaRPr lang="zh-CN" altLang="zh-CN" sz="2000" smtClean="0"/>
          </a:p>
          <a:p>
            <a:r>
              <a:rPr lang="en-US" altLang="zh-CN" sz="2000" smtClean="0"/>
              <a:t>Storm</a:t>
            </a:r>
            <a:r>
              <a:rPr lang="zh-CN" altLang="zh-CN" sz="2000" smtClean="0"/>
              <a:t>集群采用“</a:t>
            </a:r>
            <a:r>
              <a:rPr lang="en-US" altLang="zh-CN" sz="2000" smtClean="0"/>
              <a:t>Master—Worker</a:t>
            </a:r>
            <a:r>
              <a:rPr lang="zh-CN" altLang="zh-CN" sz="2000" smtClean="0"/>
              <a:t>”的节点方式</a:t>
            </a:r>
            <a:r>
              <a:rPr lang="zh-CN" altLang="en-US" sz="2000" smtClean="0"/>
              <a:t>：</a:t>
            </a:r>
            <a:endParaRPr lang="en-US" altLang="zh-CN" sz="2000" smtClean="0"/>
          </a:p>
          <a:p>
            <a:pPr lvl="1"/>
            <a:r>
              <a:rPr lang="en-US" altLang="zh-CN" sz="2000" smtClean="0"/>
              <a:t>Master</a:t>
            </a:r>
            <a:r>
              <a:rPr lang="zh-CN" altLang="zh-CN" sz="2000" smtClean="0"/>
              <a:t>节点运行名为“</a:t>
            </a:r>
            <a:r>
              <a:rPr lang="en-US" altLang="zh-CN" sz="2000" smtClean="0"/>
              <a:t>Nimbus</a:t>
            </a:r>
            <a:r>
              <a:rPr lang="zh-CN" altLang="zh-CN" sz="2000" smtClean="0"/>
              <a:t>”的后台程序（类似</a:t>
            </a:r>
            <a:r>
              <a:rPr lang="en-US" altLang="zh-CN" sz="2000" smtClean="0"/>
              <a:t>Hadoop</a:t>
            </a:r>
            <a:r>
              <a:rPr lang="zh-CN" altLang="zh-CN" sz="2000" smtClean="0"/>
              <a:t>中的“</a:t>
            </a:r>
            <a:r>
              <a:rPr lang="en-US" altLang="zh-CN" sz="2000" smtClean="0"/>
              <a:t>JobTracker</a:t>
            </a:r>
            <a:r>
              <a:rPr lang="zh-CN" altLang="zh-CN" sz="2000" smtClean="0"/>
              <a:t>”），负责在集群范围内分发代码、为</a:t>
            </a:r>
            <a:r>
              <a:rPr lang="en-US" altLang="zh-CN" sz="2000" smtClean="0"/>
              <a:t>Worker</a:t>
            </a:r>
            <a:r>
              <a:rPr lang="zh-CN" altLang="zh-CN" sz="2000" smtClean="0"/>
              <a:t>分配任务和监测故障</a:t>
            </a:r>
            <a:endParaRPr lang="en-US" altLang="zh-CN" sz="2000" smtClean="0"/>
          </a:p>
          <a:p>
            <a:pPr lvl="1"/>
            <a:r>
              <a:rPr lang="en-US" altLang="zh-CN" sz="2000" smtClean="0"/>
              <a:t>Worker</a:t>
            </a:r>
            <a:r>
              <a:rPr lang="zh-CN" altLang="zh-CN" sz="2000" smtClean="0"/>
              <a:t>节点运行名为“</a:t>
            </a:r>
            <a:r>
              <a:rPr lang="en-US" altLang="zh-CN" sz="2000" smtClean="0"/>
              <a:t>Supervisor</a:t>
            </a:r>
            <a:r>
              <a:rPr lang="zh-CN" altLang="zh-CN" sz="2000" smtClean="0"/>
              <a:t>”的后台程序，负责监听分配给它所在机器的工作，即根据</a:t>
            </a:r>
            <a:r>
              <a:rPr lang="en-US" altLang="zh-CN" sz="2000" smtClean="0"/>
              <a:t>Nimbus</a:t>
            </a:r>
            <a:r>
              <a:rPr lang="zh-CN" altLang="zh-CN" sz="2000" smtClean="0"/>
              <a:t>分配的任务来决定启动或停止</a:t>
            </a:r>
            <a:r>
              <a:rPr lang="en-US" altLang="zh-CN" sz="2000" smtClean="0"/>
              <a:t>Worker</a:t>
            </a:r>
            <a:r>
              <a:rPr lang="zh-CN" altLang="zh-CN" sz="2000" smtClean="0"/>
              <a:t>进程</a:t>
            </a:r>
          </a:p>
        </p:txBody>
      </p:sp>
    </p:spTree>
    <p:extLst>
      <p:ext uri="{BB962C8B-B14F-4D97-AF65-F5344CB8AC3E}">
        <p14:creationId xmlns:p14="http://schemas.microsoft.com/office/powerpoint/2010/main" val="1393832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p:nvPr>
        </p:nvSpPr>
        <p:spPr/>
        <p:txBody>
          <a:bodyPr/>
          <a:lstStyle/>
          <a:p>
            <a:r>
              <a:rPr lang="en-US" altLang="zh-CN" sz="2000" smtClean="0"/>
              <a:t>Storm</a:t>
            </a:r>
            <a:r>
              <a:rPr lang="zh-CN" altLang="en-US" sz="2000" smtClean="0"/>
              <a:t>使用</a:t>
            </a:r>
            <a:r>
              <a:rPr lang="en-US" altLang="zh-CN" sz="2000" smtClean="0"/>
              <a:t>Zookeeper</a:t>
            </a:r>
            <a:r>
              <a:rPr lang="zh-CN" altLang="zh-CN" sz="2000" smtClean="0"/>
              <a:t>来作为分布式协调组件，负责</a:t>
            </a:r>
            <a:r>
              <a:rPr lang="en-US" altLang="zh-CN" sz="2000" smtClean="0"/>
              <a:t>Nimbus</a:t>
            </a:r>
            <a:r>
              <a:rPr lang="zh-CN" altLang="zh-CN" sz="2000" smtClean="0"/>
              <a:t>和多个</a:t>
            </a:r>
            <a:r>
              <a:rPr lang="en-US" altLang="zh-CN" sz="2000" smtClean="0"/>
              <a:t>Supervisor</a:t>
            </a:r>
            <a:r>
              <a:rPr lang="zh-CN" altLang="zh-CN" sz="2000" smtClean="0"/>
              <a:t>之间的所有协调工作</a:t>
            </a:r>
            <a:r>
              <a:rPr lang="zh-CN" altLang="en-US" sz="2000" smtClean="0"/>
              <a:t>。借助于</a:t>
            </a:r>
            <a:r>
              <a:rPr lang="en-US" altLang="zh-CN" sz="2000" smtClean="0"/>
              <a:t>Zookeeper</a:t>
            </a:r>
            <a:r>
              <a:rPr lang="zh-CN" altLang="en-US" sz="2000" smtClean="0"/>
              <a:t>，若</a:t>
            </a:r>
            <a:r>
              <a:rPr lang="en-US" altLang="zh-CN" sz="2000" smtClean="0"/>
              <a:t>Nimbus</a:t>
            </a:r>
            <a:r>
              <a:rPr lang="zh-CN" altLang="zh-CN" sz="2000" smtClean="0"/>
              <a:t>进程或</a:t>
            </a:r>
            <a:r>
              <a:rPr lang="en-US" altLang="zh-CN" sz="2000" smtClean="0"/>
              <a:t>Supervisor</a:t>
            </a:r>
            <a:r>
              <a:rPr lang="zh-CN" altLang="zh-CN" sz="2000" smtClean="0"/>
              <a:t>进程</a:t>
            </a:r>
            <a:r>
              <a:rPr lang="zh-CN" altLang="en-US" sz="2000" smtClean="0"/>
              <a:t>意外</a:t>
            </a:r>
            <a:r>
              <a:rPr lang="zh-CN" altLang="zh-CN" sz="2000" smtClean="0"/>
              <a:t>终止，</a:t>
            </a:r>
            <a:r>
              <a:rPr lang="zh-CN" altLang="en-US" sz="2000" smtClean="0"/>
              <a:t>重启时也能读取、</a:t>
            </a:r>
            <a:r>
              <a:rPr lang="zh-CN" altLang="zh-CN" sz="2000" smtClean="0"/>
              <a:t>恢复之前的状态并继续工作</a:t>
            </a:r>
            <a:r>
              <a:rPr lang="zh-CN" altLang="en-US" sz="2000" smtClean="0"/>
              <a:t>，</a:t>
            </a:r>
            <a:r>
              <a:rPr lang="zh-CN" altLang="zh-CN" sz="2000" smtClean="0"/>
              <a:t>使得</a:t>
            </a:r>
            <a:r>
              <a:rPr lang="en-US" altLang="zh-CN" sz="2000" smtClean="0"/>
              <a:t>Storm</a:t>
            </a:r>
            <a:r>
              <a:rPr lang="zh-CN" altLang="zh-CN" sz="2000" smtClean="0"/>
              <a:t>极其稳定</a:t>
            </a:r>
            <a:endParaRPr lang="en-US" altLang="zh-CN" sz="2000" smtClean="0"/>
          </a:p>
          <a:p>
            <a:endParaRPr lang="zh-CN" altLang="en-US" sz="2000" smtClean="0"/>
          </a:p>
        </p:txBody>
      </p:sp>
      <p:sp>
        <p:nvSpPr>
          <p:cNvPr id="39939" name="标题 2"/>
          <p:cNvSpPr>
            <a:spLocks noGrp="1"/>
          </p:cNvSpPr>
          <p:nvPr>
            <p:ph type="title" idx="10"/>
          </p:nvPr>
        </p:nvSpPr>
        <p:spPr/>
        <p:txBody>
          <a:bodyPr/>
          <a:lstStyle/>
          <a:p>
            <a:pPr marL="342900" indent="-342900"/>
            <a:r>
              <a:rPr lang="en-US" altLang="zh-CN" smtClean="0"/>
              <a:t>8.4.4 </a:t>
            </a:r>
            <a:r>
              <a:rPr lang="en-US" altLang="zh-CN" b="1" smtClean="0"/>
              <a:t>Storm</a:t>
            </a:r>
            <a:r>
              <a:rPr lang="zh-CN" altLang="zh-CN" b="1" smtClean="0"/>
              <a:t>框架设计</a:t>
            </a:r>
          </a:p>
        </p:txBody>
      </p:sp>
      <p:sp>
        <p:nvSpPr>
          <p:cNvPr id="39940" name="文本框 5"/>
          <p:cNvSpPr txBox="1">
            <a:spLocks noChangeArrowheads="1"/>
          </p:cNvSpPr>
          <p:nvPr/>
        </p:nvSpPr>
        <p:spPr bwMode="auto">
          <a:xfrm>
            <a:off x="3484563" y="6138863"/>
            <a:ext cx="2170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Storm</a:t>
            </a:r>
            <a:r>
              <a:rPr lang="zh-CN" altLang="en-US" sz="1600"/>
              <a:t>集群架构示意图</a:t>
            </a:r>
            <a:endParaRPr lang="en-US" altLang="zh-CN" sz="1600"/>
          </a:p>
        </p:txBody>
      </p:sp>
      <p:pic>
        <p:nvPicPr>
          <p:cNvPr id="3994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879725"/>
            <a:ext cx="56927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49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idx="10"/>
          </p:nvPr>
        </p:nvSpPr>
        <p:spPr/>
        <p:txBody>
          <a:bodyPr/>
          <a:lstStyle/>
          <a:p>
            <a:pPr marL="342900" indent="-342900"/>
            <a:r>
              <a:rPr lang="en-US" altLang="zh-CN" smtClean="0"/>
              <a:t>8.4.4 </a:t>
            </a:r>
            <a:r>
              <a:rPr lang="en-US" altLang="zh-CN" b="1" smtClean="0"/>
              <a:t>Storm</a:t>
            </a:r>
            <a:r>
              <a:rPr lang="zh-CN" altLang="zh-CN" b="1" smtClean="0"/>
              <a:t>框架设计</a:t>
            </a:r>
          </a:p>
        </p:txBody>
      </p:sp>
      <p:sp>
        <p:nvSpPr>
          <p:cNvPr id="40963" name="内容占位符 1"/>
          <p:cNvSpPr>
            <a:spLocks noGrp="1"/>
          </p:cNvSpPr>
          <p:nvPr>
            <p:ph/>
          </p:nvPr>
        </p:nvSpPr>
        <p:spPr/>
        <p:txBody>
          <a:bodyPr/>
          <a:lstStyle/>
          <a:p>
            <a:r>
              <a:rPr lang="zh-CN" altLang="zh-CN" sz="2000" smtClean="0"/>
              <a:t>基于这样的架构设计，</a:t>
            </a:r>
            <a:r>
              <a:rPr lang="en-US" altLang="zh-CN" sz="2000" smtClean="0"/>
              <a:t>Storm</a:t>
            </a:r>
            <a:r>
              <a:rPr lang="zh-CN" altLang="zh-CN" sz="2000" smtClean="0"/>
              <a:t>的工作流程如</a:t>
            </a:r>
            <a:r>
              <a:rPr lang="zh-CN" altLang="en-US" sz="2000" smtClean="0"/>
              <a:t>下</a:t>
            </a:r>
            <a:r>
              <a:rPr lang="zh-CN" altLang="zh-CN" sz="2000" smtClean="0"/>
              <a:t>图</a:t>
            </a:r>
            <a:r>
              <a:rPr lang="zh-CN" altLang="en-US" sz="2000" smtClean="0"/>
              <a:t>所示：</a:t>
            </a:r>
            <a:endParaRPr lang="zh-CN" altLang="zh-CN" sz="2000" smtClean="0"/>
          </a:p>
        </p:txBody>
      </p:sp>
      <p:sp>
        <p:nvSpPr>
          <p:cNvPr id="40964" name="文本框 4"/>
          <p:cNvSpPr txBox="1">
            <a:spLocks noChangeArrowheads="1"/>
          </p:cNvSpPr>
          <p:nvPr/>
        </p:nvSpPr>
        <p:spPr bwMode="auto">
          <a:xfrm>
            <a:off x="3352800" y="5867400"/>
            <a:ext cx="2149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Storm</a:t>
            </a:r>
            <a:r>
              <a:rPr lang="zh-CN" altLang="en-US" sz="1600"/>
              <a:t>工作流程示意图</a:t>
            </a:r>
            <a:endParaRPr lang="en-US" altLang="zh-CN" sz="1600"/>
          </a:p>
        </p:txBody>
      </p:sp>
      <p:pic>
        <p:nvPicPr>
          <p:cNvPr id="409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9688" y="1930400"/>
            <a:ext cx="6386512"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28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p:cNvSpPr>
            <a:spLocks noGrp="1"/>
          </p:cNvSpPr>
          <p:nvPr>
            <p:ph/>
          </p:nvPr>
        </p:nvSpPr>
        <p:spPr/>
        <p:txBody>
          <a:bodyPr/>
          <a:lstStyle/>
          <a:p>
            <a:r>
              <a:rPr lang="zh-CN" altLang="zh-CN" sz="2000" smtClean="0"/>
              <a:t>很多企业为了支持决策分析而构建的数据仓库系统，其中存放的大量历史数据就是静态数据</a:t>
            </a:r>
            <a:r>
              <a:rPr lang="zh-CN" altLang="en-US" sz="2000" smtClean="0"/>
              <a:t>。</a:t>
            </a:r>
            <a:r>
              <a:rPr lang="zh-CN" altLang="zh-CN" sz="2000" smtClean="0"/>
              <a:t>技术人员</a:t>
            </a:r>
            <a:r>
              <a:rPr lang="zh-CN" altLang="en-US" sz="2000" smtClean="0"/>
              <a:t>可以</a:t>
            </a:r>
            <a:r>
              <a:rPr lang="zh-CN" altLang="zh-CN" sz="2000" smtClean="0"/>
              <a:t>利用数据挖掘和</a:t>
            </a:r>
            <a:r>
              <a:rPr lang="en-US" altLang="zh-CN" sz="2000" smtClean="0"/>
              <a:t>OLAP</a:t>
            </a:r>
            <a:r>
              <a:rPr lang="zh-CN" altLang="zh-CN" sz="2000" smtClean="0"/>
              <a:t>（</a:t>
            </a:r>
            <a:r>
              <a:rPr lang="en-US" altLang="zh-CN" sz="2000" smtClean="0"/>
              <a:t>On-Line Analytical Processing</a:t>
            </a:r>
            <a:r>
              <a:rPr lang="zh-CN" altLang="zh-CN" sz="2000" smtClean="0"/>
              <a:t>）分析工具从静态数据中找到对企业有价值的信息</a:t>
            </a:r>
            <a:endParaRPr lang="en-US" altLang="zh-CN" sz="2000" smtClean="0"/>
          </a:p>
          <a:p>
            <a:endParaRPr lang="zh-CN" altLang="en-US" sz="2000" smtClean="0"/>
          </a:p>
        </p:txBody>
      </p:sp>
      <p:sp>
        <p:nvSpPr>
          <p:cNvPr id="5123" name="标题 2"/>
          <p:cNvSpPr>
            <a:spLocks noGrp="1"/>
          </p:cNvSpPr>
          <p:nvPr>
            <p:ph type="title" idx="10"/>
          </p:nvPr>
        </p:nvSpPr>
        <p:spPr/>
        <p:txBody>
          <a:bodyPr/>
          <a:lstStyle/>
          <a:p>
            <a:r>
              <a:rPr lang="en-US" altLang="zh-CN" smtClean="0"/>
              <a:t>8.1.1 </a:t>
            </a:r>
            <a:r>
              <a:rPr lang="zh-CN" altLang="en-US" smtClean="0"/>
              <a:t>静态数据和流数据</a:t>
            </a:r>
          </a:p>
        </p:txBody>
      </p:sp>
      <p:pic>
        <p:nvPicPr>
          <p:cNvPr id="51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95600"/>
            <a:ext cx="68580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288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1987" name="内容占位符 1"/>
          <p:cNvSpPr>
            <a:spLocks noGrp="1"/>
          </p:cNvSpPr>
          <p:nvPr>
            <p:ph/>
          </p:nvPr>
        </p:nvSpPr>
        <p:spPr/>
        <p:txBody>
          <a:bodyPr/>
          <a:lstStyle/>
          <a:p>
            <a:r>
              <a:rPr lang="zh-CN" altLang="zh-CN" sz="2000" smtClean="0"/>
              <a:t>我们以单词统计的实例来加深对</a:t>
            </a:r>
            <a:r>
              <a:rPr lang="en-US" altLang="zh-CN" sz="2000" smtClean="0"/>
              <a:t>Storm</a:t>
            </a:r>
            <a:r>
              <a:rPr lang="zh-CN" altLang="zh-CN" sz="2000" smtClean="0"/>
              <a:t>的认识</a:t>
            </a:r>
            <a:endParaRPr lang="en-US" altLang="zh-CN" sz="2000" smtClean="0"/>
          </a:p>
          <a:p>
            <a:r>
              <a:rPr lang="en-US" altLang="zh-CN" sz="2000" smtClean="0"/>
              <a:t>Storm</a:t>
            </a:r>
            <a:r>
              <a:rPr lang="zh-CN" altLang="zh-CN" sz="2000" smtClean="0"/>
              <a:t>的编程模型非常简单，如下代码即定义了整个单词统计</a:t>
            </a:r>
            <a:r>
              <a:rPr lang="en-US" altLang="zh-CN" sz="2000" smtClean="0"/>
              <a:t>Topology</a:t>
            </a:r>
            <a:r>
              <a:rPr lang="zh-CN" altLang="zh-CN" sz="2000" smtClean="0"/>
              <a:t>的整体逻辑</a:t>
            </a:r>
          </a:p>
        </p:txBody>
      </p:sp>
      <p:pic>
        <p:nvPicPr>
          <p:cNvPr id="4198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812482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638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3011" name="内容占位符 1"/>
          <p:cNvSpPr>
            <a:spLocks noGrp="1"/>
          </p:cNvSpPr>
          <p:nvPr>
            <p:ph/>
          </p:nvPr>
        </p:nvSpPr>
        <p:spPr/>
        <p:txBody>
          <a:bodyPr/>
          <a:lstStyle/>
          <a:p>
            <a:r>
              <a:rPr lang="en-US" altLang="zh-CN" sz="2000" smtClean="0"/>
              <a:t>Topology</a:t>
            </a:r>
            <a:r>
              <a:rPr lang="zh-CN" altLang="zh-CN" sz="2000" smtClean="0"/>
              <a:t>中仅定义了整体的计算逻辑，还需要定义具体的处理函数。具体的处理函数可以使用任一编程语言来定义，甚至也可以结合多种编程语言来实现</a:t>
            </a:r>
            <a:endParaRPr lang="en-US" altLang="zh-CN" sz="2000" smtClean="0"/>
          </a:p>
          <a:p>
            <a:r>
              <a:rPr lang="zh-CN" altLang="en-US" sz="2000" smtClean="0"/>
              <a:t>如</a:t>
            </a:r>
            <a:r>
              <a:rPr lang="en-US" altLang="zh-CN" sz="2000" smtClean="0"/>
              <a:t>SplitSentence()</a:t>
            </a:r>
            <a:r>
              <a:rPr lang="zh-CN" altLang="zh-CN" sz="2000" smtClean="0"/>
              <a:t>方法虽然是通过</a:t>
            </a:r>
            <a:r>
              <a:rPr lang="en-US" altLang="zh-CN" sz="2000" smtClean="0"/>
              <a:t>Java</a:t>
            </a:r>
            <a:r>
              <a:rPr lang="zh-CN" altLang="zh-CN" sz="2000" smtClean="0"/>
              <a:t>语言定义的，但具体的操作</a:t>
            </a:r>
            <a:r>
              <a:rPr lang="zh-CN" altLang="en-US" sz="2000" smtClean="0"/>
              <a:t>可通过</a:t>
            </a:r>
            <a:r>
              <a:rPr lang="en-US" altLang="zh-CN" sz="2000" smtClean="0"/>
              <a:t>Python</a:t>
            </a:r>
            <a:r>
              <a:rPr lang="zh-CN" altLang="zh-CN" sz="2000" smtClean="0"/>
              <a:t>脚本来完成</a:t>
            </a:r>
          </a:p>
        </p:txBody>
      </p:sp>
      <p:pic>
        <p:nvPicPr>
          <p:cNvPr id="430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3505200"/>
            <a:ext cx="84455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322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4035" name="内容占位符 1"/>
          <p:cNvSpPr>
            <a:spLocks noGrp="1"/>
          </p:cNvSpPr>
          <p:nvPr>
            <p:ph/>
          </p:nvPr>
        </p:nvSpPr>
        <p:spPr/>
        <p:txBody>
          <a:bodyPr/>
          <a:lstStyle/>
          <a:p>
            <a:r>
              <a:rPr lang="en-US" altLang="zh-CN" sz="2000" smtClean="0"/>
              <a:t>Python</a:t>
            </a:r>
            <a:r>
              <a:rPr lang="zh-CN" altLang="zh-CN" sz="2000" smtClean="0"/>
              <a:t>脚本</a:t>
            </a:r>
            <a:r>
              <a:rPr lang="en-US" altLang="zh-CN" sz="2000" smtClean="0"/>
              <a:t>splitsentence.py</a:t>
            </a:r>
            <a:r>
              <a:rPr lang="zh-CN" altLang="zh-CN" sz="2000" smtClean="0"/>
              <a:t>定义了一个简单的单词分割方法，即通过空格来分割单词。分割后的单词通过</a:t>
            </a:r>
            <a:r>
              <a:rPr lang="en-US" altLang="zh-CN" sz="2000" smtClean="0"/>
              <a:t>emit()</a:t>
            </a:r>
            <a:r>
              <a:rPr lang="zh-CN" altLang="zh-CN" sz="2000" smtClean="0"/>
              <a:t>方法以</a:t>
            </a:r>
            <a:r>
              <a:rPr lang="en-US" altLang="zh-CN" sz="2000" smtClean="0"/>
              <a:t>Tuple</a:t>
            </a:r>
            <a:r>
              <a:rPr lang="zh-CN" altLang="zh-CN" sz="2000" smtClean="0"/>
              <a:t>的形式发送给订阅了该</a:t>
            </a:r>
            <a:r>
              <a:rPr lang="en-US" altLang="zh-CN" sz="2000" smtClean="0"/>
              <a:t>Stream</a:t>
            </a:r>
            <a:r>
              <a:rPr lang="zh-CN" altLang="zh-CN" sz="2000" smtClean="0"/>
              <a:t>的</a:t>
            </a:r>
            <a:r>
              <a:rPr lang="en-US" altLang="zh-CN" sz="2000" smtClean="0"/>
              <a:t>Bolt</a:t>
            </a:r>
            <a:r>
              <a:rPr lang="zh-CN" altLang="zh-CN" sz="2000" smtClean="0"/>
              <a:t>进行接收和处理</a:t>
            </a:r>
          </a:p>
        </p:txBody>
      </p:sp>
      <p:pic>
        <p:nvPicPr>
          <p:cNvPr id="4403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6019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407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5059" name="内容占位符 1"/>
          <p:cNvSpPr>
            <a:spLocks noGrp="1"/>
          </p:cNvSpPr>
          <p:nvPr>
            <p:ph/>
          </p:nvPr>
        </p:nvSpPr>
        <p:spPr/>
        <p:txBody>
          <a:bodyPr/>
          <a:lstStyle/>
          <a:p>
            <a:r>
              <a:rPr lang="zh-CN" altLang="zh-CN" sz="2000" smtClean="0"/>
              <a:t>单词统计的具体逻辑</a:t>
            </a:r>
            <a:r>
              <a:rPr lang="zh-CN" altLang="en-US" sz="2000" smtClean="0"/>
              <a:t>：</a:t>
            </a:r>
            <a:r>
              <a:rPr lang="zh-CN" altLang="zh-CN" sz="2000" smtClean="0"/>
              <a:t>首先判断单词是否统计过，若未统计过，需先将</a:t>
            </a:r>
            <a:r>
              <a:rPr lang="en-US" altLang="zh-CN" sz="2000" smtClean="0"/>
              <a:t>count</a:t>
            </a:r>
            <a:r>
              <a:rPr lang="zh-CN" altLang="zh-CN" sz="2000" smtClean="0"/>
              <a:t>值置为</a:t>
            </a:r>
            <a:r>
              <a:rPr lang="en-US" altLang="zh-CN" sz="2000" smtClean="0"/>
              <a:t>0</a:t>
            </a:r>
            <a:r>
              <a:rPr lang="zh-CN" altLang="zh-CN" sz="2000" smtClean="0"/>
              <a:t>。若单词已统计过，则每出现一次该单词，</a:t>
            </a:r>
            <a:r>
              <a:rPr lang="en-US" altLang="zh-CN" sz="2000" smtClean="0"/>
              <a:t>count</a:t>
            </a:r>
            <a:r>
              <a:rPr lang="zh-CN" altLang="zh-CN" sz="2000" smtClean="0"/>
              <a:t>值就加</a:t>
            </a:r>
            <a:r>
              <a:rPr lang="en-US" altLang="zh-CN" sz="2000" smtClean="0"/>
              <a:t>1</a:t>
            </a:r>
            <a:endParaRPr lang="zh-CN" altLang="zh-CN" sz="2000" smtClean="0"/>
          </a:p>
        </p:txBody>
      </p:sp>
      <p:pic>
        <p:nvPicPr>
          <p:cNvPr id="4506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7024688"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481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6083" name="内容占位符 1"/>
          <p:cNvSpPr>
            <a:spLocks noGrp="1"/>
          </p:cNvSpPr>
          <p:nvPr>
            <p:ph/>
          </p:nvPr>
        </p:nvSpPr>
        <p:spPr/>
        <p:txBody>
          <a:bodyPr/>
          <a:lstStyle/>
          <a:p>
            <a:r>
              <a:rPr lang="zh-CN" altLang="zh-CN" sz="2000" smtClean="0"/>
              <a:t>基于</a:t>
            </a:r>
            <a:r>
              <a:rPr lang="en-US" altLang="zh-CN" sz="2000" smtClean="0"/>
              <a:t>Storm</a:t>
            </a:r>
            <a:r>
              <a:rPr lang="zh-CN" altLang="zh-CN" sz="2000" smtClean="0"/>
              <a:t>的单词统计在形式上与基于</a:t>
            </a:r>
            <a:r>
              <a:rPr lang="en-US" altLang="zh-CN" sz="2000" smtClean="0"/>
              <a:t>MapReduce</a:t>
            </a:r>
            <a:r>
              <a:rPr lang="zh-CN" altLang="zh-CN" sz="2000" smtClean="0"/>
              <a:t>的单词统计是类似的，</a:t>
            </a:r>
            <a:r>
              <a:rPr lang="en-US" altLang="zh-CN" sz="2000" smtClean="0"/>
              <a:t>MapReduce</a:t>
            </a:r>
            <a:r>
              <a:rPr lang="zh-CN" altLang="zh-CN" sz="2000" smtClean="0"/>
              <a:t>使用的是</a:t>
            </a:r>
            <a:r>
              <a:rPr lang="en-US" altLang="zh-CN" sz="2000" smtClean="0"/>
              <a:t>Map</a:t>
            </a:r>
            <a:r>
              <a:rPr lang="zh-CN" altLang="zh-CN" sz="2000" smtClean="0"/>
              <a:t>和</a:t>
            </a:r>
            <a:r>
              <a:rPr lang="en-US" altLang="zh-CN" sz="2000" smtClean="0"/>
              <a:t>Reduce</a:t>
            </a:r>
            <a:r>
              <a:rPr lang="zh-CN" altLang="zh-CN" sz="2000" smtClean="0"/>
              <a:t>的抽象，而</a:t>
            </a:r>
            <a:r>
              <a:rPr lang="en-US" altLang="zh-CN" sz="2000" smtClean="0"/>
              <a:t>Storm</a:t>
            </a:r>
            <a:r>
              <a:rPr lang="zh-CN" altLang="zh-CN" sz="2000" smtClean="0"/>
              <a:t>使用的是</a:t>
            </a:r>
            <a:r>
              <a:rPr lang="en-US" altLang="zh-CN" sz="2000" smtClean="0"/>
              <a:t>Soput</a:t>
            </a:r>
            <a:r>
              <a:rPr lang="zh-CN" altLang="zh-CN" sz="2000" smtClean="0"/>
              <a:t>和</a:t>
            </a:r>
            <a:r>
              <a:rPr lang="en-US" altLang="zh-CN" sz="2000" smtClean="0"/>
              <a:t>Bolt</a:t>
            </a:r>
            <a:r>
              <a:rPr lang="zh-CN" altLang="zh-CN" sz="2000" smtClean="0"/>
              <a:t>的抽象</a:t>
            </a:r>
            <a:endParaRPr lang="en-US" altLang="zh-CN" sz="2000" smtClean="0"/>
          </a:p>
          <a:p>
            <a:endParaRPr lang="en-US" altLang="zh-CN" sz="2400" smtClean="0"/>
          </a:p>
          <a:p>
            <a:r>
              <a:rPr lang="zh-CN" altLang="zh-CN" sz="2000" smtClean="0"/>
              <a:t>总结一下</a:t>
            </a:r>
            <a:r>
              <a:rPr lang="en-US" altLang="zh-CN" sz="2000" smtClean="0"/>
              <a:t>Storm</a:t>
            </a:r>
            <a:r>
              <a:rPr lang="zh-CN" altLang="zh-CN" sz="2000" smtClean="0"/>
              <a:t>进行单词统计的整个流程：</a:t>
            </a:r>
          </a:p>
          <a:p>
            <a:pPr lvl="1"/>
            <a:r>
              <a:rPr lang="zh-CN" altLang="zh-CN" sz="2000" smtClean="0"/>
              <a:t>从</a:t>
            </a:r>
            <a:r>
              <a:rPr lang="en-US" altLang="zh-CN" sz="2000" smtClean="0"/>
              <a:t>Spout</a:t>
            </a:r>
            <a:r>
              <a:rPr lang="zh-CN" altLang="zh-CN" sz="2000" smtClean="0"/>
              <a:t>中发送</a:t>
            </a:r>
            <a:r>
              <a:rPr lang="en-US" altLang="zh-CN" sz="2000" smtClean="0"/>
              <a:t>Stream</a:t>
            </a:r>
            <a:r>
              <a:rPr lang="zh-CN" altLang="zh-CN" sz="2000" smtClean="0"/>
              <a:t>（每个英文句子为一个</a:t>
            </a:r>
            <a:r>
              <a:rPr lang="en-US" altLang="zh-CN" sz="2000" smtClean="0"/>
              <a:t>Tuple</a:t>
            </a:r>
            <a:r>
              <a:rPr lang="zh-CN" altLang="zh-CN" sz="2000" smtClean="0"/>
              <a:t>）</a:t>
            </a:r>
          </a:p>
          <a:p>
            <a:pPr lvl="1"/>
            <a:r>
              <a:rPr lang="zh-CN" altLang="zh-CN" sz="2000" smtClean="0"/>
              <a:t>用于分割单词的</a:t>
            </a:r>
            <a:r>
              <a:rPr lang="en-US" altLang="zh-CN" sz="2000" smtClean="0"/>
              <a:t>Bolt</a:t>
            </a:r>
            <a:r>
              <a:rPr lang="zh-CN" altLang="zh-CN" sz="2000" smtClean="0"/>
              <a:t>将接收的句子分解为独立的单词，将单词作为</a:t>
            </a:r>
            <a:r>
              <a:rPr lang="en-US" altLang="zh-CN" sz="2000" smtClean="0"/>
              <a:t>Tuple</a:t>
            </a:r>
            <a:r>
              <a:rPr lang="zh-CN" altLang="zh-CN" sz="2000" smtClean="0"/>
              <a:t>的字段名发送出去</a:t>
            </a:r>
          </a:p>
          <a:p>
            <a:pPr lvl="1"/>
            <a:r>
              <a:rPr lang="zh-CN" altLang="zh-CN" sz="2000" smtClean="0"/>
              <a:t>用于计数的</a:t>
            </a:r>
            <a:r>
              <a:rPr lang="en-US" altLang="zh-CN" sz="2000" smtClean="0"/>
              <a:t>Bolt</a:t>
            </a:r>
            <a:r>
              <a:rPr lang="zh-CN" altLang="zh-CN" sz="2000" smtClean="0"/>
              <a:t>接收表示单词的</a:t>
            </a:r>
            <a:r>
              <a:rPr lang="en-US" altLang="zh-CN" sz="2000" smtClean="0"/>
              <a:t>Tuple</a:t>
            </a:r>
            <a:r>
              <a:rPr lang="zh-CN" altLang="zh-CN" sz="2000" smtClean="0"/>
              <a:t>，并对其进行统计</a:t>
            </a:r>
          </a:p>
          <a:p>
            <a:pPr lvl="1"/>
            <a:r>
              <a:rPr lang="zh-CN" altLang="zh-CN" sz="2000" smtClean="0"/>
              <a:t>输出每个单词以及单词出现过的次数</a:t>
            </a:r>
          </a:p>
          <a:p>
            <a:endParaRPr lang="zh-CN" altLang="zh-CN" sz="2400" smtClean="0"/>
          </a:p>
        </p:txBody>
      </p:sp>
    </p:spTree>
    <p:extLst>
      <p:ext uri="{BB962C8B-B14F-4D97-AF65-F5344CB8AC3E}">
        <p14:creationId xmlns:p14="http://schemas.microsoft.com/office/powerpoint/2010/main" val="3498004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7107" name="文本框 5"/>
          <p:cNvSpPr txBox="1">
            <a:spLocks noChangeArrowheads="1"/>
          </p:cNvSpPr>
          <p:nvPr/>
        </p:nvSpPr>
        <p:spPr bwMode="auto">
          <a:xfrm>
            <a:off x="2895600" y="60960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zh-CN" sz="1600"/>
              <a:t>一个句子经</a:t>
            </a:r>
            <a:r>
              <a:rPr lang="en-US" altLang="zh-CN" sz="1600"/>
              <a:t>Storm</a:t>
            </a:r>
            <a:r>
              <a:rPr lang="zh-CN" altLang="zh-CN" sz="1600"/>
              <a:t>的单词统计得出的结果</a:t>
            </a:r>
            <a:endParaRPr lang="en-US" altLang="zh-CN" sz="1600"/>
          </a:p>
        </p:txBody>
      </p:sp>
      <p:pic>
        <p:nvPicPr>
          <p:cNvPr id="4710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676400"/>
            <a:ext cx="50292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3318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idx="10"/>
          </p:nvPr>
        </p:nvSpPr>
        <p:spPr/>
        <p:txBody>
          <a:bodyPr/>
          <a:lstStyle/>
          <a:p>
            <a:pPr marL="342900" indent="-342900"/>
            <a:r>
              <a:rPr lang="en-US" altLang="zh-CN" smtClean="0"/>
              <a:t>8.4.5 </a:t>
            </a:r>
            <a:r>
              <a:rPr lang="en-US" altLang="zh-CN" b="1" smtClean="0"/>
              <a:t>Storm</a:t>
            </a:r>
            <a:r>
              <a:rPr lang="zh-CN" altLang="en-US" b="1" smtClean="0"/>
              <a:t>实例</a:t>
            </a:r>
            <a:endParaRPr lang="zh-CN" altLang="zh-CN" b="1" smtClean="0"/>
          </a:p>
        </p:txBody>
      </p:sp>
      <p:sp>
        <p:nvSpPr>
          <p:cNvPr id="48131" name="内容占位符 1"/>
          <p:cNvSpPr>
            <a:spLocks noGrp="1"/>
          </p:cNvSpPr>
          <p:nvPr>
            <p:ph/>
          </p:nvPr>
        </p:nvSpPr>
        <p:spPr/>
        <p:txBody>
          <a:bodyPr/>
          <a:lstStyle/>
          <a:p>
            <a:r>
              <a:rPr lang="zh-CN" altLang="zh-CN" sz="2000" smtClean="0"/>
              <a:t>上述虽然是一个简单的单词统计，但对其进行扩展，便可应用到许多场景中，如微博中的实时热门话题。</a:t>
            </a:r>
            <a:r>
              <a:rPr lang="en-US" altLang="zh-CN" sz="2000" smtClean="0"/>
              <a:t>Twitter</a:t>
            </a:r>
            <a:r>
              <a:rPr lang="zh-CN" altLang="zh-CN" sz="2000" smtClean="0"/>
              <a:t>也正是使用了</a:t>
            </a:r>
            <a:r>
              <a:rPr lang="en-US" altLang="zh-CN" sz="2000" smtClean="0"/>
              <a:t>Storm</a:t>
            </a:r>
            <a:r>
              <a:rPr lang="zh-CN" altLang="zh-CN" sz="2000" smtClean="0"/>
              <a:t>框架实现了实时热门话题</a:t>
            </a:r>
          </a:p>
        </p:txBody>
      </p:sp>
      <p:sp>
        <p:nvSpPr>
          <p:cNvPr id="48132" name="文本框 4"/>
          <p:cNvSpPr txBox="1">
            <a:spLocks noChangeArrowheads="1"/>
          </p:cNvSpPr>
          <p:nvPr/>
        </p:nvSpPr>
        <p:spPr bwMode="auto">
          <a:xfrm>
            <a:off x="2901950" y="6248400"/>
            <a:ext cx="3455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Twitter</a:t>
            </a:r>
            <a:r>
              <a:rPr lang="zh-CN" altLang="zh-CN" sz="1600"/>
              <a:t>实时热门话题处理流程示意图</a:t>
            </a:r>
            <a:endParaRPr lang="en-US" altLang="zh-CN" sz="1600"/>
          </a:p>
        </p:txBody>
      </p:sp>
      <p:pic>
        <p:nvPicPr>
          <p:cNvPr id="4813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514600"/>
            <a:ext cx="75438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495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idx="10"/>
          </p:nvPr>
        </p:nvSpPr>
        <p:spPr/>
        <p:txBody>
          <a:bodyPr/>
          <a:lstStyle/>
          <a:p>
            <a:pPr marL="342900" indent="-342900"/>
            <a:r>
              <a:rPr lang="en-US" altLang="zh-CN" smtClean="0"/>
              <a:t>8.4.6 </a:t>
            </a:r>
            <a:r>
              <a:rPr lang="zh-CN" altLang="zh-CN" b="1" smtClean="0"/>
              <a:t>哪些公司在使用</a:t>
            </a:r>
            <a:r>
              <a:rPr lang="en-US" altLang="zh-CN" b="1" smtClean="0"/>
              <a:t>Storm</a:t>
            </a:r>
            <a:endParaRPr lang="zh-CN" altLang="zh-CN" b="1" smtClean="0"/>
          </a:p>
        </p:txBody>
      </p:sp>
      <p:sp>
        <p:nvSpPr>
          <p:cNvPr id="49155" name="内容占位符 1"/>
          <p:cNvSpPr>
            <a:spLocks noGrp="1"/>
          </p:cNvSpPr>
          <p:nvPr>
            <p:ph/>
          </p:nvPr>
        </p:nvSpPr>
        <p:spPr/>
        <p:txBody>
          <a:bodyPr/>
          <a:lstStyle/>
          <a:p>
            <a:r>
              <a:rPr lang="en-US" altLang="zh-CN" sz="2000" smtClean="0"/>
              <a:t>Storm</a:t>
            </a:r>
            <a:r>
              <a:rPr lang="zh-CN" altLang="zh-CN" sz="2000" smtClean="0"/>
              <a:t>自</a:t>
            </a:r>
            <a:r>
              <a:rPr lang="en-US" altLang="zh-CN" sz="2000" smtClean="0"/>
              <a:t>2011</a:t>
            </a:r>
            <a:r>
              <a:rPr lang="zh-CN" altLang="zh-CN" sz="2000" smtClean="0"/>
              <a:t>年发布以来，凭借其优良的框架设计及开源特性，在流计算领域获得了广泛认可，</a:t>
            </a:r>
            <a:r>
              <a:rPr lang="zh-CN" altLang="en-US" sz="2000" smtClean="0"/>
              <a:t>已应用到</a:t>
            </a:r>
            <a:r>
              <a:rPr lang="zh-CN" altLang="zh-CN" sz="2000" smtClean="0"/>
              <a:t>许多大型互联网公司的实际项目中</a:t>
            </a:r>
          </a:p>
        </p:txBody>
      </p:sp>
      <p:pic>
        <p:nvPicPr>
          <p:cNvPr id="4915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52700"/>
            <a:ext cx="48768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文本框 5"/>
          <p:cNvSpPr txBox="1">
            <a:spLocks noChangeArrowheads="1"/>
          </p:cNvSpPr>
          <p:nvPr/>
        </p:nvSpPr>
        <p:spPr bwMode="auto">
          <a:xfrm>
            <a:off x="3346450" y="6169025"/>
            <a:ext cx="2374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zh-CN" sz="1600"/>
              <a:t>使用</a:t>
            </a:r>
            <a:r>
              <a:rPr lang="en-US" altLang="zh-CN" sz="1600"/>
              <a:t>Storm</a:t>
            </a:r>
            <a:r>
              <a:rPr lang="zh-CN" altLang="zh-CN" sz="1600"/>
              <a:t>的公司和项目</a:t>
            </a:r>
            <a:endParaRPr lang="en-US" altLang="zh-CN" sz="1600"/>
          </a:p>
        </p:txBody>
      </p:sp>
    </p:spTree>
    <p:extLst>
      <p:ext uri="{BB962C8B-B14F-4D97-AF65-F5344CB8AC3E}">
        <p14:creationId xmlns:p14="http://schemas.microsoft.com/office/powerpoint/2010/main" val="1269685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本章小结</a:t>
            </a:r>
          </a:p>
        </p:txBody>
      </p:sp>
      <p:sp>
        <p:nvSpPr>
          <p:cNvPr id="50179" name="Rectangle 3"/>
          <p:cNvSpPr>
            <a:spLocks noGrp="1" noChangeArrowheads="1"/>
          </p:cNvSpPr>
          <p:nvPr>
            <p:ph type="body" idx="1"/>
          </p:nvPr>
        </p:nvSpPr>
        <p:spPr/>
        <p:txBody>
          <a:bodyPr/>
          <a:lstStyle/>
          <a:p>
            <a:pPr>
              <a:lnSpc>
                <a:spcPct val="80000"/>
              </a:lnSpc>
            </a:pPr>
            <a:r>
              <a:rPr lang="zh-CN" altLang="en-US" sz="1800" smtClean="0"/>
              <a:t>本章首先介绍了流计算的基本概念和需求。流数据即持续到达的大量数据，对流数据的处理强调实时性，一般要求为秒级。</a:t>
            </a:r>
            <a:r>
              <a:rPr lang="en-US" altLang="zh-CN" sz="1800" smtClean="0"/>
              <a:t>MapReduce</a:t>
            </a:r>
            <a:r>
              <a:rPr lang="zh-CN" altLang="en-US" sz="1800" smtClean="0"/>
              <a:t>框架虽然广泛应用于大数据处理中，但其面向的是海量数据的离线处理，并不适合用于处理持续到达的流数据</a:t>
            </a:r>
          </a:p>
          <a:p>
            <a:pPr>
              <a:lnSpc>
                <a:spcPct val="80000"/>
              </a:lnSpc>
            </a:pPr>
            <a:r>
              <a:rPr lang="zh-CN" altLang="en-US" sz="1800" smtClean="0"/>
              <a:t>本章阐述了流计算的处理流程，一般包括数据实时采集、数据实时计算和实时查询服务三个部分，并比较其与传统的数据处理流程的不同。流计算处理的是实时数据，而传统的批处理则处理的是预先存储好的静态数据</a:t>
            </a:r>
          </a:p>
          <a:p>
            <a:pPr>
              <a:lnSpc>
                <a:spcPct val="80000"/>
              </a:lnSpc>
            </a:pPr>
            <a:r>
              <a:rPr lang="zh-CN" altLang="en-US" sz="1800" smtClean="0"/>
              <a:t>流计算可应用在多个场景中，如实时业务分析，流计算带来的实时性特点，可以大大增加实时数据的价值，为业务分析带来质的提升</a:t>
            </a:r>
          </a:p>
          <a:p>
            <a:pPr>
              <a:lnSpc>
                <a:spcPct val="80000"/>
              </a:lnSpc>
            </a:pPr>
            <a:r>
              <a:rPr lang="zh-CN" altLang="en-US" sz="1800" smtClean="0"/>
              <a:t>本章接着介绍了流计算框架</a:t>
            </a:r>
            <a:r>
              <a:rPr lang="en-US" altLang="zh-CN" sz="1800" smtClean="0"/>
              <a:t>Storm</a:t>
            </a:r>
            <a:r>
              <a:rPr lang="zh-CN" altLang="en-US" sz="1800" smtClean="0"/>
              <a:t>的设计思想和架构设计。</a:t>
            </a:r>
            <a:r>
              <a:rPr lang="en-US" altLang="zh-CN" sz="1800" smtClean="0"/>
              <a:t>Storm</a:t>
            </a:r>
            <a:r>
              <a:rPr lang="zh-CN" altLang="en-US" sz="1800" smtClean="0"/>
              <a:t>流处理框架具有可扩展性、高容错性、能可靠地处理消息的特点，使用简单，学习和开发成本较低。</a:t>
            </a:r>
            <a:r>
              <a:rPr lang="en-US" altLang="zh-CN" sz="1800" smtClean="0"/>
              <a:t>Storm</a:t>
            </a:r>
            <a:r>
              <a:rPr lang="zh-CN" altLang="en-US" sz="1800" smtClean="0"/>
              <a:t>框架对设计概念进行了抽象化，其主要术语包括</a:t>
            </a:r>
            <a:r>
              <a:rPr lang="en-US" altLang="zh-CN" sz="1800" smtClean="0"/>
              <a:t>Streams</a:t>
            </a:r>
            <a:r>
              <a:rPr lang="zh-CN" altLang="en-US" sz="1800" smtClean="0"/>
              <a:t>、</a:t>
            </a:r>
            <a:r>
              <a:rPr lang="en-US" altLang="zh-CN" sz="1800" smtClean="0"/>
              <a:t>Spouts</a:t>
            </a:r>
            <a:r>
              <a:rPr lang="zh-CN" altLang="en-US" sz="1800" smtClean="0"/>
              <a:t>、</a:t>
            </a:r>
            <a:r>
              <a:rPr lang="en-US" altLang="zh-CN" sz="1800" smtClean="0"/>
              <a:t>Bolts</a:t>
            </a:r>
            <a:r>
              <a:rPr lang="zh-CN" altLang="en-US" sz="1800" smtClean="0"/>
              <a:t>、</a:t>
            </a:r>
            <a:r>
              <a:rPr lang="en-US" altLang="zh-CN" sz="1800" smtClean="0"/>
              <a:t>Topology</a:t>
            </a:r>
            <a:r>
              <a:rPr lang="zh-CN" altLang="en-US" sz="1800" smtClean="0"/>
              <a:t>和</a:t>
            </a:r>
            <a:r>
              <a:rPr lang="en-US" altLang="zh-CN" sz="1800" smtClean="0"/>
              <a:t>Stream Groupings</a:t>
            </a:r>
            <a:r>
              <a:rPr lang="zh-CN" altLang="en-US" sz="1800" smtClean="0"/>
              <a:t>，在</a:t>
            </a:r>
            <a:r>
              <a:rPr lang="en-US" altLang="zh-CN" sz="1800" smtClean="0"/>
              <a:t>Topology</a:t>
            </a:r>
            <a:r>
              <a:rPr lang="zh-CN" altLang="en-US" sz="1800" smtClean="0"/>
              <a:t>中定义整体任务的处理逻辑，再通过</a:t>
            </a:r>
            <a:r>
              <a:rPr lang="en-US" altLang="zh-CN" sz="1800" smtClean="0"/>
              <a:t>Bolt</a:t>
            </a:r>
            <a:r>
              <a:rPr lang="zh-CN" altLang="en-US" sz="1800" smtClean="0"/>
              <a:t>具体执行，</a:t>
            </a:r>
            <a:r>
              <a:rPr lang="en-US" altLang="zh-CN" sz="1800" smtClean="0"/>
              <a:t>Stream Groupings</a:t>
            </a:r>
            <a:r>
              <a:rPr lang="zh-CN" altLang="en-US" sz="1800" smtClean="0"/>
              <a:t>则定义了</a:t>
            </a:r>
            <a:r>
              <a:rPr lang="en-US" altLang="zh-CN" sz="1800" smtClean="0"/>
              <a:t>Tuple</a:t>
            </a:r>
            <a:r>
              <a:rPr lang="zh-CN" altLang="en-US" sz="1800" smtClean="0"/>
              <a:t>如何在不同组件间进行传输</a:t>
            </a:r>
          </a:p>
          <a:p>
            <a:pPr>
              <a:lnSpc>
                <a:spcPct val="80000"/>
              </a:lnSpc>
            </a:pPr>
            <a:r>
              <a:rPr lang="zh-CN" altLang="en-US" sz="1800" smtClean="0"/>
              <a:t>文章最后通过一个单词统计的实例来加深对</a:t>
            </a:r>
            <a:r>
              <a:rPr lang="en-US" altLang="zh-CN" sz="1800" smtClean="0"/>
              <a:t>Storm</a:t>
            </a:r>
            <a:r>
              <a:rPr lang="zh-CN" altLang="en-US" sz="1800" smtClean="0"/>
              <a:t>框架的了解</a:t>
            </a:r>
          </a:p>
          <a:p>
            <a:pPr>
              <a:lnSpc>
                <a:spcPct val="80000"/>
              </a:lnSpc>
            </a:pPr>
            <a:endParaRPr lang="zh-CN" altLang="en-US" sz="1800" smtClean="0"/>
          </a:p>
        </p:txBody>
      </p:sp>
    </p:spTree>
    <p:extLst>
      <p:ext uri="{BB962C8B-B14F-4D97-AF65-F5344CB8AC3E}">
        <p14:creationId xmlns:p14="http://schemas.microsoft.com/office/powerpoint/2010/main" val="166690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3"/>
          <p:cNvSpPr>
            <a:spLocks noChangeArrowheads="1"/>
          </p:cNvSpPr>
          <p:nvPr/>
        </p:nvSpPr>
        <p:spPr bwMode="auto">
          <a:xfrm>
            <a:off x="0" y="0"/>
            <a:ext cx="9144000" cy="6858000"/>
          </a:xfrm>
          <a:custGeom>
            <a:avLst/>
            <a:gdLst>
              <a:gd name="T0" fmla="*/ 0 w 9144000"/>
              <a:gd name="T1" fmla="*/ 6858000 h 6858000"/>
              <a:gd name="T2" fmla="*/ 9144000 w 9144000"/>
              <a:gd name="T3" fmla="*/ 6858000 h 6858000"/>
              <a:gd name="T4" fmla="*/ 9144000 w 9144000"/>
              <a:gd name="T5" fmla="*/ 0 h 6858000"/>
              <a:gd name="T6" fmla="*/ 0 w 9144000"/>
              <a:gd name="T7" fmla="*/ 0 h 6858000"/>
              <a:gd name="T8" fmla="*/ 0 w 9144000"/>
              <a:gd name="T9" fmla="*/ 6858000 h 6858000"/>
              <a:gd name="T10" fmla="*/ 0 60000 65536"/>
              <a:gd name="T11" fmla="*/ 0 60000 65536"/>
              <a:gd name="T12" fmla="*/ 0 60000 65536"/>
              <a:gd name="T13" fmla="*/ 0 60000 65536"/>
              <a:gd name="T14" fmla="*/ 0 60000 65536"/>
              <a:gd name="T15" fmla="*/ 0 w 9144000"/>
              <a:gd name="T16" fmla="*/ 0 h 6858000"/>
              <a:gd name="T17" fmla="*/ 9144000 w 9144000"/>
              <a:gd name="T18" fmla="*/ 6858000 h 6858000"/>
            </a:gdLst>
            <a:ahLst/>
            <a:cxnLst>
              <a:cxn ang="T10">
                <a:pos x="T0" y="T1"/>
              </a:cxn>
              <a:cxn ang="T11">
                <a:pos x="T2" y="T3"/>
              </a:cxn>
              <a:cxn ang="T12">
                <a:pos x="T4" y="T5"/>
              </a:cxn>
              <a:cxn ang="T13">
                <a:pos x="T6" y="T7"/>
              </a:cxn>
              <a:cxn ang="T14">
                <a:pos x="T8" y="T9"/>
              </a:cxn>
            </a:cxnLst>
            <a:rect l="T15" t="T16" r="T17" b="T18"/>
            <a:pathLst>
              <a:path w="9144000" h="6858000">
                <a:moveTo>
                  <a:pt x="0" y="6858000"/>
                </a:moveTo>
                <a:lnTo>
                  <a:pt x="9144000" y="6858000"/>
                </a:lnTo>
                <a:lnTo>
                  <a:pt x="9144000" y="0"/>
                </a:lnTo>
                <a:lnTo>
                  <a:pt x="0" y="0"/>
                </a:lnTo>
                <a:lnTo>
                  <a:pt x="0" y="6858000"/>
                </a:lnTo>
              </a:path>
            </a:pathLst>
          </a:custGeom>
          <a:solidFill>
            <a:srgbClr val="FFFFFF"/>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347" name="Freeform 3"/>
          <p:cNvSpPr>
            <a:spLocks noChangeArrowheads="1"/>
          </p:cNvSpPr>
          <p:nvPr/>
        </p:nvSpPr>
        <p:spPr bwMode="auto">
          <a:xfrm>
            <a:off x="0" y="0"/>
            <a:ext cx="9144000" cy="1066800"/>
          </a:xfrm>
          <a:custGeom>
            <a:avLst/>
            <a:gdLst>
              <a:gd name="T0" fmla="*/ 0 w 9144000"/>
              <a:gd name="T1" fmla="*/ 1066800 h 1066800"/>
              <a:gd name="T2" fmla="*/ 9144000 w 9144000"/>
              <a:gd name="T3" fmla="*/ 1066800 h 1066800"/>
              <a:gd name="T4" fmla="*/ 9144000 w 9144000"/>
              <a:gd name="T5" fmla="*/ 0 h 1066800"/>
              <a:gd name="T6" fmla="*/ 0 w 9144000"/>
              <a:gd name="T7" fmla="*/ 0 h 1066800"/>
              <a:gd name="T8" fmla="*/ 0 w 9144000"/>
              <a:gd name="T9" fmla="*/ 1066800 h 1066800"/>
              <a:gd name="T10" fmla="*/ 0 60000 65536"/>
              <a:gd name="T11" fmla="*/ 0 60000 65536"/>
              <a:gd name="T12" fmla="*/ 0 60000 65536"/>
              <a:gd name="T13" fmla="*/ 0 60000 65536"/>
              <a:gd name="T14" fmla="*/ 0 60000 65536"/>
              <a:gd name="T15" fmla="*/ 0 w 9144000"/>
              <a:gd name="T16" fmla="*/ 0 h 1066800"/>
              <a:gd name="T17" fmla="*/ 9144000 w 9144000"/>
              <a:gd name="T18" fmla="*/ 1066800 h 1066800"/>
            </a:gdLst>
            <a:ahLst/>
            <a:cxnLst>
              <a:cxn ang="T10">
                <a:pos x="T0" y="T1"/>
              </a:cxn>
              <a:cxn ang="T11">
                <a:pos x="T2" y="T3"/>
              </a:cxn>
              <a:cxn ang="T12">
                <a:pos x="T4" y="T5"/>
              </a:cxn>
              <a:cxn ang="T13">
                <a:pos x="T6" y="T7"/>
              </a:cxn>
              <a:cxn ang="T14">
                <a:pos x="T8" y="T9"/>
              </a:cxn>
            </a:cxnLst>
            <a:rect l="T15" t="T16" r="T17" b="T18"/>
            <a:pathLst>
              <a:path w="9144000" h="1066800">
                <a:moveTo>
                  <a:pt x="0" y="1066800"/>
                </a:moveTo>
                <a:lnTo>
                  <a:pt x="9144000" y="1066800"/>
                </a:lnTo>
                <a:lnTo>
                  <a:pt x="9144000" y="0"/>
                </a:lnTo>
                <a:lnTo>
                  <a:pt x="0" y="0"/>
                </a:lnTo>
                <a:lnTo>
                  <a:pt x="0" y="106680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348" name="Freeform 3"/>
          <p:cNvSpPr>
            <a:spLocks noChangeArrowheads="1"/>
          </p:cNvSpPr>
          <p:nvPr/>
        </p:nvSpPr>
        <p:spPr bwMode="auto">
          <a:xfrm>
            <a:off x="-1588" y="-1588"/>
            <a:ext cx="9151938" cy="1074738"/>
          </a:xfrm>
          <a:custGeom>
            <a:avLst/>
            <a:gdLst>
              <a:gd name="T0" fmla="*/ 6350 w 9156700"/>
              <a:gd name="T1" fmla="*/ 1073150 h 1079500"/>
              <a:gd name="T2" fmla="*/ 9150350 w 9156700"/>
              <a:gd name="T3" fmla="*/ 1073150 h 1079500"/>
              <a:gd name="T4" fmla="*/ 9150350 w 9156700"/>
              <a:gd name="T5" fmla="*/ 6350 h 1079500"/>
              <a:gd name="T6" fmla="*/ 6350 w 9156700"/>
              <a:gd name="T7" fmla="*/ 6350 h 1079500"/>
              <a:gd name="T8" fmla="*/ 6350 w 9156700"/>
              <a:gd name="T9" fmla="*/ 1073150 h 1079500"/>
              <a:gd name="T10" fmla="*/ 0 60000 65536"/>
              <a:gd name="T11" fmla="*/ 0 60000 65536"/>
              <a:gd name="T12" fmla="*/ 0 60000 65536"/>
              <a:gd name="T13" fmla="*/ 0 60000 65536"/>
              <a:gd name="T14" fmla="*/ 0 60000 65536"/>
              <a:gd name="T15" fmla="*/ 0 w 9156700"/>
              <a:gd name="T16" fmla="*/ 0 h 1079500"/>
              <a:gd name="T17" fmla="*/ 9156700 w 9156700"/>
              <a:gd name="T18" fmla="*/ 1079500 h 1079500"/>
            </a:gdLst>
            <a:ahLst/>
            <a:cxnLst>
              <a:cxn ang="T10">
                <a:pos x="T0" y="T1"/>
              </a:cxn>
              <a:cxn ang="T11">
                <a:pos x="T2" y="T3"/>
              </a:cxn>
              <a:cxn ang="T12">
                <a:pos x="T4" y="T5"/>
              </a:cxn>
              <a:cxn ang="T13">
                <a:pos x="T6" y="T7"/>
              </a:cxn>
              <a:cxn ang="T14">
                <a:pos x="T8" y="T9"/>
              </a:cxn>
            </a:cxnLst>
            <a:rect l="T15" t="T16" r="T17" b="T18"/>
            <a:pathLst>
              <a:path w="9156700" h="1079500">
                <a:moveTo>
                  <a:pt x="6350" y="1073150"/>
                </a:moveTo>
                <a:lnTo>
                  <a:pt x="9150350" y="1073150"/>
                </a:lnTo>
                <a:lnTo>
                  <a:pt x="9150350" y="6350"/>
                </a:lnTo>
                <a:lnTo>
                  <a:pt x="6350" y="6350"/>
                </a:lnTo>
                <a:lnTo>
                  <a:pt x="6350" y="1073150"/>
                </a:lnTo>
              </a:path>
            </a:pathLst>
          </a:custGeom>
          <a:solidFill>
            <a:srgbClr val="000000">
              <a:alpha val="0"/>
            </a:srgbClr>
          </a:solidFill>
          <a:ln w="12700" cap="flat" cmpd="sng">
            <a:solidFill>
              <a:srgbClr val="000000"/>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349" name="Freeform 3"/>
          <p:cNvSpPr>
            <a:spLocks noChangeArrowheads="1"/>
          </p:cNvSpPr>
          <p:nvPr/>
        </p:nvSpPr>
        <p:spPr bwMode="auto">
          <a:xfrm>
            <a:off x="0" y="5638800"/>
            <a:ext cx="9144000" cy="1206500"/>
          </a:xfrm>
          <a:custGeom>
            <a:avLst/>
            <a:gdLst>
              <a:gd name="T0" fmla="*/ 0 w 9144000"/>
              <a:gd name="T1" fmla="*/ 0 h 1206500"/>
              <a:gd name="T2" fmla="*/ 9144000 w 9144000"/>
              <a:gd name="T3" fmla="*/ 0 h 1206500"/>
              <a:gd name="T4" fmla="*/ 9144000 w 9144000"/>
              <a:gd name="T5" fmla="*/ 1206500 h 1206500"/>
              <a:gd name="T6" fmla="*/ 0 w 9144000"/>
              <a:gd name="T7" fmla="*/ 1206500 h 1206500"/>
              <a:gd name="T8" fmla="*/ 0 w 9144000"/>
              <a:gd name="T9" fmla="*/ 0 h 1206500"/>
              <a:gd name="T10" fmla="*/ 0 60000 65536"/>
              <a:gd name="T11" fmla="*/ 0 60000 65536"/>
              <a:gd name="T12" fmla="*/ 0 60000 65536"/>
              <a:gd name="T13" fmla="*/ 0 60000 65536"/>
              <a:gd name="T14" fmla="*/ 0 60000 65536"/>
              <a:gd name="T15" fmla="*/ 0 w 9144000"/>
              <a:gd name="T16" fmla="*/ 0 h 1206500"/>
              <a:gd name="T17" fmla="*/ 9144000 w 9144000"/>
              <a:gd name="T18" fmla="*/ 1206500 h 1206500"/>
            </a:gdLst>
            <a:ahLst/>
            <a:cxnLst>
              <a:cxn ang="T10">
                <a:pos x="T0" y="T1"/>
              </a:cxn>
              <a:cxn ang="T11">
                <a:pos x="T2" y="T3"/>
              </a:cxn>
              <a:cxn ang="T12">
                <a:pos x="T4" y="T5"/>
              </a:cxn>
              <a:cxn ang="T13">
                <a:pos x="T6" y="T7"/>
              </a:cxn>
              <a:cxn ang="T14">
                <a:pos x="T8" y="T9"/>
              </a:cxn>
            </a:cxnLst>
            <a:rect l="T15" t="T16" r="T17" b="T18"/>
            <a:pathLst>
              <a:path w="9144000" h="1206500">
                <a:moveTo>
                  <a:pt x="0" y="0"/>
                </a:moveTo>
                <a:lnTo>
                  <a:pt x="9144000" y="0"/>
                </a:lnTo>
                <a:lnTo>
                  <a:pt x="9144000" y="1206500"/>
                </a:lnTo>
                <a:lnTo>
                  <a:pt x="0" y="1206500"/>
                </a:lnTo>
                <a:lnTo>
                  <a:pt x="0" y="0"/>
                </a:lnTo>
              </a:path>
            </a:pathLst>
          </a:custGeom>
          <a:solidFill>
            <a:srgbClr val="0056AC"/>
          </a:solidFill>
          <a:ln w="12700" cap="flat" cmpd="sng">
            <a:solidFill>
              <a:srgbClr val="000000">
                <a:alpha val="0"/>
              </a:srgbClr>
            </a:solidFill>
            <a:miter lim="800000"/>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573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39700"/>
            <a:ext cx="787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51500"/>
            <a:ext cx="9144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TextBox 1"/>
          <p:cNvSpPr>
            <a:spLocks noChangeArrowheads="1"/>
          </p:cNvSpPr>
          <p:nvPr/>
        </p:nvSpPr>
        <p:spPr bwMode="auto">
          <a:xfrm>
            <a:off x="749300" y="6667500"/>
            <a:ext cx="1371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p>
            <a:pPr>
              <a:lnSpc>
                <a:spcPts val="1200"/>
              </a:lnSpc>
            </a:pPr>
            <a:r>
              <a:rPr lang="en-US" altLang="zh-CN" sz="1200">
                <a:solidFill>
                  <a:srgbClr val="FFFFFF"/>
                </a:solidFill>
                <a:latin typeface="Times New Roman" panose="02020603050405020304" pitchFamily="18" charset="0"/>
                <a:sym typeface="Times New Roman" panose="02020603050405020304" pitchFamily="18" charset="0"/>
              </a:rPr>
              <a:t>《大数据技术基础》</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1"/>
          <p:cNvSpPr>
            <a:spLocks noGrp="1"/>
          </p:cNvSpPr>
          <p:nvPr>
            <p:ph/>
          </p:nvPr>
        </p:nvSpPr>
        <p:spPr/>
        <p:txBody>
          <a:bodyPr/>
          <a:lstStyle/>
          <a:p>
            <a:r>
              <a:rPr lang="zh-CN" altLang="zh-CN" sz="2000" smtClean="0"/>
              <a:t>近年来，在</a:t>
            </a:r>
            <a:r>
              <a:rPr lang="en-US" altLang="zh-CN" sz="2000" smtClean="0"/>
              <a:t>Web</a:t>
            </a:r>
            <a:r>
              <a:rPr lang="zh-CN" altLang="zh-CN" sz="2000" smtClean="0"/>
              <a:t>应用、网络监控、传感监测等领域，兴起了一种新的数据密集型应用</a:t>
            </a:r>
            <a:r>
              <a:rPr lang="en-US" altLang="zh-CN" sz="2000" smtClean="0"/>
              <a:t>——</a:t>
            </a:r>
            <a:r>
              <a:rPr lang="zh-CN" altLang="zh-CN" sz="2000" smtClean="0"/>
              <a:t>流数据，即数据以大量、快速、时变的流形式持续到达</a:t>
            </a:r>
            <a:endParaRPr lang="en-US" altLang="zh-CN" sz="2000" smtClean="0"/>
          </a:p>
          <a:p>
            <a:r>
              <a:rPr lang="zh-CN" altLang="zh-CN" sz="2000" smtClean="0"/>
              <a:t>流数据具有如下特征：</a:t>
            </a:r>
          </a:p>
          <a:p>
            <a:pPr lvl="1"/>
            <a:r>
              <a:rPr lang="zh-CN" altLang="zh-CN" sz="2000" smtClean="0"/>
              <a:t>数据快速持续到达，潜在大小也许是无穷无尽的</a:t>
            </a:r>
          </a:p>
          <a:p>
            <a:pPr lvl="1"/>
            <a:r>
              <a:rPr lang="zh-CN" altLang="zh-CN" sz="2000" smtClean="0"/>
              <a:t>数据来源众多，格式复杂</a:t>
            </a:r>
          </a:p>
          <a:p>
            <a:pPr lvl="1"/>
            <a:r>
              <a:rPr lang="zh-CN" altLang="zh-CN" sz="2000" smtClean="0"/>
              <a:t>数据量大，但是不十分关注存储，一旦经过处理，要么被丢弃，要么被归档存储</a:t>
            </a:r>
          </a:p>
          <a:p>
            <a:pPr lvl="1"/>
            <a:r>
              <a:rPr lang="zh-CN" altLang="zh-CN" sz="2000" smtClean="0"/>
              <a:t>注重数据的整体价值，不过分关注个别数据</a:t>
            </a:r>
          </a:p>
          <a:p>
            <a:pPr lvl="1"/>
            <a:r>
              <a:rPr lang="zh-CN" altLang="zh-CN" sz="2000" smtClean="0"/>
              <a:t>数据顺序颠倒，或者不完整，系统无法控制将要处理的新到达的数据元素的顺序</a:t>
            </a:r>
          </a:p>
        </p:txBody>
      </p:sp>
      <p:sp>
        <p:nvSpPr>
          <p:cNvPr id="6147" name="标题 2"/>
          <p:cNvSpPr>
            <a:spLocks noGrp="1"/>
          </p:cNvSpPr>
          <p:nvPr>
            <p:ph type="title" idx="10"/>
          </p:nvPr>
        </p:nvSpPr>
        <p:spPr/>
        <p:txBody>
          <a:bodyPr/>
          <a:lstStyle/>
          <a:p>
            <a:r>
              <a:rPr lang="en-US" altLang="zh-CN" smtClean="0"/>
              <a:t>8.1.1 </a:t>
            </a:r>
            <a:r>
              <a:rPr lang="zh-CN" altLang="en-US" smtClean="0"/>
              <a:t>静态数据和流数据</a:t>
            </a:r>
          </a:p>
        </p:txBody>
      </p:sp>
    </p:spTree>
    <p:extLst>
      <p:ext uri="{BB962C8B-B14F-4D97-AF65-F5344CB8AC3E}">
        <p14:creationId xmlns:p14="http://schemas.microsoft.com/office/powerpoint/2010/main" val="102481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p:nvPr>
        </p:nvSpPr>
        <p:spPr/>
        <p:txBody>
          <a:bodyPr/>
          <a:lstStyle/>
          <a:p>
            <a:r>
              <a:rPr lang="zh-CN" altLang="zh-CN" sz="2000" smtClean="0"/>
              <a:t>对静态数据和流数据的处理，对应着两种截然不同的计算模式：批量计算和实时计算</a:t>
            </a:r>
          </a:p>
        </p:txBody>
      </p:sp>
      <p:sp>
        <p:nvSpPr>
          <p:cNvPr id="7171" name="标题 2"/>
          <p:cNvSpPr>
            <a:spLocks noGrp="1"/>
          </p:cNvSpPr>
          <p:nvPr>
            <p:ph type="title" idx="10"/>
          </p:nvPr>
        </p:nvSpPr>
        <p:spPr/>
        <p:txBody>
          <a:bodyPr/>
          <a:lstStyle/>
          <a:p>
            <a:r>
              <a:rPr lang="en-US" altLang="zh-CN" smtClean="0"/>
              <a:t>8.1.2 </a:t>
            </a:r>
            <a:r>
              <a:rPr lang="zh-CN" altLang="en-US" smtClean="0"/>
              <a:t>批量计算和实时计算</a:t>
            </a:r>
          </a:p>
        </p:txBody>
      </p:sp>
      <p:sp>
        <p:nvSpPr>
          <p:cNvPr id="7172" name="文本框 2"/>
          <p:cNvSpPr txBox="1">
            <a:spLocks noChangeArrowheads="1"/>
          </p:cNvSpPr>
          <p:nvPr/>
        </p:nvSpPr>
        <p:spPr bwMode="auto">
          <a:xfrm>
            <a:off x="3352800" y="6126163"/>
            <a:ext cx="203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数据的两种处理模型</a:t>
            </a:r>
          </a:p>
        </p:txBody>
      </p:sp>
      <p:pic>
        <p:nvPicPr>
          <p:cNvPr id="717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2389188"/>
            <a:ext cx="44481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84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p:nvPr>
        </p:nvSpPr>
        <p:spPr/>
        <p:txBody>
          <a:bodyPr/>
          <a:lstStyle/>
          <a:p>
            <a:r>
              <a:rPr lang="zh-CN" altLang="zh-CN" sz="2000" smtClean="0">
                <a:latin typeface="Times New Roman" pitchFamily="18" charset="0"/>
                <a:cs typeface="Times New Roman" pitchFamily="18" charset="0"/>
              </a:rPr>
              <a:t>批量计算以“静态数据”为对象，可在充裕的时间内对海量数据进行批量处理，计算得到有价值的信息。</a:t>
            </a:r>
            <a:r>
              <a:rPr lang="en-US" altLang="zh-CN" sz="2000" smtClean="0">
                <a:latin typeface="Times New Roman" pitchFamily="18" charset="0"/>
                <a:cs typeface="Times New Roman" pitchFamily="18" charset="0"/>
              </a:rPr>
              <a:t>Hadoop</a:t>
            </a:r>
            <a:r>
              <a:rPr lang="zh-CN" altLang="zh-CN" sz="2000" smtClean="0">
                <a:latin typeface="Times New Roman" pitchFamily="18" charset="0"/>
                <a:cs typeface="Times New Roman" pitchFamily="18" charset="0"/>
              </a:rPr>
              <a:t>是典型的批处理模型，由</a:t>
            </a:r>
            <a:r>
              <a:rPr lang="en-US" altLang="zh-CN" sz="2000" smtClean="0">
                <a:latin typeface="Times New Roman" pitchFamily="18" charset="0"/>
                <a:cs typeface="Times New Roman" pitchFamily="18" charset="0"/>
              </a:rPr>
              <a:t>HDFS</a:t>
            </a:r>
            <a:r>
              <a:rPr lang="zh-CN" altLang="zh-CN" sz="2000" smtClean="0">
                <a:latin typeface="Times New Roman" pitchFamily="18" charset="0"/>
                <a:cs typeface="Times New Roman" pitchFamily="18" charset="0"/>
              </a:rPr>
              <a:t>和</a:t>
            </a:r>
            <a:r>
              <a:rPr lang="en-US" altLang="zh-CN" sz="2000" smtClean="0">
                <a:latin typeface="Times New Roman" pitchFamily="18" charset="0"/>
                <a:cs typeface="Times New Roman" pitchFamily="18" charset="0"/>
              </a:rPr>
              <a:t>HBase</a:t>
            </a:r>
            <a:r>
              <a:rPr lang="zh-CN" altLang="zh-CN" sz="2000" smtClean="0">
                <a:latin typeface="Times New Roman" pitchFamily="18" charset="0"/>
                <a:cs typeface="Times New Roman" pitchFamily="18" charset="0"/>
              </a:rPr>
              <a:t>存放大量的静态数据，由</a:t>
            </a:r>
            <a:r>
              <a:rPr lang="en-US" altLang="zh-CN" sz="2000" smtClean="0">
                <a:latin typeface="Times New Roman" pitchFamily="18" charset="0"/>
                <a:cs typeface="Times New Roman" pitchFamily="18" charset="0"/>
              </a:rPr>
              <a:t>MapReduce</a:t>
            </a:r>
            <a:r>
              <a:rPr lang="zh-CN" altLang="zh-CN" sz="2000" smtClean="0">
                <a:latin typeface="Times New Roman" pitchFamily="18" charset="0"/>
                <a:cs typeface="Times New Roman" pitchFamily="18" charset="0"/>
              </a:rPr>
              <a:t>负责对海量数据执行批量计算</a:t>
            </a:r>
            <a:endParaRPr lang="en-US" altLang="zh-CN" sz="2000" smtClean="0">
              <a:latin typeface="Times New Roman" pitchFamily="18" charset="0"/>
              <a:cs typeface="Times New Roman" pitchFamily="18" charset="0"/>
            </a:endParaRPr>
          </a:p>
          <a:p>
            <a:r>
              <a:rPr lang="zh-CN" altLang="zh-CN" sz="2000" smtClean="0">
                <a:latin typeface="Times New Roman" pitchFamily="18" charset="0"/>
                <a:cs typeface="Times New Roman" pitchFamily="18" charset="0"/>
              </a:rPr>
              <a:t>流数据须采用实时计算</a:t>
            </a:r>
            <a:r>
              <a:rPr lang="zh-CN" altLang="en-US" sz="2000" smtClean="0">
                <a:latin typeface="Times New Roman" pitchFamily="18" charset="0"/>
                <a:cs typeface="Times New Roman" pitchFamily="18" charset="0"/>
              </a:rPr>
              <a:t>。</a:t>
            </a:r>
            <a:r>
              <a:rPr lang="zh-CN" altLang="zh-CN" sz="2000" smtClean="0">
                <a:latin typeface="Times New Roman" pitchFamily="18" charset="0"/>
                <a:cs typeface="Times New Roman" pitchFamily="18" charset="0"/>
              </a:rPr>
              <a:t>实时计算最重要的一个需求是能够实时得到计算结果，一般要求响应时间为秒级。当只需要处理少量数据时，实时计算并不是问题；但是，在大数据时代</a:t>
            </a:r>
            <a:r>
              <a:rPr lang="zh-CN" altLang="en-US" sz="2000" smtClean="0">
                <a:latin typeface="Times New Roman" pitchFamily="18" charset="0"/>
                <a:cs typeface="Times New Roman" pitchFamily="18" charset="0"/>
              </a:rPr>
              <a:t>，</a:t>
            </a:r>
            <a:r>
              <a:rPr lang="zh-CN" altLang="zh-CN" sz="2000" smtClean="0">
                <a:latin typeface="Times New Roman" pitchFamily="18" charset="0"/>
                <a:cs typeface="Times New Roman" pitchFamily="18" charset="0"/>
              </a:rPr>
              <a:t>数据格式复杂、来源众多</a:t>
            </a:r>
            <a:r>
              <a:rPr lang="zh-CN" altLang="en-US" sz="2000" smtClean="0">
                <a:latin typeface="Times New Roman" pitchFamily="18" charset="0"/>
                <a:cs typeface="Times New Roman" pitchFamily="18" charset="0"/>
              </a:rPr>
              <a:t>、</a:t>
            </a:r>
            <a:r>
              <a:rPr lang="zh-CN" altLang="zh-CN" sz="2000" smtClean="0">
                <a:latin typeface="Times New Roman" pitchFamily="18" charset="0"/>
                <a:cs typeface="Times New Roman" pitchFamily="18" charset="0"/>
              </a:rPr>
              <a:t>数据量巨大，对实时计算提出了很大的挑战。因此，针对流数据的实时计算</a:t>
            </a:r>
            <a:r>
              <a:rPr lang="en-US" altLang="zh-CN" sz="2000" smtClean="0">
                <a:latin typeface="Times New Roman" pitchFamily="18" charset="0"/>
                <a:cs typeface="Times New Roman" pitchFamily="18" charset="0"/>
              </a:rPr>
              <a:t>——</a:t>
            </a:r>
            <a:r>
              <a:rPr lang="zh-CN" altLang="zh-CN" sz="2000" smtClean="0">
                <a:latin typeface="Times New Roman" pitchFamily="18" charset="0"/>
                <a:cs typeface="Times New Roman" pitchFamily="18" charset="0"/>
              </a:rPr>
              <a:t>流计算，应运而生</a:t>
            </a:r>
            <a:endParaRPr lang="en-US" altLang="zh-CN" sz="2000" smtClean="0">
              <a:latin typeface="Times New Roman" pitchFamily="18" charset="0"/>
              <a:cs typeface="Times New Roman" pitchFamily="18" charset="0"/>
            </a:endParaRPr>
          </a:p>
        </p:txBody>
      </p:sp>
      <p:sp>
        <p:nvSpPr>
          <p:cNvPr id="8195" name="标题 2"/>
          <p:cNvSpPr>
            <a:spLocks noGrp="1"/>
          </p:cNvSpPr>
          <p:nvPr>
            <p:ph type="title" idx="10"/>
          </p:nvPr>
        </p:nvSpPr>
        <p:spPr/>
        <p:txBody>
          <a:bodyPr/>
          <a:lstStyle/>
          <a:p>
            <a:r>
              <a:rPr lang="en-US" altLang="zh-CN" smtClean="0"/>
              <a:t>8.1.2 </a:t>
            </a:r>
            <a:r>
              <a:rPr lang="zh-CN" altLang="en-US" smtClean="0"/>
              <a:t>批量计算和实时计算</a:t>
            </a:r>
          </a:p>
        </p:txBody>
      </p:sp>
    </p:spTree>
    <p:extLst>
      <p:ext uri="{BB962C8B-B14F-4D97-AF65-F5344CB8AC3E}">
        <p14:creationId xmlns:p14="http://schemas.microsoft.com/office/powerpoint/2010/main" val="329795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p:nvPr>
        </p:nvSpPr>
        <p:spPr/>
        <p:txBody>
          <a:bodyPr/>
          <a:lstStyle/>
          <a:p>
            <a:r>
              <a:rPr lang="zh-CN" altLang="zh-CN" sz="2400" smtClean="0"/>
              <a:t>流计算</a:t>
            </a:r>
            <a:r>
              <a:rPr lang="zh-CN" altLang="en-US" sz="2400" smtClean="0"/>
              <a:t>：</a:t>
            </a:r>
            <a:r>
              <a:rPr lang="zh-CN" altLang="zh-CN" sz="2400" smtClean="0"/>
              <a:t>实时获取来自不同数据源的海量数据，经过实时分析处理，获得有价值的信息</a:t>
            </a:r>
            <a:endParaRPr lang="zh-CN" altLang="zh-CN" sz="2000" smtClean="0"/>
          </a:p>
        </p:txBody>
      </p:sp>
      <p:sp>
        <p:nvSpPr>
          <p:cNvPr id="9219" name="标题 2"/>
          <p:cNvSpPr>
            <a:spLocks noGrp="1"/>
          </p:cNvSpPr>
          <p:nvPr>
            <p:ph type="title" idx="10"/>
          </p:nvPr>
        </p:nvSpPr>
        <p:spPr/>
        <p:txBody>
          <a:bodyPr/>
          <a:lstStyle/>
          <a:p>
            <a:r>
              <a:rPr lang="en-US" altLang="zh-CN" smtClean="0"/>
              <a:t>8.1.3 </a:t>
            </a:r>
            <a:r>
              <a:rPr lang="zh-CN" altLang="en-US" smtClean="0"/>
              <a:t>流计算概念</a:t>
            </a:r>
          </a:p>
        </p:txBody>
      </p:sp>
      <p:sp>
        <p:nvSpPr>
          <p:cNvPr id="9220" name="文本框 6"/>
          <p:cNvSpPr txBox="1">
            <a:spLocks noChangeArrowheads="1"/>
          </p:cNvSpPr>
          <p:nvPr/>
        </p:nvSpPr>
        <p:spPr bwMode="auto">
          <a:xfrm>
            <a:off x="3825875" y="607377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流计算示意图</a:t>
            </a:r>
          </a:p>
        </p:txBody>
      </p:sp>
      <p:pic>
        <p:nvPicPr>
          <p:cNvPr id="922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38400"/>
            <a:ext cx="68580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80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p:nvPr>
        </p:nvSpPr>
        <p:spPr/>
        <p:txBody>
          <a:bodyPr/>
          <a:lstStyle/>
          <a:p>
            <a:r>
              <a:rPr lang="zh-CN" altLang="zh-CN" sz="2000" smtClean="0"/>
              <a:t>流计算秉承一个基本理念，即</a:t>
            </a:r>
            <a:r>
              <a:rPr lang="zh-CN" altLang="zh-CN" sz="2000" b="1" smtClean="0"/>
              <a:t>数据的价值随着时间的流逝而降低</a:t>
            </a:r>
            <a:r>
              <a:rPr lang="zh-CN" altLang="zh-CN" sz="2000" smtClean="0"/>
              <a:t>。因此，当事件出现时就应该立即进行处理，而不是缓存起来进行批量处理。为了及时处理流数据，就需要一个低延迟、可扩展、高可靠的处理引擎</a:t>
            </a:r>
            <a:endParaRPr lang="en-US" altLang="zh-CN" sz="2000" smtClean="0"/>
          </a:p>
          <a:p>
            <a:r>
              <a:rPr lang="zh-CN" altLang="zh-CN" sz="2000" smtClean="0"/>
              <a:t>对于一个流计算系统来说，它应达到如下需求：</a:t>
            </a:r>
            <a:endParaRPr lang="en-US" altLang="zh-CN" sz="2000" smtClean="0"/>
          </a:p>
          <a:p>
            <a:pPr lvl="1"/>
            <a:r>
              <a:rPr lang="zh-CN" altLang="zh-CN" sz="2000" smtClean="0"/>
              <a:t>高性能：处理大数据的基本要求，如每秒处理几十万条数据</a:t>
            </a:r>
          </a:p>
          <a:p>
            <a:pPr lvl="1"/>
            <a:r>
              <a:rPr lang="zh-CN" altLang="zh-CN" sz="2000" smtClean="0"/>
              <a:t>海量式：支持</a:t>
            </a:r>
            <a:r>
              <a:rPr lang="en-US" altLang="zh-CN" sz="2000" smtClean="0"/>
              <a:t>TB</a:t>
            </a:r>
            <a:r>
              <a:rPr lang="zh-CN" altLang="zh-CN" sz="2000" smtClean="0"/>
              <a:t>级甚至是</a:t>
            </a:r>
            <a:r>
              <a:rPr lang="en-US" altLang="zh-CN" sz="2000" smtClean="0"/>
              <a:t>PB</a:t>
            </a:r>
            <a:r>
              <a:rPr lang="zh-CN" altLang="zh-CN" sz="2000" smtClean="0"/>
              <a:t>级的数据规模</a:t>
            </a:r>
          </a:p>
          <a:p>
            <a:pPr lvl="1"/>
            <a:r>
              <a:rPr lang="zh-CN" altLang="zh-CN" sz="2000" smtClean="0"/>
              <a:t>实时性：保证较低的延迟时间，达到秒级别，甚至是毫秒级别</a:t>
            </a:r>
          </a:p>
          <a:p>
            <a:pPr lvl="1"/>
            <a:r>
              <a:rPr lang="zh-CN" altLang="zh-CN" sz="2000" smtClean="0"/>
              <a:t>分布式：支持大数据的基本架构，必须能够平滑扩展</a:t>
            </a:r>
          </a:p>
          <a:p>
            <a:pPr lvl="1"/>
            <a:r>
              <a:rPr lang="zh-CN" altLang="zh-CN" sz="2000" smtClean="0"/>
              <a:t>易用性：能够快速进行开发和部署</a:t>
            </a:r>
          </a:p>
          <a:p>
            <a:pPr lvl="1"/>
            <a:r>
              <a:rPr lang="zh-CN" altLang="zh-CN" sz="2000" smtClean="0"/>
              <a:t>可靠性：能可靠地处理流数据</a:t>
            </a:r>
          </a:p>
        </p:txBody>
      </p:sp>
      <p:sp>
        <p:nvSpPr>
          <p:cNvPr id="10243" name="标题 2"/>
          <p:cNvSpPr>
            <a:spLocks noGrp="1"/>
          </p:cNvSpPr>
          <p:nvPr>
            <p:ph type="title" idx="10"/>
          </p:nvPr>
        </p:nvSpPr>
        <p:spPr/>
        <p:txBody>
          <a:bodyPr/>
          <a:lstStyle/>
          <a:p>
            <a:r>
              <a:rPr lang="en-US" altLang="zh-CN" smtClean="0"/>
              <a:t>8.1.3 </a:t>
            </a:r>
            <a:r>
              <a:rPr lang="zh-CN" altLang="en-US" smtClean="0"/>
              <a:t>流计算概念</a:t>
            </a:r>
          </a:p>
        </p:txBody>
      </p:sp>
    </p:spTree>
    <p:extLst>
      <p:ext uri="{BB962C8B-B14F-4D97-AF65-F5344CB8AC3E}">
        <p14:creationId xmlns:p14="http://schemas.microsoft.com/office/powerpoint/2010/main" val="2378801556"/>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Pages>0</Pages>
  <Words>3586</Words>
  <Characters>0</Characters>
  <Application>Microsoft Office PowerPoint</Application>
  <DocSecurity>0</DocSecurity>
  <PresentationFormat>全屏显示(4:3)</PresentationFormat>
  <Lines>0</Lines>
  <Paragraphs>226</Paragraphs>
  <Slides>49</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Office Theme</vt:lpstr>
      <vt:lpstr>Microsoft Photo Editor 3.0 Photo</vt:lpstr>
      <vt:lpstr>PowerPoint 演示文稿</vt:lpstr>
      <vt:lpstr>提纲</vt:lpstr>
      <vt:lpstr>8.1 流计算概述</vt:lpstr>
      <vt:lpstr>8.1.1 静态数据和流数据</vt:lpstr>
      <vt:lpstr>8.1.1 静态数据和流数据</vt:lpstr>
      <vt:lpstr>8.1.2 批量计算和实时计算</vt:lpstr>
      <vt:lpstr>8.1.2 批量计算和实时计算</vt:lpstr>
      <vt:lpstr>8.1.3 流计算概念</vt:lpstr>
      <vt:lpstr>8.1.3 流计算概念</vt:lpstr>
      <vt:lpstr>8.1.4 流计算与Hadoop</vt:lpstr>
      <vt:lpstr>8.1.4 流计算框架</vt:lpstr>
      <vt:lpstr>8.2 流计算处理流程</vt:lpstr>
      <vt:lpstr>8.2.1 数据处理流程</vt:lpstr>
      <vt:lpstr>8.2.1 数据处理流程</vt:lpstr>
      <vt:lpstr>8.2.2 数据实时采集</vt:lpstr>
      <vt:lpstr>8.2.2 数据实时采集</vt:lpstr>
      <vt:lpstr>8.2.3 数据实时计算</vt:lpstr>
      <vt:lpstr>8.2.3 实时查询服务</vt:lpstr>
      <vt:lpstr>8.2.3 实时查询服务</vt:lpstr>
      <vt:lpstr>8.3 流计算的应用</vt:lpstr>
      <vt:lpstr>8.3.1 应用场景1: 实时分析</vt:lpstr>
      <vt:lpstr>8.3.1 应用场景1: 实时分析</vt:lpstr>
      <vt:lpstr>8.3.1 应用场景2: 实时交通</vt:lpstr>
      <vt:lpstr>8.3.1 应用场景2: 实时交通</vt:lpstr>
      <vt:lpstr>8.3.2 应用场景2: 实时交通</vt:lpstr>
      <vt:lpstr>8.4 开源流计算框架Storm</vt:lpstr>
      <vt:lpstr>8.4.1 Storm简介</vt:lpstr>
      <vt:lpstr>8.4.1 Storm简介</vt:lpstr>
      <vt:lpstr>8.4.2 Storm的特点</vt:lpstr>
      <vt:lpstr>8.4.3 Storm设计思想</vt:lpstr>
      <vt:lpstr>8.4.3 Storm设计思想</vt:lpstr>
      <vt:lpstr>8.4.3 Storm设计思想</vt:lpstr>
      <vt:lpstr>8.4.3 Storm设计思想</vt:lpstr>
      <vt:lpstr>8.4.3 Storm设计思想</vt:lpstr>
      <vt:lpstr>8.4.3 Storm设计思想</vt:lpstr>
      <vt:lpstr>8.4.3 Storm设计思想</vt:lpstr>
      <vt:lpstr>8.4.4 Storm框架设计</vt:lpstr>
      <vt:lpstr>8.4.4 Storm框架设计</vt:lpstr>
      <vt:lpstr>8.4.4 Storm框架设计</vt:lpstr>
      <vt:lpstr>8.4.5 Storm实例</vt:lpstr>
      <vt:lpstr>8.4.5 Storm实例</vt:lpstr>
      <vt:lpstr>8.4.5 Storm实例</vt:lpstr>
      <vt:lpstr>8.4.5 Storm实例</vt:lpstr>
      <vt:lpstr>8.4.5 Storm实例</vt:lpstr>
      <vt:lpstr>8.4.5 Storm实例</vt:lpstr>
      <vt:lpstr>8.4.5 Storm实例</vt:lpstr>
      <vt:lpstr>8.4.6 哪些公司在使用Storm</vt:lpstr>
      <vt:lpstr>本章小结</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huangjiamin</dc:creator>
  <cp:keywords/>
  <dc:description/>
  <cp:lastModifiedBy>吴中福</cp:lastModifiedBy>
  <cp:revision>4</cp:revision>
  <dcterms:created xsi:type="dcterms:W3CDTF">2006-08-16T00:00:00Z</dcterms:created>
  <dcterms:modified xsi:type="dcterms:W3CDTF">2015-10-21T09:22:29Z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