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sldIdLst>
    <p:sldId id="256" r:id="rId2"/>
    <p:sldId id="257" r:id="rId3"/>
    <p:sldId id="258" r:id="rId4"/>
    <p:sldId id="259" r:id="rId5"/>
    <p:sldId id="263" r:id="rId6"/>
    <p:sldId id="264" r:id="rId7"/>
    <p:sldId id="267" r:id="rId8"/>
    <p:sldId id="266" r:id="rId9"/>
    <p:sldId id="260" r:id="rId10"/>
    <p:sldId id="268"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40DCD0-0A42-455E-97D1-6F5AF3F938BB}"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D87F1-9D9B-4E88-9F96-C803B5B25F0E}" type="slidenum">
              <a:rPr lang="en-IN" smtClean="0"/>
              <a:t>‹#›</a:t>
            </a:fld>
            <a:endParaRPr lang="en-IN"/>
          </a:p>
        </p:txBody>
      </p:sp>
    </p:spTree>
    <p:extLst>
      <p:ext uri="{BB962C8B-B14F-4D97-AF65-F5344CB8AC3E}">
        <p14:creationId xmlns:p14="http://schemas.microsoft.com/office/powerpoint/2010/main" val="6758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40DCD0-0A42-455E-97D1-6F5AF3F938BB}" type="datetimeFigureOut">
              <a:rPr lang="en-IN" smtClean="0"/>
              <a:t>27-05-2023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4D87F1-9D9B-4E88-9F96-C803B5B25F0E}" type="slidenum">
              <a:rPr lang="en-IN" smtClean="0"/>
              <a:t>‹#›</a:t>
            </a:fld>
            <a:endParaRPr lang="en-IN"/>
          </a:p>
        </p:txBody>
      </p:sp>
    </p:spTree>
    <p:extLst>
      <p:ext uri="{BB962C8B-B14F-4D97-AF65-F5344CB8AC3E}">
        <p14:creationId xmlns:p14="http://schemas.microsoft.com/office/powerpoint/2010/main" val="1997709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40DCD0-0A42-455E-97D1-6F5AF3F938BB}" type="datetimeFigureOut">
              <a:rPr lang="en-IN" smtClean="0"/>
              <a:t>27-05-2023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4D87F1-9D9B-4E88-9F96-C803B5B25F0E}" type="slidenum">
              <a:rPr lang="en-IN" smtClean="0"/>
              <a:t>‹#›</a:t>
            </a:fld>
            <a:endParaRPr lang="en-IN"/>
          </a:p>
        </p:txBody>
      </p:sp>
    </p:spTree>
    <p:extLst>
      <p:ext uri="{BB962C8B-B14F-4D97-AF65-F5344CB8AC3E}">
        <p14:creationId xmlns:p14="http://schemas.microsoft.com/office/powerpoint/2010/main" val="16945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40DCD0-0A42-455E-97D1-6F5AF3F938BB}" type="datetimeFigureOut">
              <a:rPr lang="en-IN" smtClean="0"/>
              <a:t>27-05-2023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4D87F1-9D9B-4E88-9F96-C803B5B25F0E}"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00374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40DCD0-0A42-455E-97D1-6F5AF3F938BB}" type="datetimeFigureOut">
              <a:rPr lang="en-IN" smtClean="0"/>
              <a:t>27-05-2023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4D87F1-9D9B-4E88-9F96-C803B5B25F0E}" type="slidenum">
              <a:rPr lang="en-IN" smtClean="0"/>
              <a:t>‹#›</a:t>
            </a:fld>
            <a:endParaRPr lang="en-IN"/>
          </a:p>
        </p:txBody>
      </p:sp>
    </p:spTree>
    <p:extLst>
      <p:ext uri="{BB962C8B-B14F-4D97-AF65-F5344CB8AC3E}">
        <p14:creationId xmlns:p14="http://schemas.microsoft.com/office/powerpoint/2010/main" val="2154840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E40DCD0-0A42-455E-97D1-6F5AF3F938BB}" type="datetimeFigureOut">
              <a:rPr lang="en-IN" smtClean="0"/>
              <a:t>27-05-2023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4D87F1-9D9B-4E88-9F96-C803B5B25F0E}" type="slidenum">
              <a:rPr lang="en-IN" smtClean="0"/>
              <a:t>‹#›</a:t>
            </a:fld>
            <a:endParaRPr lang="en-IN"/>
          </a:p>
        </p:txBody>
      </p:sp>
    </p:spTree>
    <p:extLst>
      <p:ext uri="{BB962C8B-B14F-4D97-AF65-F5344CB8AC3E}">
        <p14:creationId xmlns:p14="http://schemas.microsoft.com/office/powerpoint/2010/main" val="1377978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E40DCD0-0A42-455E-97D1-6F5AF3F938BB}" type="datetimeFigureOut">
              <a:rPr lang="en-IN" smtClean="0"/>
              <a:t>27-05-2023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4D87F1-9D9B-4E88-9F96-C803B5B25F0E}" type="slidenum">
              <a:rPr lang="en-IN" smtClean="0"/>
              <a:t>‹#›</a:t>
            </a:fld>
            <a:endParaRPr lang="en-IN"/>
          </a:p>
        </p:txBody>
      </p:sp>
    </p:spTree>
    <p:extLst>
      <p:ext uri="{BB962C8B-B14F-4D97-AF65-F5344CB8AC3E}">
        <p14:creationId xmlns:p14="http://schemas.microsoft.com/office/powerpoint/2010/main" val="3915251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40DCD0-0A42-455E-97D1-6F5AF3F938BB}"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D87F1-9D9B-4E88-9F96-C803B5B25F0E}" type="slidenum">
              <a:rPr lang="en-IN" smtClean="0"/>
              <a:t>‹#›</a:t>
            </a:fld>
            <a:endParaRPr lang="en-IN"/>
          </a:p>
        </p:txBody>
      </p:sp>
    </p:spTree>
    <p:extLst>
      <p:ext uri="{BB962C8B-B14F-4D97-AF65-F5344CB8AC3E}">
        <p14:creationId xmlns:p14="http://schemas.microsoft.com/office/powerpoint/2010/main" val="34897544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40DCD0-0A42-455E-97D1-6F5AF3F938BB}"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D87F1-9D9B-4E88-9F96-C803B5B25F0E}" type="slidenum">
              <a:rPr lang="en-IN" smtClean="0"/>
              <a:t>‹#›</a:t>
            </a:fld>
            <a:endParaRPr lang="en-IN"/>
          </a:p>
        </p:txBody>
      </p:sp>
    </p:spTree>
    <p:extLst>
      <p:ext uri="{BB962C8B-B14F-4D97-AF65-F5344CB8AC3E}">
        <p14:creationId xmlns:p14="http://schemas.microsoft.com/office/powerpoint/2010/main" val="3773282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40DCD0-0A42-455E-97D1-6F5AF3F938BB}"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D87F1-9D9B-4E88-9F96-C803B5B25F0E}" type="slidenum">
              <a:rPr lang="en-IN" smtClean="0"/>
              <a:t>‹#›</a:t>
            </a:fld>
            <a:endParaRPr lang="en-IN"/>
          </a:p>
        </p:txBody>
      </p:sp>
    </p:spTree>
    <p:extLst>
      <p:ext uri="{BB962C8B-B14F-4D97-AF65-F5344CB8AC3E}">
        <p14:creationId xmlns:p14="http://schemas.microsoft.com/office/powerpoint/2010/main" val="185820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40DCD0-0A42-455E-97D1-6F5AF3F938BB}"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D87F1-9D9B-4E88-9F96-C803B5B25F0E}" type="slidenum">
              <a:rPr lang="en-IN" smtClean="0"/>
              <a:t>‹#›</a:t>
            </a:fld>
            <a:endParaRPr lang="en-IN"/>
          </a:p>
        </p:txBody>
      </p:sp>
    </p:spTree>
    <p:extLst>
      <p:ext uri="{BB962C8B-B14F-4D97-AF65-F5344CB8AC3E}">
        <p14:creationId xmlns:p14="http://schemas.microsoft.com/office/powerpoint/2010/main" val="2833198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40DCD0-0A42-455E-97D1-6F5AF3F938BB}" type="datetimeFigureOut">
              <a:rPr lang="en-IN" smtClean="0"/>
              <a:t>27-05-2023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4D87F1-9D9B-4E88-9F96-C803B5B25F0E}" type="slidenum">
              <a:rPr lang="en-IN" smtClean="0"/>
              <a:t>‹#›</a:t>
            </a:fld>
            <a:endParaRPr lang="en-IN"/>
          </a:p>
        </p:txBody>
      </p:sp>
    </p:spTree>
    <p:extLst>
      <p:ext uri="{BB962C8B-B14F-4D97-AF65-F5344CB8AC3E}">
        <p14:creationId xmlns:p14="http://schemas.microsoft.com/office/powerpoint/2010/main" val="3577686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40DCD0-0A42-455E-97D1-6F5AF3F938BB}" type="datetimeFigureOut">
              <a:rPr lang="en-IN" smtClean="0"/>
              <a:t>27-05-2023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4D87F1-9D9B-4E88-9F96-C803B5B25F0E}" type="slidenum">
              <a:rPr lang="en-IN" smtClean="0"/>
              <a:t>‹#›</a:t>
            </a:fld>
            <a:endParaRPr lang="en-IN"/>
          </a:p>
        </p:txBody>
      </p:sp>
    </p:spTree>
    <p:extLst>
      <p:ext uri="{BB962C8B-B14F-4D97-AF65-F5344CB8AC3E}">
        <p14:creationId xmlns:p14="http://schemas.microsoft.com/office/powerpoint/2010/main" val="48522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40DCD0-0A42-455E-97D1-6F5AF3F938BB}" type="datetimeFigureOut">
              <a:rPr lang="en-IN" smtClean="0"/>
              <a:t>27-05-2023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4D87F1-9D9B-4E88-9F96-C803B5B25F0E}" type="slidenum">
              <a:rPr lang="en-IN" smtClean="0"/>
              <a:t>‹#›</a:t>
            </a:fld>
            <a:endParaRPr lang="en-IN"/>
          </a:p>
        </p:txBody>
      </p:sp>
    </p:spTree>
    <p:extLst>
      <p:ext uri="{BB962C8B-B14F-4D97-AF65-F5344CB8AC3E}">
        <p14:creationId xmlns:p14="http://schemas.microsoft.com/office/powerpoint/2010/main" val="1235478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40DCD0-0A42-455E-97D1-6F5AF3F938BB}" type="datetimeFigureOut">
              <a:rPr lang="en-IN" smtClean="0"/>
              <a:t>27-05-2023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4D87F1-9D9B-4E88-9F96-C803B5B25F0E}" type="slidenum">
              <a:rPr lang="en-IN" smtClean="0"/>
              <a:t>‹#›</a:t>
            </a:fld>
            <a:endParaRPr lang="en-IN"/>
          </a:p>
        </p:txBody>
      </p:sp>
    </p:spTree>
    <p:extLst>
      <p:ext uri="{BB962C8B-B14F-4D97-AF65-F5344CB8AC3E}">
        <p14:creationId xmlns:p14="http://schemas.microsoft.com/office/powerpoint/2010/main" val="4213823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40DCD0-0A42-455E-97D1-6F5AF3F938BB}" type="datetimeFigureOut">
              <a:rPr lang="en-IN" smtClean="0"/>
              <a:t>27-05-2023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4D87F1-9D9B-4E88-9F96-C803B5B25F0E}" type="slidenum">
              <a:rPr lang="en-IN" smtClean="0"/>
              <a:t>‹#›</a:t>
            </a:fld>
            <a:endParaRPr lang="en-IN"/>
          </a:p>
        </p:txBody>
      </p:sp>
    </p:spTree>
    <p:extLst>
      <p:ext uri="{BB962C8B-B14F-4D97-AF65-F5344CB8AC3E}">
        <p14:creationId xmlns:p14="http://schemas.microsoft.com/office/powerpoint/2010/main" val="995265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40DCD0-0A42-455E-97D1-6F5AF3F938BB}" type="datetimeFigureOut">
              <a:rPr lang="en-IN" smtClean="0"/>
              <a:t>27-05-2023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4D87F1-9D9B-4E88-9F96-C803B5B25F0E}" type="slidenum">
              <a:rPr lang="en-IN" smtClean="0"/>
              <a:t>‹#›</a:t>
            </a:fld>
            <a:endParaRPr lang="en-IN"/>
          </a:p>
        </p:txBody>
      </p:sp>
    </p:spTree>
    <p:extLst>
      <p:ext uri="{BB962C8B-B14F-4D97-AF65-F5344CB8AC3E}">
        <p14:creationId xmlns:p14="http://schemas.microsoft.com/office/powerpoint/2010/main" val="1205842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E40DCD0-0A42-455E-97D1-6F5AF3F938BB}" type="datetimeFigureOut">
              <a:rPr lang="en-IN" smtClean="0"/>
              <a:t>27-05-2023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F4D87F1-9D9B-4E88-9F96-C803B5B25F0E}" type="slidenum">
              <a:rPr lang="en-IN" smtClean="0"/>
              <a:t>‹#›</a:t>
            </a:fld>
            <a:endParaRPr lang="en-IN"/>
          </a:p>
        </p:txBody>
      </p:sp>
    </p:spTree>
    <p:extLst>
      <p:ext uri="{BB962C8B-B14F-4D97-AF65-F5344CB8AC3E}">
        <p14:creationId xmlns:p14="http://schemas.microsoft.com/office/powerpoint/2010/main" val="1806775498"/>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92888-1B6E-FDF1-1BFF-2BB9AA503D04}"/>
              </a:ext>
            </a:extLst>
          </p:cNvPr>
          <p:cNvSpPr>
            <a:spLocks noGrp="1"/>
          </p:cNvSpPr>
          <p:nvPr>
            <p:ph type="ctrTitle"/>
          </p:nvPr>
        </p:nvSpPr>
        <p:spPr>
          <a:xfrm>
            <a:off x="1638300" y="312938"/>
            <a:ext cx="8915399" cy="1151878"/>
          </a:xfrm>
        </p:spPr>
        <p:txBody>
          <a:bodyPr/>
          <a:lstStyle/>
          <a:p>
            <a:endParaRPr lang="en-IN" dirty="0"/>
          </a:p>
        </p:txBody>
      </p:sp>
      <p:sp>
        <p:nvSpPr>
          <p:cNvPr id="3" name="Subtitle 2">
            <a:extLst>
              <a:ext uri="{FF2B5EF4-FFF2-40B4-BE49-F238E27FC236}">
                <a16:creationId xmlns:a16="http://schemas.microsoft.com/office/drawing/2014/main" id="{72C83859-B9BD-0682-70AB-2C4E1F37CF85}"/>
              </a:ext>
            </a:extLst>
          </p:cNvPr>
          <p:cNvSpPr>
            <a:spLocks noGrp="1"/>
          </p:cNvSpPr>
          <p:nvPr>
            <p:ph type="subTitle" idx="1"/>
          </p:nvPr>
        </p:nvSpPr>
        <p:spPr>
          <a:xfrm>
            <a:off x="1638299" y="1722268"/>
            <a:ext cx="8915399" cy="5051394"/>
          </a:xfrm>
        </p:spPr>
        <p:txBody>
          <a:bodyPr>
            <a:normAutofit fontScale="92500" lnSpcReduction="10000"/>
          </a:bodyPr>
          <a:lstStyle/>
          <a:p>
            <a:pPr algn="ctr"/>
            <a:endParaRPr lang="en-US" dirty="0"/>
          </a:p>
          <a:p>
            <a:pPr algn="ctr"/>
            <a:endParaRPr lang="en-IN" dirty="0"/>
          </a:p>
          <a:p>
            <a:pPr algn="ctr"/>
            <a:endParaRPr lang="en-IN" dirty="0"/>
          </a:p>
          <a:p>
            <a:pPr algn="ctr"/>
            <a:endParaRPr lang="en-IN" dirty="0"/>
          </a:p>
          <a:p>
            <a:pPr algn="ctr"/>
            <a:endParaRPr lang="en-IN" dirty="0"/>
          </a:p>
          <a:p>
            <a:pPr algn="ctr">
              <a:lnSpc>
                <a:spcPct val="100000"/>
              </a:lnSpc>
            </a:pPr>
            <a:endParaRPr lang="en-IN" sz="2000" dirty="0"/>
          </a:p>
          <a:p>
            <a:pPr algn="ctr">
              <a:lnSpc>
                <a:spcPct val="100000"/>
              </a:lnSpc>
            </a:pPr>
            <a:r>
              <a:rPr lang="en-IN" sz="2000" dirty="0"/>
              <a:t>UNDER THE GUIDANCE OF</a:t>
            </a:r>
          </a:p>
          <a:p>
            <a:pPr algn="ctr"/>
            <a:r>
              <a:rPr lang="en-IN" sz="2000" b="1" dirty="0"/>
              <a:t>DR. SEEMA B HEGDE</a:t>
            </a:r>
          </a:p>
          <a:p>
            <a:pPr algn="ctr"/>
            <a:endParaRPr lang="en-IN" sz="1800" b="1" dirty="0"/>
          </a:p>
          <a:p>
            <a:pPr algn="ctr"/>
            <a:r>
              <a:rPr lang="en-IN" sz="1800" dirty="0"/>
              <a:t>DEPATMENT OF ELECTRONICS AND COMMUNICATION</a:t>
            </a:r>
          </a:p>
          <a:p>
            <a:pPr algn="ctr"/>
            <a:r>
              <a:rPr lang="en-IN" sz="1800" b="1" dirty="0"/>
              <a:t>SIDDAGANGA INSTITUTE OF TECHNOLOGY, TUMKUR </a:t>
            </a:r>
          </a:p>
        </p:txBody>
      </p:sp>
      <p:graphicFrame>
        <p:nvGraphicFramePr>
          <p:cNvPr id="4" name="Table 4">
            <a:extLst>
              <a:ext uri="{FF2B5EF4-FFF2-40B4-BE49-F238E27FC236}">
                <a16:creationId xmlns:a16="http://schemas.microsoft.com/office/drawing/2014/main" id="{81E684D1-DA75-1FC2-1918-D8BAC74043B9}"/>
              </a:ext>
            </a:extLst>
          </p:cNvPr>
          <p:cNvGraphicFramePr>
            <a:graphicFrameLocks noGrp="1"/>
          </p:cNvGraphicFramePr>
          <p:nvPr>
            <p:extLst>
              <p:ext uri="{D42A27DB-BD31-4B8C-83A1-F6EECF244321}">
                <p14:modId xmlns:p14="http://schemas.microsoft.com/office/powerpoint/2010/main" val="3488099965"/>
              </p:ext>
            </p:extLst>
          </p:nvPr>
        </p:nvGraphicFramePr>
        <p:xfrm>
          <a:off x="3116063" y="1722269"/>
          <a:ext cx="6232124" cy="2592280"/>
        </p:xfrm>
        <a:graphic>
          <a:graphicData uri="http://schemas.openxmlformats.org/drawingml/2006/table">
            <a:tbl>
              <a:tblPr firstRow="1" bandRow="1">
                <a:tableStyleId>{5C22544A-7EE6-4342-B048-85BDC9FD1C3A}</a:tableStyleId>
              </a:tblPr>
              <a:tblGrid>
                <a:gridCol w="3116062">
                  <a:extLst>
                    <a:ext uri="{9D8B030D-6E8A-4147-A177-3AD203B41FA5}">
                      <a16:colId xmlns:a16="http://schemas.microsoft.com/office/drawing/2014/main" val="637282535"/>
                    </a:ext>
                  </a:extLst>
                </a:gridCol>
                <a:gridCol w="3116062">
                  <a:extLst>
                    <a:ext uri="{9D8B030D-6E8A-4147-A177-3AD203B41FA5}">
                      <a16:colId xmlns:a16="http://schemas.microsoft.com/office/drawing/2014/main" val="3453079810"/>
                    </a:ext>
                  </a:extLst>
                </a:gridCol>
              </a:tblGrid>
              <a:tr h="518456">
                <a:tc>
                  <a:txBody>
                    <a:bodyPr/>
                    <a:lstStyle/>
                    <a:p>
                      <a:pPr algn="ctr"/>
                      <a:r>
                        <a:rPr lang="en-US" dirty="0"/>
                        <a:t>NAME</a:t>
                      </a:r>
                      <a:endParaRPr lang="en-IN" dirty="0"/>
                    </a:p>
                  </a:txBody>
                  <a:tcPr/>
                </a:tc>
                <a:tc>
                  <a:txBody>
                    <a:bodyPr/>
                    <a:lstStyle/>
                    <a:p>
                      <a:pPr algn="ctr"/>
                      <a:r>
                        <a:rPr lang="en-US" dirty="0"/>
                        <a:t>USN</a:t>
                      </a:r>
                      <a:endParaRPr lang="en-IN" dirty="0"/>
                    </a:p>
                  </a:txBody>
                  <a:tcPr/>
                </a:tc>
                <a:extLst>
                  <a:ext uri="{0D108BD9-81ED-4DB2-BD59-A6C34878D82A}">
                    <a16:rowId xmlns:a16="http://schemas.microsoft.com/office/drawing/2014/main" val="2204238696"/>
                  </a:ext>
                </a:extLst>
              </a:tr>
              <a:tr h="518456">
                <a:tc>
                  <a:txBody>
                    <a:bodyPr/>
                    <a:lstStyle/>
                    <a:p>
                      <a:r>
                        <a:rPr lang="en-US" dirty="0"/>
                        <a:t>ANSHUMAN ANAND</a:t>
                      </a:r>
                      <a:endParaRPr lang="en-IN" dirty="0"/>
                    </a:p>
                  </a:txBody>
                  <a:tcPr/>
                </a:tc>
                <a:tc>
                  <a:txBody>
                    <a:bodyPr/>
                    <a:lstStyle/>
                    <a:p>
                      <a:r>
                        <a:rPr lang="en-US" dirty="0"/>
                        <a:t>1SI20EC008</a:t>
                      </a:r>
                      <a:endParaRPr lang="en-IN" dirty="0"/>
                    </a:p>
                  </a:txBody>
                  <a:tcPr/>
                </a:tc>
                <a:extLst>
                  <a:ext uri="{0D108BD9-81ED-4DB2-BD59-A6C34878D82A}">
                    <a16:rowId xmlns:a16="http://schemas.microsoft.com/office/drawing/2014/main" val="1594646645"/>
                  </a:ext>
                </a:extLst>
              </a:tr>
              <a:tr h="518456">
                <a:tc>
                  <a:txBody>
                    <a:bodyPr/>
                    <a:lstStyle/>
                    <a:p>
                      <a:r>
                        <a:rPr lang="en-US" dirty="0"/>
                        <a:t>ANUBHAV</a:t>
                      </a:r>
                      <a:endParaRPr lang="en-IN" dirty="0"/>
                    </a:p>
                  </a:txBody>
                  <a:tcPr/>
                </a:tc>
                <a:tc>
                  <a:txBody>
                    <a:bodyPr/>
                    <a:lstStyle/>
                    <a:p>
                      <a:r>
                        <a:rPr lang="en-US" dirty="0"/>
                        <a:t>1SI20EC009</a:t>
                      </a:r>
                      <a:endParaRPr lang="en-IN" dirty="0"/>
                    </a:p>
                  </a:txBody>
                  <a:tcPr/>
                </a:tc>
                <a:extLst>
                  <a:ext uri="{0D108BD9-81ED-4DB2-BD59-A6C34878D82A}">
                    <a16:rowId xmlns:a16="http://schemas.microsoft.com/office/drawing/2014/main" val="1229377954"/>
                  </a:ext>
                </a:extLst>
              </a:tr>
              <a:tr h="518456">
                <a:tc>
                  <a:txBody>
                    <a:bodyPr/>
                    <a:lstStyle/>
                    <a:p>
                      <a:r>
                        <a:rPr lang="en-US" dirty="0"/>
                        <a:t>HARSHIT MISHRA</a:t>
                      </a:r>
                      <a:endParaRPr lang="en-IN" dirty="0"/>
                    </a:p>
                  </a:txBody>
                  <a:tcPr/>
                </a:tc>
                <a:tc>
                  <a:txBody>
                    <a:bodyPr/>
                    <a:lstStyle/>
                    <a:p>
                      <a:r>
                        <a:rPr lang="en-US" dirty="0"/>
                        <a:t>1SI20EC034</a:t>
                      </a:r>
                      <a:endParaRPr lang="en-IN" dirty="0"/>
                    </a:p>
                  </a:txBody>
                  <a:tcPr/>
                </a:tc>
                <a:extLst>
                  <a:ext uri="{0D108BD9-81ED-4DB2-BD59-A6C34878D82A}">
                    <a16:rowId xmlns:a16="http://schemas.microsoft.com/office/drawing/2014/main" val="2377409694"/>
                  </a:ext>
                </a:extLst>
              </a:tr>
              <a:tr h="518456">
                <a:tc>
                  <a:txBody>
                    <a:bodyPr/>
                    <a:lstStyle/>
                    <a:p>
                      <a:r>
                        <a:rPr lang="en-US" dirty="0"/>
                        <a:t>R V ARUN</a:t>
                      </a:r>
                      <a:endParaRPr lang="en-IN" dirty="0"/>
                    </a:p>
                  </a:txBody>
                  <a:tcPr/>
                </a:tc>
                <a:tc>
                  <a:txBody>
                    <a:bodyPr/>
                    <a:lstStyle/>
                    <a:p>
                      <a:r>
                        <a:rPr lang="en-US" dirty="0"/>
                        <a:t>1SI20EC069</a:t>
                      </a:r>
                      <a:endParaRPr lang="en-IN" dirty="0"/>
                    </a:p>
                  </a:txBody>
                  <a:tcPr/>
                </a:tc>
                <a:extLst>
                  <a:ext uri="{0D108BD9-81ED-4DB2-BD59-A6C34878D82A}">
                    <a16:rowId xmlns:a16="http://schemas.microsoft.com/office/drawing/2014/main" val="3180470833"/>
                  </a:ext>
                </a:extLst>
              </a:tr>
            </a:tbl>
          </a:graphicData>
        </a:graphic>
      </p:graphicFrame>
    </p:spTree>
    <p:extLst>
      <p:ext uri="{BB962C8B-B14F-4D97-AF65-F5344CB8AC3E}">
        <p14:creationId xmlns:p14="http://schemas.microsoft.com/office/powerpoint/2010/main" val="1208880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413B8A6-9A69-4ADC-8AFF-1FC58B099C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6606" y="1054223"/>
            <a:ext cx="8278787" cy="4749553"/>
          </a:xfrm>
        </p:spPr>
      </p:pic>
      <p:sp>
        <p:nvSpPr>
          <p:cNvPr id="6" name="TextBox 5">
            <a:extLst>
              <a:ext uri="{FF2B5EF4-FFF2-40B4-BE49-F238E27FC236}">
                <a16:creationId xmlns:a16="http://schemas.microsoft.com/office/drawing/2014/main" id="{7E8B2083-DFA4-71F2-C1A8-7FD8A819563D}"/>
              </a:ext>
            </a:extLst>
          </p:cNvPr>
          <p:cNvSpPr txBox="1"/>
          <p:nvPr/>
        </p:nvSpPr>
        <p:spPr>
          <a:xfrm>
            <a:off x="4435875" y="230820"/>
            <a:ext cx="3320248" cy="58477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TRANSMITTER</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7970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04310-BB8A-94E3-4081-2E85803F12B2}"/>
              </a:ext>
            </a:extLst>
          </p:cNvPr>
          <p:cNvSpPr>
            <a:spLocks noGrp="1"/>
          </p:cNvSpPr>
          <p:nvPr>
            <p:ph type="title"/>
          </p:nvPr>
        </p:nvSpPr>
        <p:spPr>
          <a:xfrm>
            <a:off x="1097280" y="506027"/>
            <a:ext cx="10058400" cy="568172"/>
          </a:xfrm>
        </p:spPr>
        <p:txBody>
          <a:bodyPr/>
          <a:lstStyle/>
          <a:p>
            <a:r>
              <a:rPr lang="en-US" b="0" dirty="0">
                <a:latin typeface="Arial" panose="020B0604020202020204" pitchFamily="34" charset="0"/>
                <a:cs typeface="Arial" panose="020B0604020202020204" pitchFamily="34" charset="0"/>
              </a:rPr>
              <a:t>RECEIVER</a:t>
            </a:r>
            <a:endParaRPr lang="en-IN" b="0"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2523FAC7-D3F7-4128-8D10-4928385A4A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3286" y="1218161"/>
            <a:ext cx="8426388" cy="4811697"/>
          </a:xfrm>
        </p:spPr>
      </p:pic>
    </p:spTree>
    <p:extLst>
      <p:ext uri="{BB962C8B-B14F-4D97-AF65-F5344CB8AC3E}">
        <p14:creationId xmlns:p14="http://schemas.microsoft.com/office/powerpoint/2010/main" val="2771925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2541C-001C-ADFD-9D30-C1D9F97FB164}"/>
              </a:ext>
            </a:extLst>
          </p:cNvPr>
          <p:cNvSpPr>
            <a:spLocks noGrp="1"/>
          </p:cNvSpPr>
          <p:nvPr>
            <p:ph type="title"/>
          </p:nvPr>
        </p:nvSpPr>
        <p:spPr>
          <a:xfrm>
            <a:off x="1532769" y="21168"/>
            <a:ext cx="8911687" cy="725295"/>
          </a:xfrm>
        </p:spPr>
        <p:txBody>
          <a:bodyPr>
            <a:normAutofit/>
          </a:bodyPr>
          <a:lstStyle/>
          <a:p>
            <a:pPr algn="ctr"/>
            <a:r>
              <a:rPr lang="en-US" dirty="0">
                <a:latin typeface="Arial" panose="020B0604020202020204" pitchFamily="34" charset="0"/>
                <a:cs typeface="Arial" panose="020B0604020202020204" pitchFamily="34" charset="0"/>
              </a:rPr>
              <a:t>LITRATURE SURVEY</a:t>
            </a:r>
            <a:endParaRPr lang="en-IN" dirty="0">
              <a:latin typeface="Arial" panose="020B0604020202020204" pitchFamily="34" charset="0"/>
              <a:cs typeface="Arial" panose="020B0604020202020204" pitchFamily="34" charset="0"/>
            </a:endParaRPr>
          </a:p>
        </p:txBody>
      </p:sp>
      <p:graphicFrame>
        <p:nvGraphicFramePr>
          <p:cNvPr id="4" name="Table 4">
            <a:extLst>
              <a:ext uri="{FF2B5EF4-FFF2-40B4-BE49-F238E27FC236}">
                <a16:creationId xmlns:a16="http://schemas.microsoft.com/office/drawing/2014/main" id="{8A3EC557-447D-2C79-B366-0078E4C5FA6E}"/>
              </a:ext>
            </a:extLst>
          </p:cNvPr>
          <p:cNvGraphicFramePr>
            <a:graphicFrameLocks noGrp="1"/>
          </p:cNvGraphicFramePr>
          <p:nvPr>
            <p:ph idx="1"/>
            <p:extLst>
              <p:ext uri="{D42A27DB-BD31-4B8C-83A1-F6EECF244321}">
                <p14:modId xmlns:p14="http://schemas.microsoft.com/office/powerpoint/2010/main" val="2337198786"/>
              </p:ext>
            </p:extLst>
          </p:nvPr>
        </p:nvGraphicFramePr>
        <p:xfrm>
          <a:off x="319594" y="746462"/>
          <a:ext cx="11700771" cy="5829923"/>
        </p:xfrm>
        <a:graphic>
          <a:graphicData uri="http://schemas.openxmlformats.org/drawingml/2006/table">
            <a:tbl>
              <a:tblPr firstRow="1" bandRow="1">
                <a:tableStyleId>{5C22544A-7EE6-4342-B048-85BDC9FD1C3A}</a:tableStyleId>
              </a:tblPr>
              <a:tblGrid>
                <a:gridCol w="639194">
                  <a:extLst>
                    <a:ext uri="{9D8B030D-6E8A-4147-A177-3AD203B41FA5}">
                      <a16:colId xmlns:a16="http://schemas.microsoft.com/office/drawing/2014/main" val="1047970427"/>
                    </a:ext>
                  </a:extLst>
                </a:gridCol>
                <a:gridCol w="4358936">
                  <a:extLst>
                    <a:ext uri="{9D8B030D-6E8A-4147-A177-3AD203B41FA5}">
                      <a16:colId xmlns:a16="http://schemas.microsoft.com/office/drawing/2014/main" val="1721172643"/>
                    </a:ext>
                  </a:extLst>
                </a:gridCol>
                <a:gridCol w="6702641">
                  <a:extLst>
                    <a:ext uri="{9D8B030D-6E8A-4147-A177-3AD203B41FA5}">
                      <a16:colId xmlns:a16="http://schemas.microsoft.com/office/drawing/2014/main" val="3739404346"/>
                    </a:ext>
                  </a:extLst>
                </a:gridCol>
              </a:tblGrid>
              <a:tr h="771585">
                <a:tc>
                  <a:txBody>
                    <a:bodyPr/>
                    <a:lstStyle/>
                    <a:p>
                      <a:r>
                        <a:rPr lang="en-US" dirty="0"/>
                        <a:t>SL NO.</a:t>
                      </a:r>
                      <a:endParaRPr lang="en-IN" dirty="0"/>
                    </a:p>
                  </a:txBody>
                  <a:tcPr/>
                </a:tc>
                <a:tc>
                  <a:txBody>
                    <a:bodyPr/>
                    <a:lstStyle/>
                    <a:p>
                      <a:r>
                        <a:rPr lang="en-US" dirty="0"/>
                        <a:t>TITLE</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4065930904"/>
                  </a:ext>
                </a:extLst>
              </a:tr>
              <a:tr h="1579912">
                <a:tc>
                  <a:txBody>
                    <a:bodyPr/>
                    <a:lstStyle/>
                    <a:p>
                      <a:r>
                        <a:rPr lang="en-US" dirty="0"/>
                        <a:t>1.</a:t>
                      </a:r>
                      <a:endParaRPr lang="en-IN" dirty="0"/>
                    </a:p>
                  </a:txBody>
                  <a:tcPr/>
                </a:tc>
                <a:tc>
                  <a:txBody>
                    <a:bodyPr/>
                    <a:lstStyle/>
                    <a:p>
                      <a:r>
                        <a:rPr lang="en-IN" sz="1600" b="0" i="0" kern="1200" dirty="0">
                          <a:solidFill>
                            <a:schemeClr val="dk1"/>
                          </a:solidFill>
                          <a:effectLst/>
                          <a:latin typeface="+mn-lt"/>
                          <a:ea typeface="+mn-ea"/>
                          <a:cs typeface="+mn-cs"/>
                        </a:rPr>
                        <a:t>Tudor E, </a:t>
                      </a:r>
                      <a:r>
                        <a:rPr lang="en-IN" sz="1600" b="0" i="0" kern="1200" dirty="0" err="1">
                          <a:solidFill>
                            <a:schemeClr val="dk1"/>
                          </a:solidFill>
                          <a:effectLst/>
                          <a:latin typeface="+mn-lt"/>
                          <a:ea typeface="+mn-ea"/>
                          <a:cs typeface="+mn-cs"/>
                        </a:rPr>
                        <a:t>Matache</a:t>
                      </a:r>
                      <a:r>
                        <a:rPr lang="en-IN" sz="1600" b="0" i="0" kern="1200" dirty="0">
                          <a:solidFill>
                            <a:schemeClr val="dk1"/>
                          </a:solidFill>
                          <a:effectLst/>
                          <a:latin typeface="+mn-lt"/>
                          <a:ea typeface="+mn-ea"/>
                          <a:cs typeface="+mn-cs"/>
                        </a:rPr>
                        <a:t> M-G, </a:t>
                      </a:r>
                      <a:r>
                        <a:rPr lang="en-IN" sz="1600" b="0" i="0" kern="1200" dirty="0" err="1">
                          <a:solidFill>
                            <a:schemeClr val="dk1"/>
                          </a:solidFill>
                          <a:effectLst/>
                          <a:latin typeface="+mn-lt"/>
                          <a:ea typeface="+mn-ea"/>
                          <a:cs typeface="+mn-cs"/>
                        </a:rPr>
                        <a:t>Vasile</a:t>
                      </a:r>
                      <a:r>
                        <a:rPr lang="en-IN" sz="1600" b="0" i="0" kern="1200" dirty="0">
                          <a:solidFill>
                            <a:schemeClr val="dk1"/>
                          </a:solidFill>
                          <a:effectLst/>
                          <a:latin typeface="+mn-lt"/>
                          <a:ea typeface="+mn-ea"/>
                          <a:cs typeface="+mn-cs"/>
                        </a:rPr>
                        <a:t> I, </a:t>
                      </a:r>
                      <a:r>
                        <a:rPr lang="en-IN" sz="1600" b="0" i="0" kern="1200" dirty="0" err="1">
                          <a:solidFill>
                            <a:schemeClr val="dk1"/>
                          </a:solidFill>
                          <a:effectLst/>
                          <a:latin typeface="+mn-lt"/>
                          <a:ea typeface="+mn-ea"/>
                          <a:cs typeface="+mn-cs"/>
                        </a:rPr>
                        <a:t>Sburlan</a:t>
                      </a:r>
                      <a:r>
                        <a:rPr lang="en-IN" sz="1600" b="0" i="0" kern="1200" dirty="0">
                          <a:solidFill>
                            <a:schemeClr val="dk1"/>
                          </a:solidFill>
                          <a:effectLst/>
                          <a:latin typeface="+mn-lt"/>
                          <a:ea typeface="+mn-ea"/>
                          <a:cs typeface="+mn-cs"/>
                        </a:rPr>
                        <a:t> I-C, Stefan V. Automation and Remote Control of an Aquatic Harvester Electric Vehicle. </a:t>
                      </a:r>
                      <a:r>
                        <a:rPr lang="en-IN" sz="1600" b="0" i="1" kern="1200" dirty="0">
                          <a:solidFill>
                            <a:schemeClr val="dk1"/>
                          </a:solidFill>
                          <a:effectLst/>
                          <a:latin typeface="+mn-lt"/>
                          <a:ea typeface="+mn-ea"/>
                          <a:cs typeface="+mn-cs"/>
                        </a:rPr>
                        <a:t>Sustainability</a:t>
                      </a:r>
                      <a:r>
                        <a:rPr lang="en-IN" sz="1600" b="0" i="0" kern="1200" dirty="0">
                          <a:solidFill>
                            <a:schemeClr val="dk1"/>
                          </a:solidFill>
                          <a:effectLst/>
                          <a:latin typeface="+mn-lt"/>
                          <a:ea typeface="+mn-ea"/>
                          <a:cs typeface="+mn-cs"/>
                        </a:rPr>
                        <a:t>. 2022; 14(10):6360. https://doi.org/10.3390/su14106360</a:t>
                      </a:r>
                      <a:endParaRPr lang="en-IN" sz="1600" dirty="0"/>
                    </a:p>
                  </a:txBody>
                  <a:tcPr/>
                </a:tc>
                <a:tc>
                  <a:txBody>
                    <a:bodyPr/>
                    <a:lstStyle/>
                    <a:p>
                      <a:r>
                        <a:rPr lang="en-US" sz="1600" dirty="0"/>
                        <a:t>This survey is about the  electric vehicle with great throttle power, big load capacity, affordable price and high electric power and load capacity. </a:t>
                      </a:r>
                      <a:endParaRPr lang="en-IN" sz="1600" dirty="0"/>
                    </a:p>
                  </a:txBody>
                  <a:tcPr/>
                </a:tc>
                <a:extLst>
                  <a:ext uri="{0D108BD9-81ED-4DB2-BD59-A6C34878D82A}">
                    <a16:rowId xmlns:a16="http://schemas.microsoft.com/office/drawing/2014/main" val="443029107"/>
                  </a:ext>
                </a:extLst>
              </a:tr>
              <a:tr h="1285975">
                <a:tc>
                  <a:txBody>
                    <a:bodyPr/>
                    <a:lstStyle/>
                    <a:p>
                      <a:r>
                        <a:rPr lang="en-US" dirty="0"/>
                        <a:t>2.</a:t>
                      </a:r>
                      <a:endParaRPr lang="en-IN" dirty="0"/>
                    </a:p>
                  </a:txBody>
                  <a:tcPr/>
                </a:tc>
                <a:tc>
                  <a:txBody>
                    <a:bodyPr/>
                    <a:lstStyle/>
                    <a:p>
                      <a:r>
                        <a:rPr lang="en-US" sz="1600" b="0" i="0" kern="1200" dirty="0" err="1">
                          <a:solidFill>
                            <a:schemeClr val="dk1"/>
                          </a:solidFill>
                          <a:effectLst/>
                          <a:latin typeface="+mn-lt"/>
                          <a:ea typeface="+mn-ea"/>
                          <a:cs typeface="+mn-cs"/>
                        </a:rPr>
                        <a:t>Ravanthi</a:t>
                      </a:r>
                      <a:r>
                        <a:rPr lang="en-US" sz="1600" b="0" i="0" kern="1200" dirty="0">
                          <a:solidFill>
                            <a:schemeClr val="dk1"/>
                          </a:solidFill>
                          <a:effectLst/>
                          <a:latin typeface="+mn-lt"/>
                          <a:ea typeface="+mn-ea"/>
                          <a:cs typeface="+mn-cs"/>
                        </a:rPr>
                        <a:t>, R., Sarma, A.S.V. Efficient image-based object detection for floating weed collection with low cost unmanned floating vehicles. </a:t>
                      </a:r>
                      <a:r>
                        <a:rPr lang="en-US" sz="1600" b="0" i="1" kern="1200" dirty="0">
                          <a:solidFill>
                            <a:schemeClr val="dk1"/>
                          </a:solidFill>
                          <a:effectLst/>
                          <a:latin typeface="+mn-lt"/>
                          <a:ea typeface="+mn-ea"/>
                          <a:cs typeface="+mn-cs"/>
                        </a:rPr>
                        <a:t>Soft </a:t>
                      </a:r>
                      <a:r>
                        <a:rPr lang="en-US" sz="1600" b="0" i="1" kern="1200" dirty="0" err="1">
                          <a:solidFill>
                            <a:schemeClr val="dk1"/>
                          </a:solidFill>
                          <a:effectLst/>
                          <a:latin typeface="+mn-lt"/>
                          <a:ea typeface="+mn-ea"/>
                          <a:cs typeface="+mn-cs"/>
                        </a:rPr>
                        <a:t>Comput</a:t>
                      </a:r>
                      <a:r>
                        <a:rPr lang="en-US" sz="1600" b="0" i="0" kern="1200" dirty="0">
                          <a:solidFill>
                            <a:schemeClr val="dk1"/>
                          </a:solidFill>
                          <a:effectLst/>
                          <a:latin typeface="+mn-lt"/>
                          <a:ea typeface="+mn-ea"/>
                          <a:cs typeface="+mn-cs"/>
                        </a:rPr>
                        <a:t> </a:t>
                      </a:r>
                      <a:r>
                        <a:rPr lang="en-US" sz="1600" b="1" i="0" kern="1200" dirty="0">
                          <a:solidFill>
                            <a:schemeClr val="dk1"/>
                          </a:solidFill>
                          <a:effectLst/>
                          <a:latin typeface="+mn-lt"/>
                          <a:ea typeface="+mn-ea"/>
                          <a:cs typeface="+mn-cs"/>
                        </a:rPr>
                        <a:t>25</a:t>
                      </a:r>
                      <a:r>
                        <a:rPr lang="en-US" sz="1600" b="0" i="0" kern="1200" dirty="0">
                          <a:solidFill>
                            <a:schemeClr val="dk1"/>
                          </a:solidFill>
                          <a:effectLst/>
                          <a:latin typeface="+mn-lt"/>
                          <a:ea typeface="+mn-ea"/>
                          <a:cs typeface="+mn-cs"/>
                        </a:rPr>
                        <a:t>, 13093–13101 (2021).</a:t>
                      </a:r>
                      <a:endParaRPr lang="en-IN" sz="1600" dirty="0"/>
                    </a:p>
                  </a:txBody>
                  <a:tcPr/>
                </a:tc>
                <a:tc>
                  <a:txBody>
                    <a:bodyPr/>
                    <a:lstStyle/>
                    <a:p>
                      <a:r>
                        <a:rPr lang="en-US" sz="1600" dirty="0"/>
                        <a:t>This is about the two step process in which a UAV is designed which identifies a floating object, specifically green in </a:t>
                      </a:r>
                      <a:r>
                        <a:rPr lang="en-US" sz="1600" dirty="0" err="1"/>
                        <a:t>colour</a:t>
                      </a:r>
                      <a:r>
                        <a:rPr lang="en-US" sz="1600" dirty="0"/>
                        <a:t>, and  If identified as an aquatic then a vehicle is targeted towards the specific location for the </a:t>
                      </a:r>
                      <a:r>
                        <a:rPr lang="en-US" sz="1600" dirty="0" err="1"/>
                        <a:t>neccesary</a:t>
                      </a:r>
                      <a:r>
                        <a:rPr lang="en-US" sz="1600" dirty="0"/>
                        <a:t> procedures</a:t>
                      </a:r>
                      <a:endParaRPr lang="en-IN" sz="1600" dirty="0"/>
                    </a:p>
                  </a:txBody>
                  <a:tcPr/>
                </a:tc>
                <a:extLst>
                  <a:ext uri="{0D108BD9-81ED-4DB2-BD59-A6C34878D82A}">
                    <a16:rowId xmlns:a16="http://schemas.microsoft.com/office/drawing/2014/main" val="4187654684"/>
                  </a:ext>
                </a:extLst>
              </a:tr>
              <a:tr h="2167786">
                <a:tc>
                  <a:txBody>
                    <a:bodyPr/>
                    <a:lstStyle/>
                    <a:p>
                      <a:r>
                        <a:rPr lang="en-US" dirty="0"/>
                        <a:t>3.</a:t>
                      </a:r>
                      <a:endParaRPr lang="en-IN" dirty="0"/>
                    </a:p>
                  </a:txBody>
                  <a:tcPr/>
                </a:tc>
                <a:tc>
                  <a:txBody>
                    <a:bodyPr/>
                    <a:lstStyle/>
                    <a:p>
                      <a:r>
                        <a:rPr lang="en-IN" sz="1600" b="0" i="0" kern="1200" dirty="0" err="1">
                          <a:solidFill>
                            <a:schemeClr val="dk1"/>
                          </a:solidFill>
                          <a:effectLst/>
                          <a:latin typeface="+mn-lt"/>
                          <a:ea typeface="+mn-ea"/>
                          <a:cs typeface="+mn-cs"/>
                        </a:rPr>
                        <a:t>Rouf</a:t>
                      </a:r>
                      <a:r>
                        <a:rPr lang="en-IN" sz="1600" b="0" i="0" kern="1200" dirty="0">
                          <a:solidFill>
                            <a:schemeClr val="dk1"/>
                          </a:solidFill>
                          <a:effectLst/>
                          <a:latin typeface="+mn-lt"/>
                          <a:ea typeface="+mn-ea"/>
                          <a:cs typeface="+mn-cs"/>
                        </a:rPr>
                        <a:t> </a:t>
                      </a:r>
                      <a:r>
                        <a:rPr lang="en-IN" sz="1600" b="0" i="0" kern="1200" dirty="0" err="1">
                          <a:solidFill>
                            <a:schemeClr val="dk1"/>
                          </a:solidFill>
                          <a:effectLst/>
                          <a:latin typeface="+mn-lt"/>
                          <a:ea typeface="+mn-ea"/>
                          <a:cs typeface="+mn-cs"/>
                        </a:rPr>
                        <a:t>Ul</a:t>
                      </a:r>
                      <a:r>
                        <a:rPr lang="en-IN" sz="1600" b="0" i="0" kern="1200" dirty="0">
                          <a:solidFill>
                            <a:schemeClr val="dk1"/>
                          </a:solidFill>
                          <a:effectLst/>
                          <a:latin typeface="+mn-lt"/>
                          <a:ea typeface="+mn-ea"/>
                          <a:cs typeface="+mn-cs"/>
                        </a:rPr>
                        <a:t> </a:t>
                      </a:r>
                      <a:r>
                        <a:rPr lang="en-IN" sz="1600" b="0" i="0" kern="1200" dirty="0" err="1">
                          <a:solidFill>
                            <a:schemeClr val="dk1"/>
                          </a:solidFill>
                          <a:effectLst/>
                          <a:latin typeface="+mn-lt"/>
                          <a:ea typeface="+mn-ea"/>
                          <a:cs typeface="+mn-cs"/>
                        </a:rPr>
                        <a:t>Alam</a:t>
                      </a:r>
                      <a:r>
                        <a:rPr lang="en-IN" sz="1600" b="0" i="0" kern="1200" dirty="0">
                          <a:solidFill>
                            <a:schemeClr val="dk1"/>
                          </a:solidFill>
                          <a:effectLst/>
                          <a:latin typeface="+mn-lt"/>
                          <a:ea typeface="+mn-ea"/>
                          <a:cs typeface="+mn-cs"/>
                        </a:rPr>
                        <a:t> Bhat, Ghulam Mohiuddin Bhat Design and Implementation of Wireless Sensor and Actuator Network-Based Robotic Surface Skimmer Vehicle for Aquatic Weed Removal. </a:t>
                      </a:r>
                      <a:r>
                        <a:rPr lang="en-IN" sz="1600" b="0" i="1" kern="1200" dirty="0" err="1">
                          <a:solidFill>
                            <a:schemeClr val="dk1"/>
                          </a:solidFill>
                          <a:effectLst/>
                          <a:latin typeface="+mn-lt"/>
                          <a:ea typeface="+mn-ea"/>
                          <a:cs typeface="+mn-cs"/>
                        </a:rPr>
                        <a:t>Aut</a:t>
                      </a:r>
                      <a:r>
                        <a:rPr lang="en-IN" sz="1600" b="0" i="1" kern="1200" dirty="0">
                          <a:solidFill>
                            <a:schemeClr val="dk1"/>
                          </a:solidFill>
                          <a:effectLst/>
                          <a:latin typeface="+mn-lt"/>
                          <a:ea typeface="+mn-ea"/>
                          <a:cs typeface="+mn-cs"/>
                        </a:rPr>
                        <a:t>. Control Comp. Sci.</a:t>
                      </a:r>
                      <a:r>
                        <a:rPr lang="en-IN" sz="1600" b="0" i="0" kern="1200" dirty="0">
                          <a:solidFill>
                            <a:schemeClr val="dk1"/>
                          </a:solidFill>
                          <a:effectLst/>
                          <a:latin typeface="+mn-lt"/>
                          <a:ea typeface="+mn-ea"/>
                          <a:cs typeface="+mn-cs"/>
                        </a:rPr>
                        <a:t> </a:t>
                      </a:r>
                      <a:r>
                        <a:rPr lang="en-IN" sz="1600" b="1" i="0" kern="1200" dirty="0">
                          <a:solidFill>
                            <a:schemeClr val="dk1"/>
                          </a:solidFill>
                          <a:effectLst/>
                          <a:latin typeface="+mn-lt"/>
                          <a:ea typeface="+mn-ea"/>
                          <a:cs typeface="+mn-cs"/>
                        </a:rPr>
                        <a:t>55</a:t>
                      </a:r>
                      <a:r>
                        <a:rPr lang="en-IN" sz="1600" b="0" i="0" kern="1200" dirty="0">
                          <a:solidFill>
                            <a:schemeClr val="dk1"/>
                          </a:solidFill>
                          <a:effectLst/>
                          <a:latin typeface="+mn-lt"/>
                          <a:ea typeface="+mn-ea"/>
                          <a:cs typeface="+mn-cs"/>
                        </a:rPr>
                        <a:t> (</a:t>
                      </a:r>
                      <a:r>
                        <a:rPr lang="en-IN" sz="1600" b="0" i="0" kern="1200" dirty="0" err="1">
                          <a:solidFill>
                            <a:schemeClr val="dk1"/>
                          </a:solidFill>
                          <a:effectLst/>
                          <a:latin typeface="+mn-lt"/>
                          <a:ea typeface="+mn-ea"/>
                          <a:cs typeface="+mn-cs"/>
                        </a:rPr>
                        <a:t>Suppl</a:t>
                      </a:r>
                      <a:r>
                        <a:rPr lang="en-IN" sz="1600" b="0" i="0" kern="1200" dirty="0">
                          <a:solidFill>
                            <a:schemeClr val="dk1"/>
                          </a:solidFill>
                          <a:effectLst/>
                          <a:latin typeface="+mn-lt"/>
                          <a:ea typeface="+mn-ea"/>
                          <a:cs typeface="+mn-cs"/>
                        </a:rPr>
                        <a:t> 1), 51–64 (2021).</a:t>
                      </a:r>
                      <a:endParaRPr lang="en-IN" sz="1600" dirty="0"/>
                    </a:p>
                  </a:txBody>
                  <a:tcPr/>
                </a:tc>
                <a:tc>
                  <a:txBody>
                    <a:bodyPr/>
                    <a:lstStyle/>
                    <a:p>
                      <a:r>
                        <a:rPr lang="en-US" sz="1600" b="0" i="0" kern="1200" dirty="0">
                          <a:solidFill>
                            <a:schemeClr val="dk1"/>
                          </a:solidFill>
                          <a:effectLst/>
                          <a:latin typeface="+mn-lt"/>
                          <a:ea typeface="+mn-ea"/>
                          <a:cs typeface="+mn-cs"/>
                        </a:rPr>
                        <a:t>“Wireless sensor and actuator network (WSAN)” </a:t>
                      </a:r>
                    </a:p>
                    <a:p>
                      <a:r>
                        <a:rPr lang="en-US" sz="1600" b="0" i="0" kern="1200" dirty="0">
                          <a:solidFill>
                            <a:schemeClr val="dk1"/>
                          </a:solidFill>
                          <a:effectLst/>
                          <a:latin typeface="+mn-lt"/>
                          <a:ea typeface="+mn-ea"/>
                          <a:cs typeface="+mn-cs"/>
                        </a:rPr>
                        <a:t>The Dal Lake in Kashmir being one of the famous lakes in India also suffers from the growth of fast multiplying weeds mainly </a:t>
                      </a:r>
                      <a:r>
                        <a:rPr lang="en-US" sz="1600" b="0" i="1" kern="1200" dirty="0">
                          <a:solidFill>
                            <a:schemeClr val="dk1"/>
                          </a:solidFill>
                          <a:effectLst/>
                          <a:latin typeface="+mn-lt"/>
                          <a:ea typeface="+mn-ea"/>
                          <a:cs typeface="+mn-cs"/>
                        </a:rPr>
                        <a:t>Azolla.</a:t>
                      </a:r>
                    </a:p>
                    <a:p>
                      <a:r>
                        <a:rPr lang="en-US" sz="1600" b="0" i="0" kern="1200" dirty="0">
                          <a:solidFill>
                            <a:schemeClr val="dk1"/>
                          </a:solidFill>
                          <a:effectLst/>
                          <a:latin typeface="+mn-lt"/>
                          <a:ea typeface="+mn-ea"/>
                          <a:cs typeface="+mn-cs"/>
                        </a:rPr>
                        <a:t>An automated cost-effective system based on WSAN is proposed which consists of a network of robotic surface skimmer vehicles (RSSVs) as actor nodes, a PC running a geographical information system (GIS) application as data concentrator and WSAN Server</a:t>
                      </a:r>
                      <a:endParaRPr lang="en-IN" sz="1600" dirty="0"/>
                    </a:p>
                  </a:txBody>
                  <a:tcPr/>
                </a:tc>
                <a:extLst>
                  <a:ext uri="{0D108BD9-81ED-4DB2-BD59-A6C34878D82A}">
                    <a16:rowId xmlns:a16="http://schemas.microsoft.com/office/drawing/2014/main" val="1059985492"/>
                  </a:ext>
                </a:extLst>
              </a:tr>
            </a:tbl>
          </a:graphicData>
        </a:graphic>
      </p:graphicFrame>
    </p:spTree>
    <p:extLst>
      <p:ext uri="{BB962C8B-B14F-4D97-AF65-F5344CB8AC3E}">
        <p14:creationId xmlns:p14="http://schemas.microsoft.com/office/powerpoint/2010/main" val="2417510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D8B430B1-EFF9-818B-8274-B862E6FD7CB4}"/>
              </a:ext>
            </a:extLst>
          </p:cNvPr>
          <p:cNvGraphicFramePr>
            <a:graphicFrameLocks noGrp="1"/>
          </p:cNvGraphicFramePr>
          <p:nvPr>
            <p:ph idx="1"/>
            <p:extLst>
              <p:ext uri="{D42A27DB-BD31-4B8C-83A1-F6EECF244321}">
                <p14:modId xmlns:p14="http://schemas.microsoft.com/office/powerpoint/2010/main" val="3584685552"/>
              </p:ext>
            </p:extLst>
          </p:nvPr>
        </p:nvGraphicFramePr>
        <p:xfrm>
          <a:off x="71021" y="62144"/>
          <a:ext cx="12120978" cy="6294268"/>
        </p:xfrm>
        <a:graphic>
          <a:graphicData uri="http://schemas.openxmlformats.org/drawingml/2006/table">
            <a:tbl>
              <a:tblPr firstRow="1" bandRow="1">
                <a:tableStyleId>{5C22544A-7EE6-4342-B048-85BDC9FD1C3A}</a:tableStyleId>
              </a:tblPr>
              <a:tblGrid>
                <a:gridCol w="1100831">
                  <a:extLst>
                    <a:ext uri="{9D8B030D-6E8A-4147-A177-3AD203B41FA5}">
                      <a16:colId xmlns:a16="http://schemas.microsoft.com/office/drawing/2014/main" val="3377231361"/>
                    </a:ext>
                  </a:extLst>
                </a:gridCol>
                <a:gridCol w="4518734">
                  <a:extLst>
                    <a:ext uri="{9D8B030D-6E8A-4147-A177-3AD203B41FA5}">
                      <a16:colId xmlns:a16="http://schemas.microsoft.com/office/drawing/2014/main" val="444731127"/>
                    </a:ext>
                  </a:extLst>
                </a:gridCol>
                <a:gridCol w="6501413">
                  <a:extLst>
                    <a:ext uri="{9D8B030D-6E8A-4147-A177-3AD203B41FA5}">
                      <a16:colId xmlns:a16="http://schemas.microsoft.com/office/drawing/2014/main" val="557707009"/>
                    </a:ext>
                  </a:extLst>
                </a:gridCol>
              </a:tblGrid>
              <a:tr h="556930">
                <a:tc>
                  <a:txBody>
                    <a:bodyPr/>
                    <a:lstStyle/>
                    <a:p>
                      <a:r>
                        <a:rPr lang="en-US" dirty="0"/>
                        <a:t>SL NO</a:t>
                      </a:r>
                      <a:endParaRPr lang="en-IN" dirty="0"/>
                    </a:p>
                  </a:txBody>
                  <a:tcPr/>
                </a:tc>
                <a:tc>
                  <a:txBody>
                    <a:bodyPr/>
                    <a:lstStyle/>
                    <a:p>
                      <a:r>
                        <a:rPr lang="en-US" dirty="0"/>
                        <a:t>TITLE</a:t>
                      </a:r>
                      <a:endParaRPr lang="en-IN" dirty="0"/>
                    </a:p>
                  </a:txBody>
                  <a:tcPr/>
                </a:tc>
                <a:tc>
                  <a:txBody>
                    <a:bodyPr/>
                    <a:lstStyle/>
                    <a:p>
                      <a:r>
                        <a:rPr lang="en-US" dirty="0"/>
                        <a:t>DESCRIPTION</a:t>
                      </a:r>
                    </a:p>
                  </a:txBody>
                  <a:tcPr/>
                </a:tc>
                <a:extLst>
                  <a:ext uri="{0D108BD9-81ED-4DB2-BD59-A6C34878D82A}">
                    <a16:rowId xmlns:a16="http://schemas.microsoft.com/office/drawing/2014/main" val="1366541077"/>
                  </a:ext>
                </a:extLst>
              </a:tr>
              <a:tr h="1681352">
                <a:tc>
                  <a:txBody>
                    <a:bodyPr/>
                    <a:lstStyle/>
                    <a:p>
                      <a:r>
                        <a:rPr lang="en-US" dirty="0"/>
                        <a:t>4.</a:t>
                      </a:r>
                      <a:endParaRPr lang="en-IN" dirty="0"/>
                    </a:p>
                  </a:txBody>
                  <a:tcPr/>
                </a:tc>
                <a:tc>
                  <a:txBody>
                    <a:bodyPr/>
                    <a:lstStyle/>
                    <a:p>
                      <a:r>
                        <a:rPr lang="en-IN" sz="1600" b="0" i="0" kern="1200" dirty="0">
                          <a:solidFill>
                            <a:schemeClr val="dk1"/>
                          </a:solidFill>
                          <a:effectLst/>
                          <a:latin typeface="+mn-lt"/>
                          <a:ea typeface="+mn-ea"/>
                          <a:cs typeface="+mn-cs"/>
                        </a:rPr>
                        <a:t>Jason R. </a:t>
                      </a:r>
                      <a:r>
                        <a:rPr lang="en-IN" sz="1600" b="0" i="0" kern="1200" dirty="0" err="1">
                          <a:solidFill>
                            <a:schemeClr val="dk1"/>
                          </a:solidFill>
                          <a:effectLst/>
                          <a:latin typeface="+mn-lt"/>
                          <a:ea typeface="+mn-ea"/>
                          <a:cs typeface="+mn-cs"/>
                        </a:rPr>
                        <a:t>Carmignani</a:t>
                      </a:r>
                      <a:r>
                        <a:rPr lang="en-IN" sz="1600" b="0" i="0" kern="1200" dirty="0">
                          <a:solidFill>
                            <a:schemeClr val="dk1"/>
                          </a:solidFill>
                          <a:effectLst/>
                          <a:latin typeface="+mn-lt"/>
                          <a:ea typeface="+mn-ea"/>
                          <a:cs typeface="+mn-cs"/>
                        </a:rPr>
                        <a:t>, Allison H. Roy, Jason T. </a:t>
                      </a:r>
                      <a:r>
                        <a:rPr lang="en-IN" sz="1600" b="0" i="0" kern="1200" dirty="0" err="1">
                          <a:solidFill>
                            <a:schemeClr val="dk1"/>
                          </a:solidFill>
                          <a:effectLst/>
                          <a:latin typeface="+mn-lt"/>
                          <a:ea typeface="+mn-ea"/>
                          <a:cs typeface="+mn-cs"/>
                        </a:rPr>
                        <a:t>Stolarski</a:t>
                      </a:r>
                      <a:r>
                        <a:rPr lang="en-IN" sz="1600" b="0" i="0" kern="1200" dirty="0">
                          <a:solidFill>
                            <a:schemeClr val="dk1"/>
                          </a:solidFill>
                          <a:effectLst/>
                          <a:latin typeface="+mn-lt"/>
                          <a:ea typeface="+mn-ea"/>
                          <a:cs typeface="+mn-cs"/>
                        </a:rPr>
                        <a:t>, Todd Richards. (2021) </a:t>
                      </a:r>
                      <a:r>
                        <a:rPr lang="en-IN" sz="1600" b="0" i="0" u="none" strike="noStrike" kern="1200" dirty="0">
                          <a:solidFill>
                            <a:schemeClr val="dk1"/>
                          </a:solidFill>
                          <a:effectLst/>
                          <a:latin typeface="+mn-lt"/>
                          <a:ea typeface="+mn-ea"/>
                          <a:cs typeface="+mn-cs"/>
                        </a:rPr>
                        <a:t>Hydrology of annual winter water level drawdown regimes in recreational lakes of Massachusetts, United States</a:t>
                      </a:r>
                      <a:r>
                        <a:rPr lang="en-IN" sz="1600" b="0" i="0" kern="1200" dirty="0">
                          <a:solidFill>
                            <a:schemeClr val="dk1"/>
                          </a:solidFill>
                          <a:effectLst/>
                          <a:latin typeface="+mn-lt"/>
                          <a:ea typeface="+mn-ea"/>
                          <a:cs typeface="+mn-cs"/>
                        </a:rPr>
                        <a:t>. </a:t>
                      </a:r>
                      <a:r>
                        <a:rPr lang="en-IN" sz="1600" b="0" i="1" kern="1200" dirty="0">
                          <a:solidFill>
                            <a:schemeClr val="dk1"/>
                          </a:solidFill>
                          <a:effectLst/>
                          <a:latin typeface="+mn-lt"/>
                          <a:ea typeface="+mn-ea"/>
                          <a:cs typeface="+mn-cs"/>
                        </a:rPr>
                        <a:t>Lake and Reservoir Management</a:t>
                      </a:r>
                      <a:r>
                        <a:rPr lang="en-IN" sz="1600" b="0" i="0" kern="1200" dirty="0">
                          <a:solidFill>
                            <a:schemeClr val="dk1"/>
                          </a:solidFill>
                          <a:effectLst/>
                          <a:latin typeface="+mn-lt"/>
                          <a:ea typeface="+mn-ea"/>
                          <a:cs typeface="+mn-cs"/>
                        </a:rPr>
                        <a:t> 37:4, pages 339-359.</a:t>
                      </a:r>
                      <a:endParaRPr lang="en-IN" sz="1600" dirty="0"/>
                    </a:p>
                  </a:txBody>
                  <a:tcPr/>
                </a:tc>
                <a:tc>
                  <a:txBody>
                    <a:bodyPr/>
                    <a:lstStyle/>
                    <a:p>
                      <a:r>
                        <a:rPr lang="en-US" sz="1600" dirty="0"/>
                        <a:t>This article Is about the weed control in the Australia and New Zealand lakes where the authority has used different methods to get rid it such as vehicle, chemical approach and discovered various species of the weeds.</a:t>
                      </a:r>
                      <a:endParaRPr lang="en-IN" sz="1600" dirty="0"/>
                    </a:p>
                  </a:txBody>
                  <a:tcPr/>
                </a:tc>
                <a:extLst>
                  <a:ext uri="{0D108BD9-81ED-4DB2-BD59-A6C34878D82A}">
                    <a16:rowId xmlns:a16="http://schemas.microsoft.com/office/drawing/2014/main" val="4044458239"/>
                  </a:ext>
                </a:extLst>
              </a:tr>
              <a:tr h="1804261">
                <a:tc>
                  <a:txBody>
                    <a:bodyPr/>
                    <a:lstStyle/>
                    <a:p>
                      <a:r>
                        <a:rPr lang="en-US" dirty="0"/>
                        <a:t>5.</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Jayan, P. R., and Nithya </a:t>
                      </a:r>
                      <a:r>
                        <a:rPr lang="en-US" sz="1600" b="0" i="0" kern="1200" dirty="0" err="1">
                          <a:solidFill>
                            <a:schemeClr val="dk1"/>
                          </a:solidFill>
                          <a:effectLst/>
                          <a:latin typeface="+mn-lt"/>
                          <a:ea typeface="+mn-ea"/>
                          <a:cs typeface="+mn-cs"/>
                        </a:rPr>
                        <a:t>Sathyanathan</a:t>
                      </a:r>
                      <a:r>
                        <a:rPr lang="en-US" sz="1600" b="0" i="0" kern="1200" dirty="0">
                          <a:solidFill>
                            <a:schemeClr val="dk1"/>
                          </a:solidFill>
                          <a:effectLst/>
                          <a:latin typeface="+mn-lt"/>
                          <a:ea typeface="+mn-ea"/>
                          <a:cs typeface="+mn-cs"/>
                        </a:rPr>
                        <a:t>. "Aquatic weed classification, environmental effects and the management technologies for its effective control in Kerala, India." </a:t>
                      </a:r>
                      <a:r>
                        <a:rPr lang="en-US" sz="1600" b="0" i="1" kern="1200" dirty="0">
                          <a:solidFill>
                            <a:schemeClr val="dk1"/>
                          </a:solidFill>
                          <a:effectLst/>
                          <a:latin typeface="+mn-lt"/>
                          <a:ea typeface="+mn-ea"/>
                          <a:cs typeface="+mn-cs"/>
                        </a:rPr>
                        <a:t>International Journal of Agricultural and Biological Engineering</a:t>
                      </a:r>
                      <a:r>
                        <a:rPr lang="en-US" sz="1600" b="0" i="0" kern="1200" dirty="0">
                          <a:solidFill>
                            <a:schemeClr val="dk1"/>
                          </a:solidFill>
                          <a:effectLst/>
                          <a:latin typeface="+mn-lt"/>
                          <a:ea typeface="+mn-ea"/>
                          <a:cs typeface="+mn-cs"/>
                        </a:rPr>
                        <a:t> 5.1 (2012): 76-91.</a:t>
                      </a:r>
                      <a:endParaRPr lang="en-IN" sz="1600" dirty="0"/>
                    </a:p>
                    <a:p>
                      <a:endParaRPr lang="en-IN" sz="1600" dirty="0"/>
                    </a:p>
                  </a:txBody>
                  <a:tcPr/>
                </a:tc>
                <a:tc>
                  <a:txBody>
                    <a:bodyPr/>
                    <a:lstStyle/>
                    <a:p>
                      <a:pPr marL="0" indent="0">
                        <a:buFont typeface="Arial" panose="020B0604020202020204" pitchFamily="34" charset="0"/>
                        <a:buNone/>
                      </a:pPr>
                      <a:r>
                        <a:rPr lang="en-US" sz="1600" b="0" i="0" kern="1200" dirty="0">
                          <a:solidFill>
                            <a:schemeClr val="dk1"/>
                          </a:solidFill>
                          <a:effectLst/>
                          <a:latin typeface="+mn-lt"/>
                          <a:ea typeface="+mn-ea"/>
                          <a:cs typeface="+mn-cs"/>
                        </a:rPr>
                        <a:t>Aquatic weeds pose a significant threat to the environment in the southern regions of Kerala and require a sophisticated approach to control and management.</a:t>
                      </a:r>
                    </a:p>
                    <a:p>
                      <a:pPr marL="0" indent="0">
                        <a:buNone/>
                      </a:pPr>
                      <a:r>
                        <a:rPr lang="en-US" sz="1600" b="0" i="0" kern="1200" dirty="0">
                          <a:solidFill>
                            <a:schemeClr val="dk1"/>
                          </a:solidFill>
                          <a:effectLst/>
                          <a:latin typeface="+mn-lt"/>
                          <a:ea typeface="+mn-ea"/>
                          <a:cs typeface="+mn-cs"/>
                        </a:rPr>
                        <a:t>Successful weed control program depends on resources, the weeds present, and the ability to carry out effective control methods</a:t>
                      </a:r>
                      <a:endParaRPr lang="en-IN" sz="1600" dirty="0"/>
                    </a:p>
                    <a:p>
                      <a:endParaRPr lang="en-IN" sz="1600" dirty="0"/>
                    </a:p>
                  </a:txBody>
                  <a:tcPr/>
                </a:tc>
                <a:extLst>
                  <a:ext uri="{0D108BD9-81ED-4DB2-BD59-A6C34878D82A}">
                    <a16:rowId xmlns:a16="http://schemas.microsoft.com/office/drawing/2014/main" val="2213978735"/>
                  </a:ext>
                </a:extLst>
              </a:tr>
              <a:tr h="2251725">
                <a:tc>
                  <a:txBody>
                    <a:bodyPr/>
                    <a:lstStyle/>
                    <a:p>
                      <a:r>
                        <a:rPr lang="en-US" dirty="0"/>
                        <a:t>6.</a:t>
                      </a:r>
                      <a:endParaRPr lang="en-IN" dirty="0"/>
                    </a:p>
                  </a:txBody>
                  <a:tcPr/>
                </a:tc>
                <a:tc>
                  <a:txBody>
                    <a:bodyPr/>
                    <a:lstStyle/>
                    <a:p>
                      <a:r>
                        <a:rPr lang="en-US" sz="1600" b="0" i="0" kern="1200" dirty="0">
                          <a:solidFill>
                            <a:schemeClr val="dk1"/>
                          </a:solidFill>
                          <a:effectLst/>
                          <a:latin typeface="+mn-lt"/>
                          <a:ea typeface="+mn-ea"/>
                          <a:cs typeface="+mn-cs"/>
                        </a:rPr>
                        <a:t>Abbasi, S., &amp; </a:t>
                      </a:r>
                      <a:r>
                        <a:rPr lang="en-US" sz="1600" b="0" i="0" kern="1200" dirty="0" err="1">
                          <a:solidFill>
                            <a:schemeClr val="dk1"/>
                          </a:solidFill>
                          <a:effectLst/>
                          <a:latin typeface="+mn-lt"/>
                          <a:ea typeface="+mn-ea"/>
                          <a:cs typeface="+mn-cs"/>
                        </a:rPr>
                        <a:t>Nipaney</a:t>
                      </a:r>
                      <a:r>
                        <a:rPr lang="en-US" sz="1600" b="0" i="0" kern="1200" dirty="0">
                          <a:solidFill>
                            <a:schemeClr val="dk1"/>
                          </a:solidFill>
                          <a:effectLst/>
                          <a:latin typeface="+mn-lt"/>
                          <a:ea typeface="+mn-ea"/>
                          <a:cs typeface="+mn-cs"/>
                        </a:rPr>
                        <a:t>, P. (1986). Infestation by Aquatic Weeds of the Fern Genus Salvinia: Its Status and Control. </a:t>
                      </a:r>
                      <a:r>
                        <a:rPr lang="en-US" sz="1600" b="0" i="1" kern="1200" dirty="0">
                          <a:solidFill>
                            <a:schemeClr val="dk1"/>
                          </a:solidFill>
                          <a:effectLst/>
                          <a:latin typeface="+mn-lt"/>
                          <a:ea typeface="+mn-ea"/>
                          <a:cs typeface="+mn-cs"/>
                        </a:rPr>
                        <a:t>Environmental Conservation,</a:t>
                      </a:r>
                      <a:r>
                        <a:rPr lang="en-US" sz="1600" b="0" i="0" kern="1200" dirty="0">
                          <a:solidFill>
                            <a:schemeClr val="dk1"/>
                          </a:solidFill>
                          <a:effectLst/>
                          <a:latin typeface="+mn-lt"/>
                          <a:ea typeface="+mn-ea"/>
                          <a:cs typeface="+mn-cs"/>
                        </a:rPr>
                        <a:t> </a:t>
                      </a:r>
                      <a:r>
                        <a:rPr lang="en-US" sz="1600" b="0" i="1" kern="1200" dirty="0">
                          <a:solidFill>
                            <a:schemeClr val="dk1"/>
                          </a:solidFill>
                          <a:effectLst/>
                          <a:latin typeface="+mn-lt"/>
                          <a:ea typeface="+mn-ea"/>
                          <a:cs typeface="+mn-cs"/>
                        </a:rPr>
                        <a:t>13</a:t>
                      </a:r>
                      <a:r>
                        <a:rPr lang="en-US" sz="1600" b="0" i="0" kern="1200" dirty="0">
                          <a:solidFill>
                            <a:schemeClr val="dk1"/>
                          </a:solidFill>
                          <a:effectLst/>
                          <a:latin typeface="+mn-lt"/>
                          <a:ea typeface="+mn-ea"/>
                          <a:cs typeface="+mn-cs"/>
                        </a:rPr>
                        <a:t>(3), 235-241. doi:10.1017/S0376892900036286</a:t>
                      </a:r>
                      <a:endParaRPr lang="en-IN" sz="1600" dirty="0"/>
                    </a:p>
                  </a:txBody>
                  <a:tcPr/>
                </a:tc>
                <a:tc>
                  <a:txBody>
                    <a:bodyPr/>
                    <a:lstStyle/>
                    <a:p>
                      <a:r>
                        <a:rPr lang="en-US" sz="1600" b="0" i="0" kern="1200" dirty="0">
                          <a:solidFill>
                            <a:schemeClr val="dk1"/>
                          </a:solidFill>
                          <a:effectLst/>
                          <a:latin typeface="+mn-lt"/>
                          <a:ea typeface="+mn-ea"/>
                          <a:cs typeface="+mn-cs"/>
                        </a:rPr>
                        <a:t> Ways in which Salvinia </a:t>
                      </a:r>
                      <a:r>
                        <a:rPr lang="en-US" sz="1600" b="0" i="0" kern="1200" dirty="0" err="1">
                          <a:solidFill>
                            <a:schemeClr val="dk1"/>
                          </a:solidFill>
                          <a:effectLst/>
                          <a:latin typeface="+mn-lt"/>
                          <a:ea typeface="+mn-ea"/>
                          <a:cs typeface="+mn-cs"/>
                        </a:rPr>
                        <a:t>molesta</a:t>
                      </a:r>
                      <a:r>
                        <a:rPr lang="en-US" sz="1600" b="0" i="0" kern="1200" dirty="0">
                          <a:solidFill>
                            <a:schemeClr val="dk1"/>
                          </a:solidFill>
                          <a:effectLst/>
                          <a:latin typeface="+mn-lt"/>
                          <a:ea typeface="+mn-ea"/>
                          <a:cs typeface="+mn-cs"/>
                        </a:rPr>
                        <a:t>(species of weed), particularly, causes pollution and depletion water resources are then reviewed, as are the attempts made so far to control and eradicate Salvinia through chemical, biological, and mechanical, means. It is shown not only that these attempts have failed to achieve their purpose but also that there are possibilities of environmental backlashes being caused by the introduction of chemicals or bioagents into the environment. </a:t>
                      </a:r>
                      <a:endParaRPr lang="en-IN" sz="1600" i="0" dirty="0"/>
                    </a:p>
                  </a:txBody>
                  <a:tcPr/>
                </a:tc>
                <a:extLst>
                  <a:ext uri="{0D108BD9-81ED-4DB2-BD59-A6C34878D82A}">
                    <a16:rowId xmlns:a16="http://schemas.microsoft.com/office/drawing/2014/main" val="2044689225"/>
                  </a:ext>
                </a:extLst>
              </a:tr>
            </a:tbl>
          </a:graphicData>
        </a:graphic>
      </p:graphicFrame>
    </p:spTree>
    <p:extLst>
      <p:ext uri="{BB962C8B-B14F-4D97-AF65-F5344CB8AC3E}">
        <p14:creationId xmlns:p14="http://schemas.microsoft.com/office/powerpoint/2010/main" val="430042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31AF7-DA4D-6B49-59CB-A9B880652180}"/>
              </a:ext>
            </a:extLst>
          </p:cNvPr>
          <p:cNvSpPr>
            <a:spLocks noGrp="1"/>
          </p:cNvSpPr>
          <p:nvPr>
            <p:ph type="title"/>
          </p:nvPr>
        </p:nvSpPr>
        <p:spPr>
          <a:xfrm>
            <a:off x="1133383" y="277090"/>
            <a:ext cx="9925234" cy="1285379"/>
          </a:xfrm>
        </p:spPr>
        <p:txBody>
          <a:bodyPr>
            <a:normAutofit/>
          </a:bodyPr>
          <a:lstStyle/>
          <a:p>
            <a:pPr algn="ctr"/>
            <a:r>
              <a:rPr lang="en-US" sz="4400" dirty="0"/>
              <a:t>COMPONENTS</a:t>
            </a:r>
            <a:endParaRPr lang="en-IN" sz="4400" dirty="0"/>
          </a:p>
        </p:txBody>
      </p:sp>
      <p:sp>
        <p:nvSpPr>
          <p:cNvPr id="3" name="Content Placeholder 2">
            <a:extLst>
              <a:ext uri="{FF2B5EF4-FFF2-40B4-BE49-F238E27FC236}">
                <a16:creationId xmlns:a16="http://schemas.microsoft.com/office/drawing/2014/main" id="{33B407BC-A82B-33A6-E5EB-890724DD60DB}"/>
              </a:ext>
            </a:extLst>
          </p:cNvPr>
          <p:cNvSpPr>
            <a:spLocks noGrp="1"/>
          </p:cNvSpPr>
          <p:nvPr>
            <p:ph idx="1"/>
          </p:nvPr>
        </p:nvSpPr>
        <p:spPr>
          <a:xfrm>
            <a:off x="1579378" y="1917576"/>
            <a:ext cx="9925234" cy="3993645"/>
          </a:xfrm>
        </p:spPr>
        <p:txBody>
          <a:bodyPr/>
          <a:lstStyle/>
          <a:p>
            <a:pPr>
              <a:buFont typeface="+mj-lt"/>
              <a:buAutoNum type="arabicPeriod"/>
            </a:pPr>
            <a:r>
              <a:rPr lang="en-US" sz="2400" dirty="0"/>
              <a:t>ARDUINO NANO</a:t>
            </a:r>
          </a:p>
          <a:p>
            <a:pPr>
              <a:buFont typeface="+mj-lt"/>
              <a:buAutoNum type="arabicPeriod"/>
            </a:pPr>
            <a:r>
              <a:rPr lang="en-US" sz="2400" dirty="0"/>
              <a:t>NRF24L01 + PA WIRELESS MODULE</a:t>
            </a:r>
          </a:p>
          <a:p>
            <a:pPr>
              <a:buFont typeface="+mj-lt"/>
              <a:buAutoNum type="arabicPeriod"/>
            </a:pPr>
            <a:r>
              <a:rPr lang="en-US" sz="2400" dirty="0"/>
              <a:t>NRF24L01 WIRELESS MODULE</a:t>
            </a:r>
          </a:p>
          <a:p>
            <a:pPr>
              <a:buFont typeface="+mj-lt"/>
              <a:buAutoNum type="arabicPeriod"/>
            </a:pPr>
            <a:r>
              <a:rPr lang="en-US" sz="2400" dirty="0"/>
              <a:t>ARDUINO JOYSTICK</a:t>
            </a:r>
          </a:p>
          <a:p>
            <a:pPr>
              <a:buFont typeface="+mj-lt"/>
              <a:buAutoNum type="arabicPeriod"/>
            </a:pPr>
            <a:r>
              <a:rPr lang="en-IN" sz="2400" dirty="0"/>
              <a:t>MOTTOR</a:t>
            </a:r>
          </a:p>
          <a:p>
            <a:pPr marL="0" indent="0">
              <a:buNone/>
            </a:pPr>
            <a:r>
              <a:rPr lang="en-IN" sz="2400" dirty="0"/>
              <a:t>6.BATTERIES </a:t>
            </a:r>
          </a:p>
          <a:p>
            <a:pPr>
              <a:buFont typeface="+mj-lt"/>
              <a:buAutoNum type="arabicPeriod"/>
            </a:pPr>
            <a:endParaRPr lang="en-IN" dirty="0"/>
          </a:p>
        </p:txBody>
      </p:sp>
    </p:spTree>
    <p:extLst>
      <p:ext uri="{BB962C8B-B14F-4D97-AF65-F5344CB8AC3E}">
        <p14:creationId xmlns:p14="http://schemas.microsoft.com/office/powerpoint/2010/main" val="2879535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31F31-6B23-4C48-F7E1-C65A150786E8}"/>
              </a:ext>
            </a:extLst>
          </p:cNvPr>
          <p:cNvSpPr>
            <a:spLocks noGrp="1"/>
          </p:cNvSpPr>
          <p:nvPr>
            <p:ph type="title"/>
          </p:nvPr>
        </p:nvSpPr>
        <p:spPr>
          <a:xfrm>
            <a:off x="1097280" y="227945"/>
            <a:ext cx="10058400" cy="769839"/>
          </a:xfrm>
        </p:spPr>
        <p:txBody>
          <a:bodyPr/>
          <a:lstStyle/>
          <a:p>
            <a:pPr algn="ctr"/>
            <a:r>
              <a:rPr lang="en-US" dirty="0"/>
              <a:t>COMPONENT DESCRIPTION 		</a:t>
            </a:r>
            <a:endParaRPr lang="en-IN" dirty="0"/>
          </a:p>
        </p:txBody>
      </p:sp>
      <p:sp>
        <p:nvSpPr>
          <p:cNvPr id="3" name="Content Placeholder 2">
            <a:extLst>
              <a:ext uri="{FF2B5EF4-FFF2-40B4-BE49-F238E27FC236}">
                <a16:creationId xmlns:a16="http://schemas.microsoft.com/office/drawing/2014/main" id="{9812DC7D-0D9D-5235-669B-367CAD8640B7}"/>
              </a:ext>
            </a:extLst>
          </p:cNvPr>
          <p:cNvSpPr>
            <a:spLocks noGrp="1"/>
          </p:cNvSpPr>
          <p:nvPr>
            <p:ph idx="1"/>
          </p:nvPr>
        </p:nvSpPr>
        <p:spPr>
          <a:xfrm>
            <a:off x="230819" y="988906"/>
            <a:ext cx="11745157" cy="5198829"/>
          </a:xfrm>
        </p:spPr>
        <p:txBody>
          <a:bodyPr>
            <a:normAutofit lnSpcReduction="10000"/>
          </a:bodyPr>
          <a:lstStyle/>
          <a:p>
            <a:pPr marL="0" indent="0">
              <a:buNone/>
            </a:pPr>
            <a:r>
              <a:rPr lang="en-US" sz="2800" dirty="0"/>
              <a:t>       </a:t>
            </a:r>
            <a:r>
              <a:rPr lang="en-US" sz="3600" dirty="0"/>
              <a:t>ARDUINO NANO</a:t>
            </a:r>
            <a:endParaRPr lang="en-US" sz="2800" dirty="0"/>
          </a:p>
          <a:p>
            <a:pPr>
              <a:buFont typeface="Wingdings" panose="05000000000000000000" pitchFamily="2" charset="2"/>
              <a:buChar char="v"/>
            </a:pPr>
            <a:r>
              <a:rPr lang="en-US" sz="2800" dirty="0"/>
              <a:t> The Arduino Nano is a compact and versatile microcontroller board based on the ATmega328P microcontroller.</a:t>
            </a:r>
          </a:p>
          <a:p>
            <a:pPr>
              <a:buFont typeface="Wingdings" panose="05000000000000000000" pitchFamily="2" charset="2"/>
              <a:buChar char="v"/>
            </a:pPr>
            <a:r>
              <a:rPr lang="en-US" sz="2800" dirty="0"/>
              <a:t>  It has 14 digital I/O pins, 8 analog input pins, and supports serial communication. </a:t>
            </a:r>
          </a:p>
          <a:p>
            <a:pPr>
              <a:buFont typeface="Wingdings" panose="05000000000000000000" pitchFamily="2" charset="2"/>
              <a:buChar char="v"/>
            </a:pPr>
            <a:r>
              <a:rPr lang="en-US" sz="2800" dirty="0"/>
              <a:t> It can be programmed using the Arduino IDE and powered via USB or an external power source. </a:t>
            </a:r>
          </a:p>
          <a:p>
            <a:pPr>
              <a:buFont typeface="Wingdings" panose="05000000000000000000" pitchFamily="2" charset="2"/>
              <a:buChar char="v"/>
            </a:pPr>
            <a:r>
              <a:rPr lang="en-US" sz="2800" dirty="0"/>
              <a:t> The Nano is popular for its small size, ease of use, and suitability for various applications like robotics, automation, and sensor interfacing.</a:t>
            </a:r>
          </a:p>
          <a:p>
            <a:endParaRPr lang="en-US" sz="2800" dirty="0"/>
          </a:p>
          <a:p>
            <a:endParaRPr lang="en-IN" sz="2800" dirty="0"/>
          </a:p>
        </p:txBody>
      </p:sp>
      <p:sp>
        <p:nvSpPr>
          <p:cNvPr id="4" name="Arrow: Right 3">
            <a:extLst>
              <a:ext uri="{FF2B5EF4-FFF2-40B4-BE49-F238E27FC236}">
                <a16:creationId xmlns:a16="http://schemas.microsoft.com/office/drawing/2014/main" id="{F138EB13-D887-FA17-19EF-29ECBBAE9788}"/>
              </a:ext>
            </a:extLst>
          </p:cNvPr>
          <p:cNvSpPr/>
          <p:nvPr/>
        </p:nvSpPr>
        <p:spPr>
          <a:xfrm>
            <a:off x="339129" y="1181034"/>
            <a:ext cx="408372" cy="3018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424509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12DC7D-0D9D-5235-669B-367CAD8640B7}"/>
              </a:ext>
            </a:extLst>
          </p:cNvPr>
          <p:cNvSpPr>
            <a:spLocks noGrp="1"/>
          </p:cNvSpPr>
          <p:nvPr>
            <p:ph idx="1"/>
          </p:nvPr>
        </p:nvSpPr>
        <p:spPr>
          <a:xfrm>
            <a:off x="230819" y="159798"/>
            <a:ext cx="11745157" cy="6542844"/>
          </a:xfrm>
        </p:spPr>
        <p:txBody>
          <a:bodyPr>
            <a:normAutofit fontScale="47500" lnSpcReduction="20000"/>
          </a:bodyPr>
          <a:lstStyle/>
          <a:p>
            <a:pPr marL="0" indent="0">
              <a:buNone/>
            </a:pPr>
            <a:r>
              <a:rPr lang="en-US" sz="5900" dirty="0"/>
              <a:t>           NRF24L01 + PA WIRELESS MODULE</a:t>
            </a:r>
          </a:p>
          <a:p>
            <a:pPr>
              <a:buFont typeface="Wingdings" panose="05000000000000000000" pitchFamily="2" charset="2"/>
              <a:buChar char="v"/>
            </a:pPr>
            <a:endParaRPr lang="en-US" sz="1800" dirty="0"/>
          </a:p>
          <a:p>
            <a:pPr>
              <a:buFont typeface="Wingdings" panose="05000000000000000000" pitchFamily="2" charset="2"/>
              <a:buChar char="v"/>
            </a:pPr>
            <a:r>
              <a:rPr lang="en-US" sz="4500" dirty="0"/>
              <a:t>The NRF24L01 is a low-cost, low-power 2.4 GHz wireless transceiver module.</a:t>
            </a:r>
          </a:p>
          <a:p>
            <a:pPr>
              <a:buFont typeface="Wingdings" panose="05000000000000000000" pitchFamily="2" charset="2"/>
              <a:buChar char="v"/>
            </a:pPr>
            <a:r>
              <a:rPr lang="en-US" sz="4500" dirty="0"/>
              <a:t> It supports short-range wireless communication, operates using the SPI interface, and has features like multiple channels, addresses, and power-saving modes.</a:t>
            </a:r>
          </a:p>
          <a:p>
            <a:pPr>
              <a:buFont typeface="Wingdings" panose="05000000000000000000" pitchFamily="2" charset="2"/>
              <a:buChar char="v"/>
            </a:pPr>
            <a:r>
              <a:rPr lang="en-US" sz="4500" dirty="0"/>
              <a:t> It is commonly used in Arduino projects for various applications such as remote control, wireless sensor networks, and IoT projects</a:t>
            </a:r>
          </a:p>
          <a:p>
            <a:pPr>
              <a:buFont typeface="Wingdings" panose="05000000000000000000" pitchFamily="2" charset="2"/>
              <a:buChar char="v"/>
            </a:pPr>
            <a:r>
              <a:rPr lang="en-US" sz="4500" dirty="0"/>
              <a:t>Communication: The NRF24L01 module enables wireless communication between microcontrollers or other devices. It supports data rates of up to 2 Mbps.2. SPI Interface: The module uses the Serial Peripheral Interface (SPI) for communication with the microcontroller. This allows for easy integration with popular development boards like Arduino.</a:t>
            </a:r>
          </a:p>
          <a:p>
            <a:pPr>
              <a:buFont typeface="Wingdings" panose="05000000000000000000" pitchFamily="2" charset="2"/>
              <a:buChar char="v"/>
            </a:pPr>
            <a:r>
              <a:rPr lang="en-US" sz="4500" dirty="0"/>
              <a:t>Channels and Addresses: The NRF24L01 supports 125 channels, allowing for multiple devices to operate in the same vicinity without interference. It also supports 6-byte addresses, enabling point-to-point or multi-point communication setups</a:t>
            </a:r>
          </a:p>
        </p:txBody>
      </p:sp>
      <p:sp>
        <p:nvSpPr>
          <p:cNvPr id="4" name="Arrow: Right 3">
            <a:extLst>
              <a:ext uri="{FF2B5EF4-FFF2-40B4-BE49-F238E27FC236}">
                <a16:creationId xmlns:a16="http://schemas.microsoft.com/office/drawing/2014/main" id="{F138EB13-D887-FA17-19EF-29ECBBAE9788}"/>
              </a:ext>
            </a:extLst>
          </p:cNvPr>
          <p:cNvSpPr/>
          <p:nvPr/>
        </p:nvSpPr>
        <p:spPr>
          <a:xfrm>
            <a:off x="523783" y="301841"/>
            <a:ext cx="497150" cy="292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232546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1A6E09-09D0-8F46-F080-70A72F6054ED}"/>
              </a:ext>
            </a:extLst>
          </p:cNvPr>
          <p:cNvSpPr>
            <a:spLocks noGrp="1"/>
          </p:cNvSpPr>
          <p:nvPr>
            <p:ph idx="1"/>
          </p:nvPr>
        </p:nvSpPr>
        <p:spPr>
          <a:xfrm>
            <a:off x="913795" y="266330"/>
            <a:ext cx="10353762" cy="6445188"/>
          </a:xfrm>
        </p:spPr>
        <p:txBody>
          <a:bodyPr/>
          <a:lstStyle/>
          <a:p>
            <a:pPr>
              <a:buFont typeface="Wingdings" panose="05000000000000000000" pitchFamily="2" charset="2"/>
              <a:buChar char="v"/>
            </a:pPr>
            <a:r>
              <a:rPr lang="en-US" sz="2400" dirty="0"/>
              <a:t> Libraries and Examples: There are Arduino libraries and examples available for the NRF24L01, simplifying the process of integrating it into Arduino projects. These libraries provide functions for configuring and transmitting data wirelessly.6.</a:t>
            </a:r>
          </a:p>
          <a:p>
            <a:pPr>
              <a:buFont typeface="Wingdings" panose="05000000000000000000" pitchFamily="2" charset="2"/>
              <a:buChar char="v"/>
            </a:pPr>
            <a:r>
              <a:rPr lang="en-US" sz="2400" dirty="0"/>
              <a:t> Versatility: The NRF24L01 module can be used in a wide range of applications, including remote control systems, wireless sensor networks, home automation, Internet of Things (IoT) projects, and more.</a:t>
            </a:r>
            <a:endParaRPr lang="en-IN" sz="2400" dirty="0"/>
          </a:p>
          <a:p>
            <a:endParaRPr lang="en-IN" dirty="0"/>
          </a:p>
        </p:txBody>
      </p:sp>
    </p:spTree>
    <p:extLst>
      <p:ext uri="{BB962C8B-B14F-4D97-AF65-F5344CB8AC3E}">
        <p14:creationId xmlns:p14="http://schemas.microsoft.com/office/powerpoint/2010/main" val="1063674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12DC7D-0D9D-5235-669B-367CAD8640B7}"/>
              </a:ext>
            </a:extLst>
          </p:cNvPr>
          <p:cNvSpPr>
            <a:spLocks noGrp="1"/>
          </p:cNvSpPr>
          <p:nvPr>
            <p:ph idx="1"/>
          </p:nvPr>
        </p:nvSpPr>
        <p:spPr>
          <a:xfrm>
            <a:off x="230819" y="88778"/>
            <a:ext cx="11745157" cy="6693762"/>
          </a:xfrm>
        </p:spPr>
        <p:txBody>
          <a:bodyPr>
            <a:normAutofit/>
          </a:bodyPr>
          <a:lstStyle/>
          <a:p>
            <a:pPr marL="0" indent="0">
              <a:buNone/>
            </a:pPr>
            <a:r>
              <a:rPr lang="en-US" sz="2800" dirty="0"/>
              <a:t>    ARDUINO JOYSTICK</a:t>
            </a:r>
          </a:p>
          <a:p>
            <a:pPr>
              <a:buFont typeface="Wingdings" panose="05000000000000000000" pitchFamily="2" charset="2"/>
              <a:buChar char="v"/>
            </a:pPr>
            <a:r>
              <a:rPr lang="en-US" sz="2400" dirty="0"/>
              <a:t>The HW504 joystick is a commonly used analog joystick compatible with Arduino boards. Here's a concise summary of the Arduino joystick HW504:</a:t>
            </a:r>
          </a:p>
          <a:p>
            <a:pPr>
              <a:buFont typeface="Wingdings" panose="05000000000000000000" pitchFamily="2" charset="2"/>
              <a:buChar char="v"/>
            </a:pPr>
            <a:r>
              <a:rPr lang="en-US" sz="2400" dirty="0"/>
              <a:t>The HW504 joystick is an analog joystick commonly used for directional control in Arduino projects. It features two axes, X and Y, which provide analog voltage outputs corresponding to the position of the joystick along each axis. </a:t>
            </a:r>
          </a:p>
          <a:p>
            <a:pPr>
              <a:buFont typeface="Wingdings" panose="05000000000000000000" pitchFamily="2" charset="2"/>
              <a:buChar char="v"/>
            </a:pPr>
            <a:r>
              <a:rPr lang="en-US" sz="2400" dirty="0"/>
              <a:t>The joystick typically has a 5V power supply, ground connection, and two analog output pins. The X-axis and Y-axis values can be read using the Arduino's analog input pins, allowing for precise control and input from the joystick in various applications</a:t>
            </a:r>
            <a:r>
              <a:rPr lang="en-US" sz="2800" dirty="0"/>
              <a:t>.</a:t>
            </a:r>
          </a:p>
          <a:p>
            <a:endParaRPr lang="en-IN" sz="2800" dirty="0"/>
          </a:p>
        </p:txBody>
      </p:sp>
      <p:sp>
        <p:nvSpPr>
          <p:cNvPr id="4" name="Arrow: Right 3">
            <a:extLst>
              <a:ext uri="{FF2B5EF4-FFF2-40B4-BE49-F238E27FC236}">
                <a16:creationId xmlns:a16="http://schemas.microsoft.com/office/drawing/2014/main" id="{F138EB13-D887-FA17-19EF-29ECBBAE9788}"/>
              </a:ext>
            </a:extLst>
          </p:cNvPr>
          <p:cNvSpPr/>
          <p:nvPr/>
        </p:nvSpPr>
        <p:spPr>
          <a:xfrm>
            <a:off x="230819" y="257452"/>
            <a:ext cx="328474" cy="248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126099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57B4EEB-B7A2-C5FD-71A2-924022B753F1}"/>
              </a:ext>
            </a:extLst>
          </p:cNvPr>
          <p:cNvSpPr>
            <a:spLocks noGrp="1"/>
          </p:cNvSpPr>
          <p:nvPr>
            <p:ph idx="1"/>
          </p:nvPr>
        </p:nvSpPr>
        <p:spPr>
          <a:xfrm>
            <a:off x="177553" y="2104008"/>
            <a:ext cx="11745158" cy="2459114"/>
          </a:xfrm>
        </p:spPr>
        <p:txBody>
          <a:bodyPr>
            <a:normAutofit/>
          </a:bodyPr>
          <a:lstStyle/>
          <a:p>
            <a:pPr marL="0" indent="0" algn="ctr">
              <a:buNone/>
            </a:pPr>
            <a:r>
              <a:rPr lang="en-US" sz="4000" dirty="0"/>
              <a:t>CIRCUIT DESIGN OF TRANSMITTER AND RECEIVER AND ITS DESCRIPTION</a:t>
            </a:r>
            <a:endParaRPr lang="en-IN" sz="4000" dirty="0"/>
          </a:p>
        </p:txBody>
      </p:sp>
      <p:sp>
        <p:nvSpPr>
          <p:cNvPr id="8" name="Arrow: Right 7">
            <a:extLst>
              <a:ext uri="{FF2B5EF4-FFF2-40B4-BE49-F238E27FC236}">
                <a16:creationId xmlns:a16="http://schemas.microsoft.com/office/drawing/2014/main" id="{CC4A5F92-81AC-5AED-5DC4-B995D08232E3}"/>
              </a:ext>
            </a:extLst>
          </p:cNvPr>
          <p:cNvSpPr/>
          <p:nvPr/>
        </p:nvSpPr>
        <p:spPr>
          <a:xfrm>
            <a:off x="807868" y="2352583"/>
            <a:ext cx="399495" cy="3906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017268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102</TotalTime>
  <Words>1089</Words>
  <Application>Microsoft Office PowerPoint</Application>
  <PresentationFormat>Widescreen</PresentationFormat>
  <Paragraphs>78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Bookman Old Style</vt:lpstr>
      <vt:lpstr>Rockwell</vt:lpstr>
      <vt:lpstr>Wingdings</vt:lpstr>
      <vt:lpstr>Damask</vt:lpstr>
      <vt:lpstr>PowerPoint Presentation</vt:lpstr>
      <vt:lpstr>LITRATURE SURVEY</vt:lpstr>
      <vt:lpstr>PowerPoint Presentation</vt:lpstr>
      <vt:lpstr>COMPONENTS</vt:lpstr>
      <vt:lpstr>COMPONENT DESCRIPTION   </vt:lpstr>
      <vt:lpstr>PowerPoint Presentation</vt:lpstr>
      <vt:lpstr>PowerPoint Presentation</vt:lpstr>
      <vt:lpstr>PowerPoint Presentation</vt:lpstr>
      <vt:lpstr>PowerPoint Presentation</vt:lpstr>
      <vt:lpstr>PowerPoint Presentation</vt:lpstr>
      <vt:lpstr>RECEIVER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Anshuman Anand</dc:creator>
  <cp:lastModifiedBy>Anshuman Anand</cp:lastModifiedBy>
  <cp:revision>1</cp:revision>
  <dcterms:created xsi:type="dcterms:W3CDTF">2023-05-27T14:29:34Z</dcterms:created>
  <dcterms:modified xsi:type="dcterms:W3CDTF">2023-05-27T16:11:55Z</dcterms:modified>
</cp:coreProperties>
</file>