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71" r:id="rId6"/>
    <p:sldId id="272" r:id="rId7"/>
    <p:sldId id="278" r:id="rId8"/>
    <p:sldId id="282" r:id="rId9"/>
    <p:sldId id="284" r:id="rId10"/>
    <p:sldId id="283" r:id="rId11"/>
    <p:sldId id="279" r:id="rId12"/>
    <p:sldId id="280" r:id="rId13"/>
    <p:sldId id="277" r:id="rId14"/>
    <p:sldId id="28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  <a:srgbClr val="33CCFF"/>
    <a:srgbClr val="FF99FF"/>
    <a:srgbClr val="6699FF"/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2F18-2D22-40C4-9DCE-2F7F0A5761AD}" type="datetimeFigureOut">
              <a:rPr lang="fr-FR" smtClean="0"/>
              <a:pPr/>
              <a:t>23/02/2020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DA8D6-B21D-4CED-B891-BEE3ADB0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Page 9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DA8D6-B21D-4CED-B891-BEE3ADB04720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545D5EC-5E0B-4FD2-99F4-69864FBC1665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7D11-61A9-45A8-A702-7C435C735A4D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32D9-7A87-401C-BB27-83580D0F37F8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5192AFD-DE90-4F15-A369-ACFE34191A36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07DAC9E-196C-4012-80F3-108685912BE2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4733130-18DC-49DA-92F7-5AC73E84385A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F5E83BA-899B-4038-BF59-C3AAE7F89429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5C6D-66AC-465E-8404-90FDC11FBAAB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AAADF2-23BE-4B66-8321-4FBBC8C27C95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819FC38-4F7A-4D66-AA53-6037400FDF41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413374E-CF00-4959-B63A-5D749DD44C2E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B9BD93C-8F15-49E1-8C38-C758D98EE357}" type="datetime1">
              <a:rPr lang="fr-FR" smtClean="0"/>
              <a:pPr/>
              <a:t>23/02/2020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788EB20-7435-4E1D-81B6-B6BF97A336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71414"/>
            <a:ext cx="1783553" cy="10715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2498" y="71414"/>
            <a:ext cx="1790096" cy="10715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ZoneTexte 8"/>
          <p:cNvSpPr txBox="1"/>
          <p:nvPr/>
        </p:nvSpPr>
        <p:spPr>
          <a:xfrm>
            <a:off x="2214546" y="1357298"/>
            <a:ext cx="471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00B0F0"/>
                </a:solidFill>
                <a:latin typeface="Averia" pitchFamily="2" charset="0"/>
              </a:rPr>
              <a:t>Projet OFDM</a:t>
            </a:r>
            <a:endParaRPr lang="fr-FR" sz="4800" b="1" dirty="0">
              <a:solidFill>
                <a:srgbClr val="00B0F0"/>
              </a:solidFill>
              <a:latin typeface="Averia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8596" y="2714620"/>
            <a:ext cx="80010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b="1" u="sng" dirty="0" smtClean="0">
                <a:solidFill>
                  <a:srgbClr val="00B0F0"/>
                </a:solidFill>
                <a:latin typeface="Averia" pitchFamily="2" charset="0"/>
              </a:rPr>
              <a:t>Elaborées par</a:t>
            </a:r>
            <a:r>
              <a:rPr lang="fr-FR" sz="3400" b="1" dirty="0" smtClean="0">
                <a:solidFill>
                  <a:srgbClr val="00B0F0"/>
                </a:solidFill>
                <a:latin typeface="Averia" pitchFamily="2" charset="0"/>
              </a:rPr>
              <a:t>:</a:t>
            </a:r>
            <a:r>
              <a:rPr lang="fr-FR" sz="3400" b="1" dirty="0" smtClean="0">
                <a:solidFill>
                  <a:schemeClr val="tx2">
                    <a:lumMod val="75000"/>
                  </a:schemeClr>
                </a:solidFill>
                <a:latin typeface="Averia" pitchFamily="2" charset="0"/>
              </a:rPr>
              <a:t>-Maraoub Ichrak</a:t>
            </a:r>
          </a:p>
          <a:p>
            <a:r>
              <a:rPr lang="fr-FR" sz="3400" b="1" dirty="0" smtClean="0">
                <a:solidFill>
                  <a:schemeClr val="tx2">
                    <a:lumMod val="75000"/>
                  </a:schemeClr>
                </a:solidFill>
                <a:latin typeface="Averia" pitchFamily="2" charset="0"/>
              </a:rPr>
              <a:t>                    -Troudi Ferdaws</a:t>
            </a:r>
          </a:p>
          <a:p>
            <a:r>
              <a:rPr lang="fr-FR" sz="3400" b="1" u="sng" dirty="0" smtClean="0">
                <a:solidFill>
                  <a:srgbClr val="00B0F0"/>
                </a:solidFill>
                <a:latin typeface="Averia" pitchFamily="2" charset="0"/>
              </a:rPr>
              <a:t>Encadrée par: </a:t>
            </a:r>
            <a:r>
              <a:rPr lang="fr-FR" sz="3400" b="1" dirty="0" smtClean="0">
                <a:solidFill>
                  <a:schemeClr val="tx2">
                    <a:lumMod val="75000"/>
                  </a:schemeClr>
                </a:solidFill>
                <a:latin typeface="Averia" pitchFamily="2" charset="0"/>
              </a:rPr>
              <a:t>-</a:t>
            </a:r>
          </a:p>
          <a:p>
            <a:endParaRPr lang="fr-FR" sz="3400" b="1" dirty="0">
              <a:solidFill>
                <a:schemeClr val="tx2">
                  <a:lumMod val="75000"/>
                </a:schemeClr>
              </a:solidFill>
              <a:latin typeface="Averia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28596" y="4714884"/>
            <a:ext cx="8715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u="sng" dirty="0" smtClean="0">
                <a:solidFill>
                  <a:srgbClr val="00B0F0"/>
                </a:solidFill>
                <a:latin typeface="Averia" pitchFamily="2" charset="0"/>
              </a:rPr>
              <a:t>Classe</a:t>
            </a:r>
            <a:r>
              <a:rPr lang="en-US" sz="3400" b="1" dirty="0" smtClean="0">
                <a:solidFill>
                  <a:srgbClr val="00B0F0"/>
                </a:solidFill>
                <a:latin typeface="Averia" pitchFamily="2" charset="0"/>
              </a:rPr>
              <a:t> :  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Averia" pitchFamily="2" charset="0"/>
              </a:rPr>
              <a:t>2ème année license en réseaux et télècommunication </a:t>
            </a:r>
            <a:endParaRPr lang="fr-FR" sz="3400" b="1" dirty="0">
              <a:solidFill>
                <a:schemeClr val="tx2">
                  <a:lumMod val="75000"/>
                </a:schemeClr>
              </a:solidFill>
              <a:latin typeface="Averia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86446" y="6211669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00B0F0"/>
                </a:solidFill>
                <a:latin typeface="Arial Black" pitchFamily="34" charset="0"/>
              </a:rPr>
              <a:t>2019-2020</a:t>
            </a:r>
            <a:endParaRPr lang="fr-FR" sz="3600" b="1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r>
              <a:rPr lang="fr-FR" sz="2400" dirty="0" smtClean="0"/>
              <a:t>b(t) est un bruit additif modélisant les imperfections du système </a:t>
            </a:r>
          </a:p>
          <a:p>
            <a:r>
              <a:rPr lang="fr-FR" sz="2400" dirty="0" smtClean="0"/>
              <a:t> Tr définie comme l’inverse du temps de</a:t>
            </a:r>
            <a:br>
              <a:rPr lang="fr-FR" sz="2400" dirty="0" smtClean="0"/>
            </a:br>
            <a:r>
              <a:rPr lang="fr-FR" sz="2400" dirty="0" smtClean="0"/>
              <a:t>retard maximum du canal de propagation Tr, appelé encore </a:t>
            </a:r>
            <a:r>
              <a:rPr lang="fr-FR" sz="2400" dirty="0" err="1" smtClean="0"/>
              <a:t>delay</a:t>
            </a:r>
            <a:r>
              <a:rPr lang="fr-FR" sz="2400" dirty="0" smtClean="0"/>
              <a:t> </a:t>
            </a:r>
            <a:r>
              <a:rPr lang="fr-FR" sz="2400" dirty="0" err="1" smtClean="0"/>
              <a:t>spread</a:t>
            </a:r>
            <a:r>
              <a:rPr lang="fr-FR" sz="2400" dirty="0" smtClean="0"/>
              <a:t>). 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Dans ce cas, les composantes fréquentielles de x(t) séparées de la bande de cohérence subissent des atténuations différentes. </a:t>
            </a:r>
            <a:br>
              <a:rPr lang="fr-FR" sz="2400" dirty="0" smtClean="0"/>
            </a:br>
            <a:r>
              <a:rPr lang="fr-FR" sz="2400" dirty="0" smtClean="0"/>
              <a:t> </a:t>
            </a:r>
            <a:br>
              <a:rPr lang="fr-FR" sz="2400" dirty="0" smtClean="0"/>
            </a:br>
            <a:r>
              <a:rPr lang="fr-FR" sz="2400" dirty="0" smtClean="0"/>
              <a:t> </a:t>
            </a:r>
            <a:br>
              <a:rPr lang="fr-FR" sz="2400" dirty="0" smtClean="0"/>
            </a:br>
            <a:r>
              <a:rPr lang="fr-FR" sz="2400" dirty="0" smtClean="0"/>
              <a:t> </a:t>
            </a:r>
            <a:br>
              <a:rPr lang="fr-FR" sz="2400" dirty="0" smtClean="0"/>
            </a:br>
            <a:endParaRPr lang="fr-FR" sz="2400" dirty="0" smtClean="0">
              <a:latin typeface="Averia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85818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Principe d’OFDM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785818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      L’intérêt d’OFDM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50072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smtClean="0"/>
              <a:t>Placer l’information dans une fenêtre temps-fréquence telle que sa durée soit bien plus grande que le </a:t>
            </a:r>
            <a:r>
              <a:rPr lang="fr-FR" sz="2400" dirty="0" err="1" smtClean="0"/>
              <a:t>delay</a:t>
            </a:r>
            <a:r>
              <a:rPr lang="fr-FR" sz="2400" dirty="0" smtClean="0"/>
              <a:t> </a:t>
            </a:r>
            <a:r>
              <a:rPr lang="fr-FR" sz="2400" dirty="0" err="1" smtClean="0"/>
              <a:t>spread</a:t>
            </a:r>
            <a:r>
              <a:rPr lang="fr-FR" sz="2400" dirty="0" smtClean="0"/>
              <a:t> du canal de propagation. Cette avantage, primordial pour les communications sans</a:t>
            </a:r>
            <a:br>
              <a:rPr lang="fr-FR" sz="2400" dirty="0" smtClean="0"/>
            </a:br>
            <a:r>
              <a:rPr lang="fr-FR" sz="2400" dirty="0" smtClean="0"/>
              <a:t>fils, en fait une solution pressentie pour les différents types de réseaux haut débit sans fils: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/>
              <a:t>réseaux cellulaires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/>
              <a:t> réseaux locaux sans fils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/>
              <a:t> boucle locale radio .</a:t>
            </a:r>
          </a:p>
          <a:p>
            <a:r>
              <a:rPr lang="fr-FR" sz="2400" dirty="0" smtClean="0"/>
              <a:t>L’idée originale des modulations multi-porteuses est de transformer l’étape d’égalisation</a:t>
            </a:r>
            <a:br>
              <a:rPr lang="fr-FR" sz="2400" dirty="0" smtClean="0"/>
            </a:br>
            <a:r>
              <a:rPr lang="fr-FR" sz="2400" dirty="0" smtClean="0"/>
              <a:t>dans le domaine temporel par une égalisation simplifiée dans le domaine fréquentielle pour</a:t>
            </a:r>
            <a:br>
              <a:rPr lang="fr-FR" sz="2400" dirty="0" smtClean="0"/>
            </a:br>
            <a:r>
              <a:rPr lang="fr-FR" sz="2400" dirty="0" smtClean="0"/>
              <a:t>retrouver le signal émis. </a:t>
            </a:r>
            <a:endParaRPr lang="fr-FR" sz="2400" dirty="0" smtClean="0">
              <a:latin typeface="Averia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400" dirty="0" smtClean="0"/>
              <a:t>=&gt; Décrire le principe, considérons un circuit électrique pour lequel la réponse du courant (ici, le signal émis) est régi par une équation différentielle.</a:t>
            </a:r>
          </a:p>
          <a:p>
            <a:r>
              <a:rPr lang="fr-FR" sz="2400" dirty="0" smtClean="0"/>
              <a:t>Interpréter et résoudre l’équation différentielle pour déterminer le courant n’est pas forcément</a:t>
            </a:r>
            <a:br>
              <a:rPr lang="fr-FR" sz="2400" dirty="0" smtClean="0"/>
            </a:br>
            <a:r>
              <a:rPr lang="fr-FR" sz="2400" dirty="0" smtClean="0"/>
              <a:t>facile : Chaque composante fréquentielle du courant d’entrée est alors filtrée par la réponse du circuit à cette fréquence. </a:t>
            </a:r>
          </a:p>
          <a:p>
            <a:pPr>
              <a:buNone/>
            </a:pPr>
            <a:r>
              <a:rPr lang="fr-FR" sz="2400" dirty="0" smtClean="0"/>
              <a:t>    Une fois la fonction de transfert acquise</a:t>
            </a:r>
            <a:br>
              <a:rPr lang="fr-FR" sz="2400" dirty="0" smtClean="0"/>
            </a:br>
            <a:r>
              <a:rPr lang="fr-FR" sz="2400" dirty="0" smtClean="0"/>
              <a:t>la détermination du courant se fait en divisant la tension (en d’autres termes, le signal reçu) par</a:t>
            </a:r>
            <a:br>
              <a:rPr lang="fr-FR" sz="2400" dirty="0" smtClean="0"/>
            </a:br>
            <a:r>
              <a:rPr lang="fr-FR" sz="2400" dirty="0" smtClean="0"/>
              <a:t>la fonction de transfert du circuit (qui dans ce cas n’est rien d’autre que l’impédance). </a:t>
            </a:r>
            <a:br>
              <a:rPr lang="fr-FR" sz="2400" dirty="0" smtClean="0"/>
            </a:br>
            <a:r>
              <a:rPr lang="fr-FR" sz="2400" dirty="0" smtClean="0"/>
              <a:t> </a:t>
            </a:r>
            <a:br>
              <a:rPr lang="fr-FR" sz="2400" dirty="0" smtClean="0"/>
            </a:br>
            <a:endParaRPr lang="fr-FR" sz="2400" dirty="0" smtClean="0">
              <a:latin typeface="Averia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785818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      L’intérêt d’OFDM 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400" b="1" dirty="0" smtClean="0"/>
              <a:t>Le principal inconvénient est le suivant :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Du fait de la modulation, un signal OFDM temporel peut-être considéré comme une somme de N sinusoïdes. L'enveloppe de ce signal suit, selon le théorème de la limite-centrale, une loi de Gauss et la probabilité que le signal total ait une grande amplitude est d'autant plus faible que N est grand mais existe cependant et ne doit pas être négligée dès lors que l'on travaille à des forts niveaux d'amplifications. L'idée est de prendre un certain recul et de se garder de dépasser la zone où la réponse de l'amplificateur n'est plus linéaire.</a:t>
            </a:r>
            <a:br>
              <a:rPr lang="fr-FR" sz="2400" dirty="0" smtClean="0"/>
            </a:br>
            <a:r>
              <a:rPr lang="fr-FR" sz="2400" dirty="0" smtClean="0"/>
              <a:t>Il serait en effet très dommageable de causer des </a:t>
            </a:r>
            <a:r>
              <a:rPr lang="fr-FR" sz="2400" dirty="0" err="1" smtClean="0"/>
              <a:t>distortions</a:t>
            </a:r>
            <a:r>
              <a:rPr lang="fr-FR" sz="2400" dirty="0" smtClean="0"/>
              <a:t> non-linéaires dans le cas de l'OFDM. De nombreux dispositifs ont été mis en place pour palier à ce problème, mais sous certaines conditions ( nombres de porteuses faible par exemple).</a:t>
            </a:r>
            <a:br>
              <a:rPr lang="fr-FR" sz="2400" dirty="0" smtClean="0"/>
            </a:br>
            <a:r>
              <a:rPr lang="fr-FR" sz="2400" dirty="0" smtClean="0"/>
              <a:t>L'idée est de trouver une façon de réduire le facteur de crête (caractéristique du "dépassement") en utilisant soit le codage de canal, un filtrage approprié, </a:t>
            </a:r>
            <a:br>
              <a:rPr lang="fr-FR" sz="2400" dirty="0" smtClean="0"/>
            </a:br>
            <a:endParaRPr lang="fr-FR" sz="2400" dirty="0" smtClean="0">
              <a:latin typeface="Averia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785818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      Avantage </a:t>
            </a:r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  <a:sym typeface="Wingdings" pitchFamily="2" charset="2"/>
              </a:rPr>
              <a:t>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400" b="1" dirty="0" smtClean="0"/>
              <a:t>Le principal inconvénient est le suivant :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Du fait de la modulation, un signal OFDM temporel peut-être considéré comme une somme de N sinusoïdes. L'enveloppe de ce signal suit, selon le théorème de la limite-centrale, une loi de Gauss et la probabilité que le signal total ait une grande amplitude est d'autant plus faible que N est grand mais existe cependant et ne doit pas être négligée dès lors que l'on travaille à des forts niveaux d'amplifications. L'idée est de prendre un certain recul et de se garder de dépasser la zone où la réponse de l'amplificateur n'est plus linéaire.</a:t>
            </a:r>
            <a:br>
              <a:rPr lang="fr-FR" sz="2400" dirty="0" smtClean="0"/>
            </a:br>
            <a:r>
              <a:rPr lang="fr-FR" sz="2400" dirty="0" smtClean="0"/>
              <a:t>Il serait en effet très dommageable de causer des </a:t>
            </a:r>
            <a:r>
              <a:rPr lang="fr-FR" sz="2400" dirty="0" err="1" smtClean="0"/>
              <a:t>distortions</a:t>
            </a:r>
            <a:r>
              <a:rPr lang="fr-FR" sz="2400" dirty="0" smtClean="0"/>
              <a:t> non-linéaires dans le cas de l'OFDM. De nombreux dispositifs ont été mis en place pour palier à ce problème, mais sous certaines conditions ( nombres de porteuses faible par exemple).</a:t>
            </a:r>
            <a:br>
              <a:rPr lang="fr-FR" sz="2400" dirty="0" smtClean="0"/>
            </a:br>
            <a:r>
              <a:rPr lang="fr-FR" sz="2400" dirty="0" smtClean="0"/>
              <a:t>L'idée est de trouver une façon de réduire le facteur de crête (caractéristique du "dépassement") en utilisant soit le codage de canal, un filtrage approprié, </a:t>
            </a:r>
            <a:br>
              <a:rPr lang="fr-FR" sz="2400" dirty="0" smtClean="0"/>
            </a:br>
            <a:endParaRPr lang="fr-FR" sz="2400" dirty="0" smtClean="0">
              <a:latin typeface="Averia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785818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      Avantage </a:t>
            </a:r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  <a:sym typeface="Wingdings" pitchFamily="2" charset="2"/>
              </a:rPr>
              <a:t>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-214338"/>
            <a:ext cx="8229600" cy="1018366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286544"/>
          </a:xfrm>
        </p:spPr>
        <p:txBody>
          <a:bodyPr>
            <a:noAutofit/>
          </a:bodyPr>
          <a:lstStyle/>
          <a:p>
            <a:r>
              <a:rPr lang="fr-FR" sz="2200" b="1" dirty="0" smtClean="0">
                <a:latin typeface="Averia" pitchFamily="2" charset="0"/>
              </a:rPr>
              <a:t>Un signal </a:t>
            </a:r>
            <a:r>
              <a:rPr lang="fr-FR" sz="2200" dirty="0" smtClean="0">
                <a:latin typeface="Averia" pitchFamily="2" charset="0"/>
              </a:rPr>
              <a:t>est déformé lorsqu’il parcourt plusieurs trajets différents entre l’émetteur et le récepteur . </a:t>
            </a:r>
          </a:p>
          <a:p>
            <a:r>
              <a:rPr lang="fr-FR" sz="2200" dirty="0" smtClean="0">
                <a:latin typeface="Averia" pitchFamily="2" charset="0"/>
              </a:rPr>
              <a:t>les bits de données qui arrivent au récepteur sont retardées par des réflexions sur :</a:t>
            </a:r>
          </a:p>
          <a:p>
            <a:pPr lvl="1">
              <a:buFont typeface="Courier New" pitchFamily="49" charset="0"/>
              <a:buChar char="o"/>
            </a:pPr>
            <a:r>
              <a:rPr lang="fr-FR" sz="2200" dirty="0" smtClean="0">
                <a:latin typeface="Averia" pitchFamily="2" charset="0"/>
              </a:rPr>
              <a:t>Des immeubles. </a:t>
            </a:r>
          </a:p>
          <a:p>
            <a:pPr lvl="1">
              <a:buFont typeface="Courier New" pitchFamily="49" charset="0"/>
              <a:buChar char="o"/>
            </a:pPr>
            <a:r>
              <a:rPr lang="fr-FR" sz="2200" dirty="0" smtClean="0">
                <a:latin typeface="Averia" pitchFamily="2" charset="0"/>
              </a:rPr>
              <a:t>Des voitures .</a:t>
            </a:r>
          </a:p>
          <a:p>
            <a:pPr lvl="1">
              <a:buFont typeface="Courier New" pitchFamily="49" charset="0"/>
              <a:buChar char="o"/>
            </a:pPr>
            <a:r>
              <a:rPr lang="fr-FR" sz="2200" dirty="0" smtClean="0">
                <a:latin typeface="Averia" pitchFamily="2" charset="0"/>
              </a:rPr>
              <a:t>Le sol .</a:t>
            </a:r>
          </a:p>
          <a:p>
            <a:pPr lvl="1">
              <a:buNone/>
            </a:pPr>
            <a:endParaRPr lang="fr-FR" sz="2200" dirty="0" smtClean="0"/>
          </a:p>
          <a:p>
            <a:pPr>
              <a:buNone/>
            </a:pPr>
            <a:endParaRPr lang="fr-FR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fr-F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  <a:p>
            <a:pPr>
              <a:buNone/>
            </a:pPr>
            <a:endParaRPr lang="fr-FR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fr-F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ia" pitchFamily="2" charset="0"/>
              </a:rPr>
              <a:t>Trajet est un peu plus long que celui des bits qui arrivent                                       </a:t>
            </a:r>
            <a:r>
              <a:rPr lang="fr-F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ia" pitchFamily="2" charset="0"/>
              </a:rPr>
              <a:t>directement.</a:t>
            </a:r>
          </a:p>
          <a:p>
            <a:pPr algn="ctr">
              <a:buNone/>
            </a:pPr>
            <a:r>
              <a:rPr lang="fr-FR" sz="2200" b="1" dirty="0" smtClean="0">
                <a:solidFill>
                  <a:srgbClr val="0000FF"/>
                </a:solidFill>
                <a:latin typeface="Averia" pitchFamily="2" charset="0"/>
              </a:rPr>
              <a:t>=&gt;</a:t>
            </a:r>
            <a:r>
              <a:rPr lang="fr-FR" sz="2200" dirty="0" smtClean="0">
                <a:latin typeface="Averia" pitchFamily="2" charset="0"/>
              </a:rPr>
              <a:t> </a:t>
            </a:r>
            <a:r>
              <a:rPr lang="fr-FR" sz="2200" dirty="0" smtClean="0">
                <a:latin typeface="Averia" pitchFamily="2" charset="0"/>
              </a:rPr>
              <a:t>Le signal déformé (résultant de l’addition de tous les symboles)         </a:t>
            </a:r>
            <a:r>
              <a:rPr lang="fr-FR" sz="2200" dirty="0" smtClean="0">
                <a:latin typeface="Averia" pitchFamily="2" charset="0"/>
              </a:rPr>
              <a:t>     </a:t>
            </a:r>
            <a:r>
              <a:rPr lang="fr-F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ia" pitchFamily="2" charset="0"/>
              </a:rPr>
              <a:t>peut-être </a:t>
            </a:r>
            <a:r>
              <a:rPr lang="fr-F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ia" pitchFamily="2" charset="0"/>
              </a:rPr>
              <a:t>mal interprété par le récepteur . </a:t>
            </a:r>
            <a:endParaRPr lang="fr-FR" sz="2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ria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5" name="Picture 2" descr="C:\Users\Admin\OneDrive\Images\Captures d’écran\2020-02-05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928802"/>
            <a:ext cx="5643570" cy="3143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785818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            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929330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Averia" pitchFamily="2" charset="0"/>
              </a:rPr>
              <a:t>Pour résoudre le problème de trajets multiples et atteindre des performances intéressantes :</a:t>
            </a:r>
          </a:p>
          <a:p>
            <a:pPr>
              <a:buNone/>
            </a:pPr>
            <a:endParaRPr lang="fr-FR" sz="2400" dirty="0" smtClean="0">
              <a:latin typeface="Averia" pitchFamily="2" charset="0"/>
            </a:endParaRPr>
          </a:p>
          <a:p>
            <a:pPr algn="ctr">
              <a:buNone/>
            </a:pPr>
            <a:r>
              <a:rPr lang="fr-FR" sz="2400" dirty="0" smtClean="0">
                <a:solidFill>
                  <a:srgbClr val="0000FF"/>
                </a:solidFill>
                <a:latin typeface="Averia" pitchFamily="2" charset="0"/>
              </a:rPr>
              <a:t>La modulation multi porteuse OFDM </a:t>
            </a:r>
          </a:p>
          <a:p>
            <a:pPr algn="ctr">
              <a:buNone/>
            </a:pPr>
            <a:r>
              <a:rPr lang="fr-FR" sz="2400" dirty="0" smtClean="0">
                <a:solidFill>
                  <a:srgbClr val="FF66FF"/>
                </a:solidFill>
                <a:latin typeface="Averia" pitchFamily="2" charset="0"/>
              </a:rPr>
              <a:t>(</a:t>
            </a:r>
            <a:r>
              <a:rPr lang="fr-FR" sz="2400" dirty="0" smtClean="0">
                <a:solidFill>
                  <a:srgbClr val="0000FF"/>
                </a:solidFill>
                <a:latin typeface="Averia" pitchFamily="2" charset="0"/>
              </a:rPr>
              <a:t>Orthogonal Frequency Division Multiplexing</a:t>
            </a:r>
            <a:r>
              <a:rPr lang="fr-FR" sz="2400" dirty="0" smtClean="0">
                <a:solidFill>
                  <a:srgbClr val="FF66FF"/>
                </a:solidFill>
                <a:latin typeface="Averia" pitchFamily="2" charset="0"/>
              </a:rPr>
              <a:t>)</a:t>
            </a:r>
          </a:p>
          <a:p>
            <a:pPr algn="ctr">
              <a:buNone/>
            </a:pPr>
            <a:endParaRPr lang="fr-FR" sz="2400" dirty="0" smtClean="0">
              <a:latin typeface="Averia" pitchFamily="2" charset="0"/>
            </a:endParaRPr>
          </a:p>
          <a:p>
            <a:r>
              <a:rPr lang="fr-FR" sz="2400" dirty="0" smtClean="0">
                <a:latin typeface="Averia" pitchFamily="2" charset="0"/>
              </a:rPr>
              <a:t>Robustesse par rapport aux propagation multi-trajets.</a:t>
            </a:r>
          </a:p>
          <a:p>
            <a:r>
              <a:rPr lang="fr-FR" sz="2400" dirty="0" smtClean="0">
                <a:latin typeface="Averia" pitchFamily="2" charset="0"/>
              </a:rPr>
              <a:t>Débit binaire élevé.</a:t>
            </a:r>
          </a:p>
          <a:p>
            <a:r>
              <a:rPr lang="fr-FR" sz="2400" dirty="0" smtClean="0">
                <a:latin typeface="Averia" pitchFamily="2" charset="0"/>
              </a:rPr>
              <a:t>utilisation optimale de la bande de fréquence </a:t>
            </a:r>
            <a:r>
              <a:rPr lang="fr-FR" sz="2400" dirty="0" smtClean="0">
                <a:latin typeface="Averia" pitchFamily="2" charset="0"/>
              </a:rPr>
              <a:t>orthogonal des porteuses.</a:t>
            </a:r>
            <a:endParaRPr lang="fr-FR" sz="2400" dirty="0" smtClean="0">
              <a:latin typeface="Averia" pitchFamily="2" charset="0"/>
            </a:endParaRPr>
          </a:p>
          <a:p>
            <a:r>
              <a:rPr lang="fr-FR" sz="2400" dirty="0" smtClean="0"/>
              <a:t> </a:t>
            </a:r>
            <a:r>
              <a:rPr lang="fr-FR" sz="2400" dirty="0" smtClean="0">
                <a:latin typeface="Averia" pitchFamily="2" charset="0"/>
              </a:rPr>
              <a:t>Diminution des interférences inter symbole </a:t>
            </a:r>
            <a:r>
              <a:rPr lang="fr-FR" sz="2400" dirty="0" smtClean="0">
                <a:latin typeface="Averia" pitchFamily="2" charset="0"/>
              </a:rPr>
              <a:t>( </a:t>
            </a:r>
            <a:r>
              <a:rPr lang="fr-FR" sz="2400" dirty="0" err="1" smtClean="0">
                <a:latin typeface="Averia" pitchFamily="2" charset="0"/>
              </a:rPr>
              <a:t>lSI</a:t>
            </a:r>
            <a:r>
              <a:rPr lang="fr-FR" sz="2400" dirty="0" smtClean="0">
                <a:latin typeface="Averia" pitchFamily="2" charset="0"/>
              </a:rPr>
              <a:t> </a:t>
            </a:r>
            <a:r>
              <a:rPr lang="fr-FR" sz="2400" dirty="0" smtClean="0">
                <a:latin typeface="Averia" pitchFamily="2" charset="0"/>
              </a:rPr>
              <a:t>allouée par). </a:t>
            </a:r>
          </a:p>
          <a:p>
            <a:r>
              <a:rPr lang="fr-FR" sz="2400" dirty="0" smtClean="0">
                <a:latin typeface="Averia" pitchFamily="2" charset="0"/>
              </a:rPr>
              <a:t> Implémentation facile grâce aux modules (</a:t>
            </a:r>
            <a:r>
              <a:rPr lang="fr-FR" sz="2400" dirty="0" smtClean="0">
                <a:solidFill>
                  <a:srgbClr val="FF66FF"/>
                </a:solidFill>
                <a:latin typeface="Averia" pitchFamily="2" charset="0"/>
              </a:rPr>
              <a:t>FFT,IFFT</a:t>
            </a:r>
            <a:r>
              <a:rPr lang="fr-FR" sz="2400" dirty="0" smtClean="0">
                <a:latin typeface="Averia" pitchFamily="2" charset="0"/>
              </a:rPr>
              <a:t>).</a:t>
            </a:r>
          </a:p>
          <a:p>
            <a:pPr>
              <a:buNone/>
            </a:pPr>
            <a:endParaRPr lang="fr-FR" sz="2400" dirty="0" smtClean="0">
              <a:latin typeface="Averia" pitchFamily="2" charset="0"/>
            </a:endParaRPr>
          </a:p>
          <a:p>
            <a:endParaRPr lang="fr-FR" sz="2400" dirty="0" smtClean="0">
              <a:latin typeface="Averia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928694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             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550072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  <a:latin typeface="Averia" pitchFamily="2" charset="0"/>
              </a:rPr>
              <a:t>Introduction 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  <a:latin typeface="Averia" pitchFamily="2" charset="0"/>
              </a:rPr>
              <a:t> Qu’est ce que l’OFDM</a:t>
            </a: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  <a:latin typeface="Averia" pitchFamily="2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fr-FR" sz="2400" b="1" dirty="0" smtClean="0">
              <a:solidFill>
                <a:schemeClr val="accent3">
                  <a:lumMod val="75000"/>
                </a:schemeClr>
              </a:solidFill>
              <a:latin typeface="Averia" pitchFamily="2" charset="0"/>
            </a:endParaRPr>
          </a:p>
          <a:p>
            <a:endParaRPr lang="fr-FR" sz="2400" dirty="0" smtClean="0">
              <a:latin typeface="Averia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          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400" b="1" u="sng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ia" pitchFamily="2" charset="0"/>
              </a:rPr>
              <a:t>L’OFDM</a:t>
            </a:r>
            <a:r>
              <a:rPr lang="fr-FR" sz="2400" b="1" u="sng" dirty="0" smtClean="0">
                <a:solidFill>
                  <a:srgbClr val="FF99FF"/>
                </a:solidFill>
                <a:latin typeface="Averia" pitchFamily="2" charset="0"/>
              </a:rPr>
              <a:t> :</a:t>
            </a:r>
          </a:p>
          <a:p>
            <a:pPr>
              <a:buNone/>
            </a:pPr>
            <a:endParaRPr lang="fr-FR" sz="2400" b="1" u="sng" dirty="0" smtClean="0">
              <a:solidFill>
                <a:srgbClr val="FF99FF"/>
              </a:solidFill>
              <a:latin typeface="Bo Chen Font" pitchFamily="2" charset="0"/>
            </a:endParaRPr>
          </a:p>
          <a:p>
            <a:r>
              <a:rPr lang="fr-FR" sz="2400" dirty="0" smtClean="0">
                <a:latin typeface="Averia" pitchFamily="2" charset="0"/>
              </a:rPr>
              <a:t>C’est un procédé de codage de signaux numériques  par répartition en fréquences orthogonales sous forme de multiples sous-porteuses .</a:t>
            </a:r>
          </a:p>
          <a:p>
            <a:endParaRPr lang="fr-FR" sz="2400" dirty="0" smtClean="0">
              <a:latin typeface="Averia" pitchFamily="2" charset="0"/>
            </a:endParaRPr>
          </a:p>
          <a:p>
            <a:r>
              <a:rPr lang="fr-FR" sz="2400" dirty="0" smtClean="0">
                <a:latin typeface="Averia" pitchFamily="2" charset="0"/>
              </a:rPr>
              <a:t>Emet un signal en divisant une plage de fréquence en plusieurs sous-canaux espacés par des zones libres de tailles fixes. </a:t>
            </a:r>
          </a:p>
          <a:p>
            <a:pPr>
              <a:buNone/>
            </a:pPr>
            <a:endParaRPr lang="fr-FR" sz="2400" dirty="0" smtClean="0">
              <a:latin typeface="Averia" pitchFamily="2" charset="0"/>
            </a:endParaRPr>
          </a:p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=&gt;</a:t>
            </a:r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ia" pitchFamily="2" charset="0"/>
              </a:rPr>
              <a:t> </a:t>
            </a:r>
            <a:r>
              <a:rPr lang="fr-FR" sz="2400" dirty="0" smtClean="0">
                <a:latin typeface="Averia" pitchFamily="2" charset="0"/>
              </a:rPr>
              <a:t>Emission du signal sur un grand nombre de systèmes de transmission indépendants et à des fréquences différentes. </a:t>
            </a:r>
          </a:p>
          <a:p>
            <a:pPr>
              <a:buNone/>
            </a:pP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  <a:latin typeface="Averia" pitchFamily="2" charset="0"/>
              </a:rPr>
              <a:t>  </a:t>
            </a:r>
          </a:p>
          <a:p>
            <a:endParaRPr lang="fr-FR" sz="2400" dirty="0" smtClean="0">
              <a:latin typeface="Averia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785818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     Qu’est ce que l’OFDM?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929330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Averia" pitchFamily="2" charset="0"/>
              </a:rPr>
              <a:t>C’est une technique de transmission très performante pour les réseaux sans fil à hauts débits numériques.</a:t>
            </a:r>
          </a:p>
          <a:p>
            <a:pPr>
              <a:buNone/>
            </a:pPr>
            <a:endParaRPr lang="fr-FR" sz="2400" dirty="0" smtClean="0">
              <a:latin typeface="Averia" pitchFamily="2" charset="0"/>
            </a:endParaRPr>
          </a:p>
          <a:p>
            <a:r>
              <a:rPr lang="fr-FR" sz="2400" dirty="0" smtClean="0">
                <a:latin typeface="Averia" pitchFamily="2" charset="0"/>
              </a:rPr>
              <a:t>Les utilisateurs présents dans  le système se partagent ces sous-porteuses pour échanger les données avec les stations de base.</a:t>
            </a:r>
          </a:p>
          <a:p>
            <a:pPr>
              <a:buNone/>
            </a:pPr>
            <a:endParaRPr lang="fr-FR" sz="2400" b="1" dirty="0" smtClean="0">
              <a:latin typeface="Averia" pitchFamily="2" charset="0"/>
            </a:endParaRPr>
          </a:p>
          <a:p>
            <a:r>
              <a:rPr lang="fr-FR" sz="2400" dirty="0" smtClean="0">
                <a:latin typeface="Averia" pitchFamily="2" charset="0"/>
              </a:rPr>
              <a:t>L’OFDM est utilisée pour de nombreuses applications comme la télévision numérique DVB ou la norme ADSL permettant des liaisons Internet à haut débit.</a:t>
            </a:r>
          </a:p>
          <a:p>
            <a:pPr>
              <a:buNone/>
            </a:pPr>
            <a:endParaRPr lang="fr-FR" sz="2400" dirty="0" smtClean="0">
              <a:latin typeface="Averia" pitchFamily="2" charset="0"/>
            </a:endParaRPr>
          </a:p>
          <a:p>
            <a:r>
              <a:rPr lang="fr-FR" sz="2400" dirty="0" smtClean="0">
                <a:latin typeface="Averia" pitchFamily="2" charset="0"/>
              </a:rPr>
              <a:t>L’OFDM s’adapte parfaitement aux communications mobiles, et semble incontournable pour les futures standards de cinquième et sixième générations.</a:t>
            </a:r>
          </a:p>
          <a:p>
            <a:endParaRPr lang="fr-FR" sz="2400" dirty="0" smtClean="0">
              <a:latin typeface="Averia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400" dirty="0" smtClean="0"/>
              <a:t> Le canal de propagation peut-être modélisé par une réponse </a:t>
            </a:r>
            <a:r>
              <a:rPr lang="fr-FR" sz="2400" dirty="0" err="1" smtClean="0"/>
              <a:t>impulsionnelle</a:t>
            </a:r>
            <a:r>
              <a:rPr lang="fr-FR" sz="2400" dirty="0" smtClean="0"/>
              <a:t> donnée par ) ( ) ( </a:t>
            </a:r>
            <a:r>
              <a:rPr lang="fr-FR" sz="2400" i="1" dirty="0" smtClean="0"/>
              <a:t>l</a:t>
            </a:r>
            <a:br>
              <a:rPr lang="fr-FR" sz="2400" i="1" dirty="0" smtClean="0"/>
            </a:br>
            <a:r>
              <a:rPr lang="fr-FR" sz="2400" i="1" dirty="0" smtClean="0"/>
              <a:t>l</a:t>
            </a:r>
            <a:br>
              <a:rPr lang="fr-FR" sz="2400" i="1" dirty="0" smtClean="0"/>
            </a:br>
            <a:r>
              <a:rPr lang="fr-FR" sz="2400" i="1" dirty="0" smtClean="0"/>
              <a:t>c t </a:t>
            </a:r>
            <a:r>
              <a:rPr lang="fr-FR" sz="2400" dirty="0" smtClean="0"/>
              <a:t> </a:t>
            </a:r>
            <a:r>
              <a:rPr lang="fr-FR" sz="2400" i="1" dirty="0" smtClean="0"/>
              <a:t>lg t</a:t>
            </a:r>
            <a:r>
              <a:rPr lang="fr-FR" sz="2400" dirty="0" smtClean="0"/>
              <a:t> pour laquelle g(t) est le filtre de mise en forme. Dans note cas,</a:t>
            </a:r>
            <a:br>
              <a:rPr lang="fr-FR" sz="2400" dirty="0" smtClean="0"/>
            </a:br>
            <a:r>
              <a:rPr lang="fr-FR" sz="2400" dirty="0" smtClean="0"/>
              <a:t> </a:t>
            </a:r>
            <a:r>
              <a:rPr lang="fr-FR" sz="2400" i="1" dirty="0" smtClean="0"/>
              <a:t>l </a:t>
            </a:r>
            <a:r>
              <a:rPr lang="fr-FR" sz="2400" dirty="0" smtClean="0"/>
              <a:t>(l=0,…,L-1) et </a:t>
            </a:r>
            <a:r>
              <a:rPr lang="fr-FR" sz="2400" i="1" dirty="0" smtClean="0"/>
              <a:t>l </a:t>
            </a:r>
            <a:r>
              <a:rPr lang="fr-FR" sz="2400" dirty="0" smtClean="0"/>
              <a:t>(l=0, …,L-1) sont respectivement les retards et les gains complexes du canal</a:t>
            </a:r>
            <a:br>
              <a:rPr lang="fr-FR" sz="2400" dirty="0" smtClean="0"/>
            </a:br>
            <a:r>
              <a:rPr lang="fr-FR" sz="2400" dirty="0" smtClean="0"/>
              <a:t>de propagation..</a:t>
            </a:r>
            <a:br>
              <a:rPr lang="fr-FR" sz="2400" dirty="0" smtClean="0"/>
            </a:br>
            <a:r>
              <a:rPr lang="fr-FR" sz="2400" dirty="0" smtClean="0"/>
              <a:t>Le signal reçu r(t) n’est alors rien d’autre que le filtrage du signal émis x(t) par le canal de</a:t>
            </a:r>
            <a:br>
              <a:rPr lang="fr-FR" sz="2400" dirty="0" smtClean="0"/>
            </a:br>
            <a:r>
              <a:rPr lang="fr-FR" sz="2400" dirty="0" smtClean="0"/>
              <a:t>propagation c(t) et peut donc s’écrire sous la forme suivante en bande de base :</a:t>
            </a:r>
            <a:br>
              <a:rPr lang="fr-FR" sz="2400" dirty="0" smtClean="0"/>
            </a:br>
            <a:r>
              <a:rPr lang="fr-FR" sz="2400" i="1" dirty="0" smtClean="0"/>
              <a:t>r</a:t>
            </a:r>
            <a:r>
              <a:rPr lang="fr-FR" sz="2400" dirty="0" smtClean="0"/>
              <a:t>(</a:t>
            </a:r>
            <a:r>
              <a:rPr lang="fr-FR" sz="2400" i="1" dirty="0" smtClean="0"/>
              <a:t>t</a:t>
            </a:r>
            <a:r>
              <a:rPr lang="fr-FR" sz="2400" dirty="0" smtClean="0"/>
              <a:t>)   </a:t>
            </a:r>
            <a:r>
              <a:rPr lang="fr-FR" sz="2400" i="1" dirty="0" smtClean="0"/>
              <a:t>c</a:t>
            </a:r>
            <a:r>
              <a:rPr lang="fr-FR" sz="2400" dirty="0" smtClean="0"/>
              <a:t>( )</a:t>
            </a:r>
            <a:r>
              <a:rPr lang="fr-FR" sz="2400" i="1" dirty="0" smtClean="0"/>
              <a:t>x</a:t>
            </a:r>
            <a:r>
              <a:rPr lang="fr-FR" sz="2400" dirty="0" smtClean="0"/>
              <a:t>(</a:t>
            </a:r>
            <a:r>
              <a:rPr lang="fr-FR" sz="2400" i="1" dirty="0" smtClean="0"/>
              <a:t>t </a:t>
            </a:r>
            <a:r>
              <a:rPr lang="fr-FR" sz="2400" dirty="0" smtClean="0"/>
              <a:t> )</a:t>
            </a:r>
            <a:r>
              <a:rPr lang="fr-FR" sz="2400" i="1" dirty="0" smtClean="0"/>
              <a:t>d </a:t>
            </a:r>
            <a:r>
              <a:rPr lang="fr-FR" sz="2400" dirty="0" smtClean="0"/>
              <a:t> </a:t>
            </a:r>
            <a:r>
              <a:rPr lang="fr-FR" sz="2400" i="1" dirty="0" smtClean="0"/>
              <a:t>b</a:t>
            </a:r>
            <a:r>
              <a:rPr lang="fr-FR" sz="2400" dirty="0" smtClean="0"/>
              <a:t>(</a:t>
            </a:r>
            <a:r>
              <a:rPr lang="fr-FR" sz="2400" i="1" dirty="0" smtClean="0"/>
              <a:t>t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r>
              <a:rPr lang="fr-FR" sz="2400" dirty="0" smtClean="0"/>
              <a:t></a:t>
            </a:r>
            <a:br>
              <a:rPr lang="fr-FR" sz="2400" dirty="0" smtClean="0"/>
            </a:br>
            <a:r>
              <a:rPr lang="fr-FR" sz="2400" dirty="0" smtClean="0"/>
              <a:t></a:t>
            </a:r>
            <a:br>
              <a:rPr lang="fr-FR" sz="2400" dirty="0" smtClean="0"/>
            </a:br>
            <a:r>
              <a:rPr lang="fr-FR" sz="2400" dirty="0" smtClean="0"/>
              <a:t>   (1) </a:t>
            </a:r>
            <a:br>
              <a:rPr lang="fr-FR" sz="2400" dirty="0" smtClean="0"/>
            </a:br>
            <a:endParaRPr lang="fr-FR" sz="2400" dirty="0" smtClean="0">
              <a:latin typeface="Averia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85818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Principe d’OFDM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85818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Principe d’OFDM </a:t>
            </a:r>
            <a:endParaRPr lang="fr-FR" dirty="0"/>
          </a:p>
        </p:txBody>
      </p:sp>
      <p:pic>
        <p:nvPicPr>
          <p:cNvPr id="1028" name="Picture 4" descr="C:\Users\Admin\Desktop\OFDM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928688"/>
            <a:ext cx="3648075" cy="1785932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0" y="2928934"/>
            <a:ext cx="8929718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Les coefficient du canal de propagation sont donnés par les valeurs prises aux différents instants T : [c(0)|, |c(T)|, |c(2T)|,|c(3T)|, |c4T)|, |c(5T)|].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Plus T est petit, plus le nombre de coefficient est important.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L'égalisation est le procédé qui consiste à compenser l’effet des distorsions des multi-trajets. Pour cela, il faut identifier les coefficient d’atténuation qui modélisent l’effet du canal de propagation c(t), puis retrouver le</a:t>
            </a:r>
            <a:br>
              <a:rPr lang="fr-FR" sz="2400" dirty="0" smtClean="0"/>
            </a:br>
            <a:r>
              <a:rPr lang="fr-FR" sz="2400" dirty="0" smtClean="0"/>
              <a:t>signal en résolvant le système. </a:t>
            </a:r>
            <a:br>
              <a:rPr lang="fr-FR" sz="2400" dirty="0" smtClean="0"/>
            </a:br>
            <a:endParaRPr lang="fr-FR" sz="2400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EB20-7435-4E1D-81B6-B6BF97A33632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85818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Averia" pitchFamily="2" charset="0"/>
              </a:rPr>
              <a:t>Principe d’OFDM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857232"/>
            <a:ext cx="892971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1242</TotalTime>
  <Words>520</Words>
  <Application>Microsoft Office PowerPoint</Application>
  <PresentationFormat>Affichage à l'écran (4:3)</PresentationFormat>
  <Paragraphs>117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Verve</vt:lpstr>
      <vt:lpstr>Diapositive 1</vt:lpstr>
      <vt:lpstr>Problématique</vt:lpstr>
      <vt:lpstr>             Solution</vt:lpstr>
      <vt:lpstr>              Plan</vt:lpstr>
      <vt:lpstr>           Introduction</vt:lpstr>
      <vt:lpstr>     Qu’est ce que l’OFDM?</vt:lpstr>
      <vt:lpstr>Principe d’OFDM </vt:lpstr>
      <vt:lpstr>Principe d’OFDM </vt:lpstr>
      <vt:lpstr>Principe d’OFDM </vt:lpstr>
      <vt:lpstr>Principe d’OFDM </vt:lpstr>
      <vt:lpstr>      L’intérêt d’OFDM ?</vt:lpstr>
      <vt:lpstr>      L’intérêt d’OFDM ?</vt:lpstr>
      <vt:lpstr>      Avantage </vt:lpstr>
      <vt:lpstr>      Avantage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Utilisateur Windows</cp:lastModifiedBy>
  <cp:revision>104</cp:revision>
  <dcterms:created xsi:type="dcterms:W3CDTF">2020-02-03T16:12:21Z</dcterms:created>
  <dcterms:modified xsi:type="dcterms:W3CDTF">2020-02-23T14:41:01Z</dcterms:modified>
</cp:coreProperties>
</file>