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2" r:id="rId15"/>
    <p:sldId id="27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2" autoAdjust="0"/>
    <p:restoredTop sz="94660"/>
  </p:normalViewPr>
  <p:slideViewPr>
    <p:cSldViewPr snapToGrid="0">
      <p:cViewPr varScale="1">
        <p:scale>
          <a:sx n="57" d="100"/>
          <a:sy n="57" d="100"/>
        </p:scale>
        <p:origin x="78"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5F044F36-8CA5-4A88-9FFA-EAF5882F98B3}" type="datetimeFigureOut">
              <a:rPr lang="zh-CN" altLang="en-US" smtClean="0"/>
              <a:t>2016/11/25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D8020A-9325-48F1-AC90-44E39D73FF67}"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380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F044F36-8CA5-4A88-9FFA-EAF5882F98B3}" type="datetimeFigureOut">
              <a:rPr lang="zh-CN" altLang="en-US" smtClean="0"/>
              <a:t>2016/11/25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D8020A-9325-48F1-AC90-44E39D73FF67}" type="slidenum">
              <a:rPr lang="zh-CN" altLang="en-US" smtClean="0"/>
              <a:t>‹#›</a:t>
            </a:fld>
            <a:endParaRPr lang="zh-CN" altLang="en-US"/>
          </a:p>
        </p:txBody>
      </p:sp>
    </p:spTree>
    <p:extLst>
      <p:ext uri="{BB962C8B-B14F-4D97-AF65-F5344CB8AC3E}">
        <p14:creationId xmlns:p14="http://schemas.microsoft.com/office/powerpoint/2010/main" val="3246817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F044F36-8CA5-4A88-9FFA-EAF5882F98B3}" type="datetimeFigureOut">
              <a:rPr lang="zh-CN" altLang="en-US" smtClean="0"/>
              <a:t>2016/11/25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D8020A-9325-48F1-AC90-44E39D73FF67}" type="slidenum">
              <a:rPr lang="zh-CN" altLang="en-US" smtClean="0"/>
              <a:t>‹#›</a:t>
            </a:fld>
            <a:endParaRPr lang="zh-CN" altLang="en-US"/>
          </a:p>
        </p:txBody>
      </p:sp>
    </p:spTree>
    <p:extLst>
      <p:ext uri="{BB962C8B-B14F-4D97-AF65-F5344CB8AC3E}">
        <p14:creationId xmlns:p14="http://schemas.microsoft.com/office/powerpoint/2010/main" val="3979386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照片">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3" name="Shape 173"/>
          <p:cNvSpPr>
            <a:spLocks noGrp="1"/>
          </p:cNvSpPr>
          <p:nvPr>
            <p:ph type="pic" idx="13"/>
          </p:nvPr>
        </p:nvSpPr>
        <p:spPr>
          <a:xfrm>
            <a:off x="0" y="0"/>
            <a:ext cx="9144000" cy="6858000"/>
          </a:xfrm>
          <a:prstGeom prst="rect">
            <a:avLst/>
          </a:prstGeom>
        </p:spPr>
        <p:txBody>
          <a:bodyPr lIns="91439" tIns="45719" rIns="91439" bIns="45719" anchor="t">
            <a:noAutofit/>
          </a:bodyPr>
          <a:lstStyle/>
          <a:p>
            <a:endParaRPr/>
          </a:p>
        </p:txBody>
      </p:sp>
      <p:sp>
        <p:nvSpPr>
          <p:cNvPr id="174" name="Shape 174"/>
          <p:cNvSpPr>
            <a:spLocks noGrp="1"/>
          </p:cNvSpPr>
          <p:nvPr>
            <p:ph type="sldNum" sz="quarter" idx="2"/>
          </p:nvPr>
        </p:nvSpPr>
        <p:spPr>
          <a:xfrm>
            <a:off x="4427586" y="6465094"/>
            <a:ext cx="288168" cy="319338"/>
          </a:xfrm>
          <a:prstGeom prst="rect">
            <a:avLst/>
          </a:prstGeom>
        </p:spPr>
        <p:txBody>
          <a:bodyPr/>
          <a:lstStyle>
            <a:lvl1pPr defTabSz="321457">
              <a:defRPr>
                <a:solidFill>
                  <a:srgbClr val="FFFFFF"/>
                </a:solidFill>
                <a:latin typeface="Chalkduster"/>
                <a:ea typeface="Chalkduster"/>
                <a:cs typeface="Chalkduster"/>
                <a:sym typeface="Chalkduster"/>
              </a:defRPr>
            </a:lvl1pPr>
          </a:lstStyle>
          <a:p>
            <a:fld id="{86CB4B4D-7CA3-9044-876B-883B54F8677D}" type="slidenum">
              <a:t>‹#›</a:t>
            </a:fld>
            <a:endParaRPr/>
          </a:p>
        </p:txBody>
      </p:sp>
    </p:spTree>
    <p:extLst>
      <p:ext uri="{BB962C8B-B14F-4D97-AF65-F5344CB8AC3E}">
        <p14:creationId xmlns:p14="http://schemas.microsoft.com/office/powerpoint/2010/main" val="32074298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F044F36-8CA5-4A88-9FFA-EAF5882F98B3}" type="datetimeFigureOut">
              <a:rPr lang="zh-CN" altLang="en-US" smtClean="0"/>
              <a:t>2016/11/25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D8020A-9325-48F1-AC90-44E39D73FF67}" type="slidenum">
              <a:rPr lang="zh-CN" altLang="en-US" smtClean="0"/>
              <a:t>‹#›</a:t>
            </a:fld>
            <a:endParaRPr lang="zh-CN" altLang="en-US"/>
          </a:p>
        </p:txBody>
      </p:sp>
    </p:spTree>
    <p:extLst>
      <p:ext uri="{BB962C8B-B14F-4D97-AF65-F5344CB8AC3E}">
        <p14:creationId xmlns:p14="http://schemas.microsoft.com/office/powerpoint/2010/main" val="195849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F044F36-8CA5-4A88-9FFA-EAF5882F98B3}" type="datetimeFigureOut">
              <a:rPr lang="zh-CN" altLang="en-US" smtClean="0"/>
              <a:t>2016/11/25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D8020A-9325-48F1-AC90-44E39D73FF67}"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135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F044F36-8CA5-4A88-9FFA-EAF5882F98B3}" type="datetimeFigureOut">
              <a:rPr lang="zh-CN" altLang="en-US" smtClean="0"/>
              <a:t>2016/11/25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7D8020A-9325-48F1-AC90-44E39D73FF67}" type="slidenum">
              <a:rPr lang="zh-CN" altLang="en-US" smtClean="0"/>
              <a:t>‹#›</a:t>
            </a:fld>
            <a:endParaRPr lang="zh-CN" altLang="en-US"/>
          </a:p>
        </p:txBody>
      </p:sp>
    </p:spTree>
    <p:extLst>
      <p:ext uri="{BB962C8B-B14F-4D97-AF65-F5344CB8AC3E}">
        <p14:creationId xmlns:p14="http://schemas.microsoft.com/office/powerpoint/2010/main" val="912018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F044F36-8CA5-4A88-9FFA-EAF5882F98B3}" type="datetimeFigureOut">
              <a:rPr lang="zh-CN" altLang="en-US" smtClean="0"/>
              <a:t>2016/11/25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7D8020A-9325-48F1-AC90-44E39D73FF67}" type="slidenum">
              <a:rPr lang="zh-CN" altLang="en-US" smtClean="0"/>
              <a:t>‹#›</a:t>
            </a:fld>
            <a:endParaRPr lang="zh-CN" altLang="en-US"/>
          </a:p>
        </p:txBody>
      </p:sp>
    </p:spTree>
    <p:extLst>
      <p:ext uri="{BB962C8B-B14F-4D97-AF65-F5344CB8AC3E}">
        <p14:creationId xmlns:p14="http://schemas.microsoft.com/office/powerpoint/2010/main" val="1276281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F044F36-8CA5-4A88-9FFA-EAF5882F98B3}" type="datetimeFigureOut">
              <a:rPr lang="zh-CN" altLang="en-US" smtClean="0"/>
              <a:t>2016/11/25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7D8020A-9325-48F1-AC90-44E39D73FF67}" type="slidenum">
              <a:rPr lang="zh-CN" altLang="en-US" smtClean="0"/>
              <a:t>‹#›</a:t>
            </a:fld>
            <a:endParaRPr lang="zh-CN" altLang="en-US"/>
          </a:p>
        </p:txBody>
      </p:sp>
    </p:spTree>
    <p:extLst>
      <p:ext uri="{BB962C8B-B14F-4D97-AF65-F5344CB8AC3E}">
        <p14:creationId xmlns:p14="http://schemas.microsoft.com/office/powerpoint/2010/main" val="339134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F044F36-8CA5-4A88-9FFA-EAF5882F98B3}" type="datetimeFigureOut">
              <a:rPr lang="zh-CN" altLang="en-US" smtClean="0"/>
              <a:t>2016/11/25</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F7D8020A-9325-48F1-AC90-44E39D73FF67}" type="slidenum">
              <a:rPr lang="zh-CN" altLang="en-US" smtClean="0"/>
              <a:t>‹#›</a:t>
            </a:fld>
            <a:endParaRPr lang="zh-CN" altLang="en-US"/>
          </a:p>
        </p:txBody>
      </p:sp>
    </p:spTree>
    <p:extLst>
      <p:ext uri="{BB962C8B-B14F-4D97-AF65-F5344CB8AC3E}">
        <p14:creationId xmlns:p14="http://schemas.microsoft.com/office/powerpoint/2010/main" val="1890351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F044F36-8CA5-4A88-9FFA-EAF5882F98B3}" type="datetimeFigureOut">
              <a:rPr lang="zh-CN" altLang="en-US" smtClean="0"/>
              <a:t>2016/11/25</a:t>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7D8020A-9325-48F1-AC90-44E39D73FF67}" type="slidenum">
              <a:rPr lang="zh-CN" altLang="en-US" smtClean="0"/>
              <a:t>‹#›</a:t>
            </a:fld>
            <a:endParaRPr lang="zh-CN" altLang="en-US"/>
          </a:p>
        </p:txBody>
      </p:sp>
    </p:spTree>
    <p:extLst>
      <p:ext uri="{BB962C8B-B14F-4D97-AF65-F5344CB8AC3E}">
        <p14:creationId xmlns:p14="http://schemas.microsoft.com/office/powerpoint/2010/main" val="1227870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F044F36-8CA5-4A88-9FFA-EAF5882F98B3}" type="datetimeFigureOut">
              <a:rPr lang="zh-CN" altLang="en-US" smtClean="0"/>
              <a:t>2016/11/25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7D8020A-9325-48F1-AC90-44E39D73FF67}" type="slidenum">
              <a:rPr lang="zh-CN" altLang="en-US" smtClean="0"/>
              <a:t>‹#›</a:t>
            </a:fld>
            <a:endParaRPr lang="zh-CN" altLang="en-US"/>
          </a:p>
        </p:txBody>
      </p:sp>
    </p:spTree>
    <p:extLst>
      <p:ext uri="{BB962C8B-B14F-4D97-AF65-F5344CB8AC3E}">
        <p14:creationId xmlns:p14="http://schemas.microsoft.com/office/powerpoint/2010/main" val="4233389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F044F36-8CA5-4A88-9FFA-EAF5882F98B3}" type="datetimeFigureOut">
              <a:rPr lang="zh-CN" altLang="en-US" smtClean="0"/>
              <a:t>2016/11/25</a:t>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7D8020A-9325-48F1-AC90-44E39D73FF67}" type="slidenum">
              <a:rPr lang="zh-CN" altLang="en-US" smtClean="0"/>
              <a:t>‹#›</a:t>
            </a:fld>
            <a:endParaRPr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13394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9"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fontAlgn="auto">
              <a:spcAft>
                <a:spcPts val="0"/>
              </a:spcAft>
              <a:defRPr/>
            </a:pPr>
            <a:r>
              <a:rPr lang="en-US" altLang="zh-CN" sz="5400" dirty="0"/>
              <a:t>iOS</a:t>
            </a:r>
            <a:r>
              <a:rPr lang="zh-CN" altLang="en-US" sz="5400" dirty="0"/>
              <a:t>应用基础</a:t>
            </a:r>
          </a:p>
        </p:txBody>
      </p:sp>
      <p:sp>
        <p:nvSpPr>
          <p:cNvPr id="3" name="副标题 2"/>
          <p:cNvSpPr>
            <a:spLocks noGrp="1"/>
          </p:cNvSpPr>
          <p:nvPr>
            <p:ph type="subTitle" idx="1"/>
          </p:nvPr>
        </p:nvSpPr>
        <p:spPr/>
        <p:txBody>
          <a:bodyPr rtlCol="0">
            <a:normAutofit fontScale="85000" lnSpcReduction="20000"/>
          </a:bodyPr>
          <a:lstStyle/>
          <a:p>
            <a:pPr algn="ctr" fontAlgn="auto">
              <a:defRPr/>
            </a:pPr>
            <a:r>
              <a:rPr lang="zh-CN" altLang="en-US" b="1" dirty="0"/>
              <a:t>钱进</a:t>
            </a:r>
            <a:endParaRPr lang="en-US" altLang="zh-CN" b="1" dirty="0"/>
          </a:p>
          <a:p>
            <a:pPr algn="ctr" fontAlgn="auto">
              <a:defRPr/>
            </a:pPr>
            <a:r>
              <a:rPr lang="zh-CN" altLang="en-US" b="1" dirty="0"/>
              <a:t>软件与数据工程研究中心</a:t>
            </a:r>
            <a:endParaRPr lang="en-US" altLang="zh-CN" b="1" dirty="0"/>
          </a:p>
          <a:p>
            <a:pPr algn="ctr" fontAlgn="auto">
              <a:defRPr/>
            </a:pPr>
            <a:r>
              <a:rPr lang="en-US" altLang="zh-CN" b="1" dirty="0"/>
              <a:t>Email</a:t>
            </a:r>
            <a:r>
              <a:rPr lang="zh-CN" altLang="en-US" b="1" dirty="0"/>
              <a:t>：</a:t>
            </a:r>
            <a:r>
              <a:rPr lang="en-US" altLang="zh-CN" b="1" dirty="0"/>
              <a:t> qianjin@sdu.edu.cn</a:t>
            </a:r>
            <a:endParaRPr lang="zh-CN" altLang="en-US" b="1" dirty="0"/>
          </a:p>
        </p:txBody>
      </p:sp>
    </p:spTree>
    <p:extLst>
      <p:ext uri="{BB962C8B-B14F-4D97-AF65-F5344CB8AC3E}">
        <p14:creationId xmlns:p14="http://schemas.microsoft.com/office/powerpoint/2010/main" val="14585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应用生命周期</a:t>
            </a:r>
          </a:p>
        </p:txBody>
      </p:sp>
      <p:pic>
        <p:nvPicPr>
          <p:cNvPr id="4" name="内容占位符 3"/>
          <p:cNvPicPr>
            <a:picLocks noGrp="1" noChangeAspect="1"/>
          </p:cNvPicPr>
          <p:nvPr>
            <p:ph idx="1"/>
          </p:nvPr>
        </p:nvPicPr>
        <p:blipFill>
          <a:blip r:embed="rId2"/>
          <a:stretch>
            <a:fillRect/>
          </a:stretch>
        </p:blipFill>
        <p:spPr>
          <a:xfrm>
            <a:off x="2918862" y="1846263"/>
            <a:ext cx="3350725" cy="4022725"/>
          </a:xfrm>
          <a:prstGeom prst="rect">
            <a:avLst/>
          </a:prstGeom>
        </p:spPr>
      </p:pic>
    </p:spTree>
    <p:extLst>
      <p:ext uri="{BB962C8B-B14F-4D97-AF65-F5344CB8AC3E}">
        <p14:creationId xmlns:p14="http://schemas.microsoft.com/office/powerpoint/2010/main" val="3726777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文档和数据模型</a:t>
            </a:r>
          </a:p>
        </p:txBody>
      </p:sp>
      <p:sp>
        <p:nvSpPr>
          <p:cNvPr id="7" name="内容占位符 6"/>
          <p:cNvSpPr>
            <a:spLocks noGrp="1"/>
          </p:cNvSpPr>
          <p:nvPr>
            <p:ph sz="half" idx="1"/>
          </p:nvPr>
        </p:nvSpPr>
        <p:spPr/>
        <p:txBody>
          <a:bodyPr>
            <a:normAutofit/>
          </a:bodyPr>
          <a:lstStyle/>
          <a:p>
            <a:pPr>
              <a:buFont typeface="Wingdings" panose="05000000000000000000" pitchFamily="2" charset="2"/>
              <a:buChar char="l"/>
            </a:pPr>
            <a:r>
              <a:rPr lang="zh-CN" altLang="en-US" sz="2800" dirty="0"/>
              <a:t>数据模型对象被用以保存应用需要维护和管理的内容，例如：</a:t>
            </a:r>
            <a:endParaRPr lang="en-US" altLang="zh-CN" sz="2800" dirty="0"/>
          </a:p>
          <a:p>
            <a:pPr lvl="1">
              <a:buFont typeface="Wingdings" panose="05000000000000000000" pitchFamily="2" charset="2"/>
              <a:buChar char="ü"/>
            </a:pPr>
            <a:r>
              <a:rPr lang="zh-CN" altLang="en-US" sz="2400" dirty="0"/>
              <a:t>社保应用需要数据库存储相关参保人的参保、缴费、就医、报销的交易事务</a:t>
            </a:r>
            <a:endParaRPr lang="en-US" altLang="zh-CN" sz="2400" dirty="0"/>
          </a:p>
          <a:p>
            <a:pPr lvl="1">
              <a:buFont typeface="Wingdings" panose="05000000000000000000" pitchFamily="2" charset="2"/>
              <a:buChar char="ü"/>
            </a:pPr>
            <a:r>
              <a:rPr lang="zh-CN" altLang="en-US" sz="2400" dirty="0"/>
              <a:t>画图应用需要保存用户所画的图像</a:t>
            </a:r>
          </a:p>
        </p:txBody>
      </p:sp>
      <p:pic>
        <p:nvPicPr>
          <p:cNvPr id="8" name="内容占位符 5"/>
          <p:cNvPicPr>
            <a:picLocks noGrp="1" noChangeAspect="1"/>
          </p:cNvPicPr>
          <p:nvPr>
            <p:ph sz="half" idx="2"/>
          </p:nvPr>
        </p:nvPicPr>
        <p:blipFill>
          <a:blip r:embed="rId2"/>
          <a:stretch>
            <a:fillRect/>
          </a:stretch>
        </p:blipFill>
        <p:spPr>
          <a:xfrm>
            <a:off x="4664075" y="2239624"/>
            <a:ext cx="3702050" cy="3236003"/>
          </a:xfrm>
          <a:prstGeom prst="rect">
            <a:avLst/>
          </a:prstGeom>
        </p:spPr>
      </p:pic>
    </p:spTree>
    <p:extLst>
      <p:ext uri="{BB962C8B-B14F-4D97-AF65-F5344CB8AC3E}">
        <p14:creationId xmlns:p14="http://schemas.microsoft.com/office/powerpoint/2010/main" val="1664386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a:t>
            </a:r>
          </a:p>
        </p:txBody>
      </p:sp>
      <p:sp>
        <p:nvSpPr>
          <p:cNvPr id="3" name="内容占位符 2"/>
          <p:cNvSpPr>
            <a:spLocks noGrp="1"/>
          </p:cNvSpPr>
          <p:nvPr>
            <p:ph sz="half" idx="1"/>
          </p:nvPr>
        </p:nvSpPr>
        <p:spPr/>
        <p:txBody>
          <a:bodyPr>
            <a:noAutofit/>
          </a:bodyPr>
          <a:lstStyle/>
          <a:p>
            <a:pPr>
              <a:buFont typeface="Wingdings" panose="05000000000000000000" pitchFamily="2" charset="2"/>
              <a:buChar char="l"/>
            </a:pPr>
            <a:r>
              <a:rPr lang="zh-CN" altLang="en-US" sz="2400" dirty="0"/>
              <a:t>视图（</a:t>
            </a:r>
            <a:r>
              <a:rPr lang="en-US" altLang="zh-CN" sz="2400" dirty="0"/>
              <a:t>View</a:t>
            </a:r>
            <a:r>
              <a:rPr lang="zh-CN" altLang="en-US" sz="2400" dirty="0"/>
              <a:t>）是在一个特定矩形区域内的可视内容，并可以响应在该区域内的用户交互事件</a:t>
            </a:r>
            <a:endParaRPr lang="en-US" altLang="zh-CN" sz="2400" dirty="0"/>
          </a:p>
          <a:p>
            <a:pPr>
              <a:buFont typeface="Wingdings" panose="05000000000000000000" pitchFamily="2" charset="2"/>
              <a:buChar char="l"/>
            </a:pPr>
            <a:r>
              <a:rPr lang="zh-CN" altLang="en-US" sz="2400" dirty="0"/>
              <a:t>控件（</a:t>
            </a:r>
            <a:r>
              <a:rPr lang="en-US" altLang="zh-CN" sz="2400" dirty="0"/>
              <a:t>Control</a:t>
            </a:r>
            <a:r>
              <a:rPr lang="zh-CN" altLang="en-US" sz="2400" dirty="0"/>
              <a:t>）是特定类型的视图，例如按钮、输入框、开关等</a:t>
            </a:r>
            <a:endParaRPr lang="en-US" altLang="zh-CN" sz="2400" dirty="0"/>
          </a:p>
          <a:p>
            <a:pPr>
              <a:buFont typeface="Wingdings" panose="05000000000000000000" pitchFamily="2" charset="2"/>
              <a:buChar char="l"/>
            </a:pPr>
            <a:r>
              <a:rPr lang="en-US" altLang="zh-CN" sz="2400" dirty="0" err="1"/>
              <a:t>UIKit</a:t>
            </a:r>
            <a:r>
              <a:rPr lang="zh-CN" altLang="en-US" sz="2400" dirty="0"/>
              <a:t>框架提供了很多标准的视图组件用以显示不同类型的内容，也可以通过集成</a:t>
            </a:r>
            <a:r>
              <a:rPr lang="en-US" altLang="zh-CN" sz="2400" dirty="0" err="1"/>
              <a:t>UIView</a:t>
            </a:r>
            <a:r>
              <a:rPr lang="zh-CN" altLang="en-US" sz="2400" dirty="0"/>
              <a:t>对象定制自己所需的视图</a:t>
            </a:r>
          </a:p>
        </p:txBody>
      </p:sp>
      <p:pic>
        <p:nvPicPr>
          <p:cNvPr id="5" name="内容占位符 4"/>
          <p:cNvPicPr>
            <a:picLocks noGrp="1" noChangeAspect="1"/>
          </p:cNvPicPr>
          <p:nvPr>
            <p:ph sz="half" idx="2"/>
          </p:nvPr>
        </p:nvPicPr>
        <p:blipFill>
          <a:blip r:embed="rId2"/>
          <a:stretch>
            <a:fillRect/>
          </a:stretch>
        </p:blipFill>
        <p:spPr>
          <a:xfrm>
            <a:off x="4664075" y="2239624"/>
            <a:ext cx="3702050" cy="3236003"/>
          </a:xfrm>
          <a:prstGeom prst="rect">
            <a:avLst/>
          </a:prstGeom>
        </p:spPr>
      </p:pic>
    </p:spTree>
    <p:extLst>
      <p:ext uri="{BB962C8B-B14F-4D97-AF65-F5344CB8AC3E}">
        <p14:creationId xmlns:p14="http://schemas.microsoft.com/office/powerpoint/2010/main" val="1640221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视图控制器</a:t>
            </a:r>
          </a:p>
        </p:txBody>
      </p:sp>
      <p:sp>
        <p:nvSpPr>
          <p:cNvPr id="3" name="内容占位符 2"/>
          <p:cNvSpPr>
            <a:spLocks noGrp="1"/>
          </p:cNvSpPr>
          <p:nvPr>
            <p:ph sz="half" idx="1"/>
          </p:nvPr>
        </p:nvSpPr>
        <p:spPr/>
        <p:txBody>
          <a:bodyPr>
            <a:noAutofit/>
          </a:bodyPr>
          <a:lstStyle/>
          <a:p>
            <a:pPr>
              <a:buFont typeface="Wingdings" panose="05000000000000000000" pitchFamily="2" charset="2"/>
              <a:buChar char="l"/>
            </a:pPr>
            <a:r>
              <a:rPr lang="zh-CN" altLang="en-US" sz="2400" dirty="0"/>
              <a:t>视图控制器（</a:t>
            </a:r>
            <a:r>
              <a:rPr lang="en-US" altLang="zh-CN" sz="2400" dirty="0"/>
              <a:t>View Controller</a:t>
            </a:r>
            <a:r>
              <a:rPr lang="zh-CN" altLang="en-US" sz="2400" dirty="0"/>
              <a:t>）对象管理应用视图在屏幕上的显示</a:t>
            </a:r>
            <a:endParaRPr lang="en-US" altLang="zh-CN" sz="2400" dirty="0"/>
          </a:p>
          <a:p>
            <a:pPr>
              <a:buFont typeface="Wingdings" panose="05000000000000000000" pitchFamily="2" charset="2"/>
              <a:buChar char="l"/>
            </a:pPr>
            <a:r>
              <a:rPr lang="zh-CN" altLang="en-US" sz="2400" dirty="0"/>
              <a:t>所有的视图控制器都继承自</a:t>
            </a:r>
            <a:r>
              <a:rPr lang="en-US" altLang="zh-CN" sz="2400" dirty="0" err="1"/>
              <a:t>UIViewController</a:t>
            </a:r>
            <a:endParaRPr lang="en-US" altLang="zh-CN" sz="2400" dirty="0"/>
          </a:p>
          <a:p>
            <a:pPr lvl="1">
              <a:buFont typeface="Wingdings" panose="05000000000000000000" pitchFamily="2" charset="2"/>
              <a:buChar char="ü"/>
            </a:pPr>
            <a:r>
              <a:rPr lang="zh-CN" altLang="en-US" sz="2200" dirty="0"/>
              <a:t>负责处理用户界面（视图）的加载、显示、旋转等系统行为</a:t>
            </a:r>
            <a:endParaRPr lang="en-US" altLang="zh-CN" sz="2200" dirty="0"/>
          </a:p>
          <a:p>
            <a:pPr lvl="1">
              <a:buFont typeface="Wingdings" panose="05000000000000000000" pitchFamily="2" charset="2"/>
              <a:buChar char="ü"/>
            </a:pPr>
            <a:r>
              <a:rPr lang="zh-CN" altLang="en-US" sz="2200" dirty="0"/>
              <a:t>在</a:t>
            </a:r>
            <a:r>
              <a:rPr lang="en-US" altLang="zh-CN" sz="2200" dirty="0" err="1"/>
              <a:t>UIKit</a:t>
            </a:r>
            <a:r>
              <a:rPr lang="zh-CN" altLang="en-US" sz="2200" dirty="0"/>
              <a:t>和其他框架中也定义了很多额外的视图控制器以实现一些标准的系统界面的管理，比如图片选取、导航和标签栏</a:t>
            </a:r>
          </a:p>
        </p:txBody>
      </p:sp>
      <p:pic>
        <p:nvPicPr>
          <p:cNvPr id="5" name="内容占位符 4"/>
          <p:cNvPicPr>
            <a:picLocks noGrp="1" noChangeAspect="1"/>
          </p:cNvPicPr>
          <p:nvPr>
            <p:ph sz="half" idx="2"/>
          </p:nvPr>
        </p:nvPicPr>
        <p:blipFill>
          <a:blip r:embed="rId2"/>
          <a:stretch>
            <a:fillRect/>
          </a:stretch>
        </p:blipFill>
        <p:spPr>
          <a:xfrm>
            <a:off x="4664075" y="2239624"/>
            <a:ext cx="3702050" cy="3236003"/>
          </a:xfrm>
          <a:prstGeom prst="rect">
            <a:avLst/>
          </a:prstGeom>
        </p:spPr>
      </p:pic>
    </p:spTree>
    <p:extLst>
      <p:ext uri="{BB962C8B-B14F-4D97-AF65-F5344CB8AC3E}">
        <p14:creationId xmlns:p14="http://schemas.microsoft.com/office/powerpoint/2010/main" val="556749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UIWindow</a:t>
            </a:r>
            <a:endParaRPr lang="zh-CN" altLang="en-US" dirty="0"/>
          </a:p>
        </p:txBody>
      </p:sp>
      <p:sp>
        <p:nvSpPr>
          <p:cNvPr id="3" name="内容占位符 2"/>
          <p:cNvSpPr>
            <a:spLocks noGrp="1"/>
          </p:cNvSpPr>
          <p:nvPr>
            <p:ph sz="half" idx="1"/>
          </p:nvPr>
        </p:nvSpPr>
        <p:spPr/>
        <p:txBody>
          <a:bodyPr>
            <a:noAutofit/>
          </a:bodyPr>
          <a:lstStyle/>
          <a:p>
            <a:pPr>
              <a:buFont typeface="Wingdings" panose="05000000000000000000" pitchFamily="2" charset="2"/>
              <a:buChar char="l"/>
            </a:pPr>
            <a:r>
              <a:rPr lang="en-US" altLang="zh-CN" sz="2200" dirty="0" err="1"/>
              <a:t>UIWindow</a:t>
            </a:r>
            <a:r>
              <a:rPr lang="zh-CN" altLang="en-US" sz="2200" dirty="0"/>
              <a:t>对象代表应用在屏幕上的现实窗口，负责协调视图在设备屏幕上的显示</a:t>
            </a:r>
            <a:endParaRPr lang="en-US" altLang="zh-CN" sz="2200" dirty="0"/>
          </a:p>
          <a:p>
            <a:pPr>
              <a:buFont typeface="Wingdings" panose="05000000000000000000" pitchFamily="2" charset="2"/>
              <a:buChar char="l"/>
            </a:pPr>
            <a:r>
              <a:rPr lang="zh-CN" altLang="en-US" sz="2200" dirty="0"/>
              <a:t>一般而言每个应用都拥有一个窗口并将窗口内的内容显示在设备住屏幕上，如果存在外部显示设备，应用也可以具有额外的窗口</a:t>
            </a:r>
            <a:endParaRPr lang="en-US" altLang="zh-CN" sz="2200" dirty="0"/>
          </a:p>
          <a:p>
            <a:pPr>
              <a:buFont typeface="Wingdings" panose="05000000000000000000" pitchFamily="2" charset="2"/>
              <a:buChar char="l"/>
            </a:pPr>
            <a:r>
              <a:rPr lang="zh-CN" altLang="en-US" sz="2200" dirty="0"/>
              <a:t>除了用以显示内容外，窗口也负责协助</a:t>
            </a:r>
            <a:r>
              <a:rPr lang="en-US" altLang="zh-CN" sz="2200" dirty="0" err="1"/>
              <a:t>UIApplication</a:t>
            </a:r>
            <a:r>
              <a:rPr lang="zh-CN" altLang="en-US" sz="2200"/>
              <a:t>对象将系统事件传递到视图和视图控制器以便处理</a:t>
            </a:r>
            <a:endParaRPr lang="zh-CN" altLang="en-US" sz="2200" dirty="0"/>
          </a:p>
        </p:txBody>
      </p:sp>
      <p:pic>
        <p:nvPicPr>
          <p:cNvPr id="5" name="内容占位符 4"/>
          <p:cNvPicPr>
            <a:picLocks noGrp="1" noChangeAspect="1"/>
          </p:cNvPicPr>
          <p:nvPr>
            <p:ph sz="half" idx="2"/>
          </p:nvPr>
        </p:nvPicPr>
        <p:blipFill>
          <a:blip r:embed="rId2"/>
          <a:stretch>
            <a:fillRect/>
          </a:stretch>
        </p:blipFill>
        <p:spPr>
          <a:xfrm>
            <a:off x="4664075" y="2239624"/>
            <a:ext cx="3702050" cy="3236003"/>
          </a:xfrm>
          <a:prstGeom prst="rect">
            <a:avLst/>
          </a:prstGeom>
        </p:spPr>
      </p:pic>
    </p:spTree>
    <p:extLst>
      <p:ext uri="{BB962C8B-B14F-4D97-AF65-F5344CB8AC3E}">
        <p14:creationId xmlns:p14="http://schemas.microsoft.com/office/powerpoint/2010/main" val="3668191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lstStyle/>
          <a:p>
            <a:endParaRPr lang="zh-CN" altLang="en-US"/>
          </a:p>
        </p:txBody>
      </p:sp>
      <p:sp>
        <p:nvSpPr>
          <p:cNvPr id="4" name="内容占位符 3"/>
          <p:cNvSpPr>
            <a:spLocks noGrp="1"/>
          </p:cNvSpPr>
          <p:nvPr>
            <p:ph sz="half" idx="2"/>
          </p:nvPr>
        </p:nvSpPr>
        <p:spPr/>
        <p:txBody>
          <a:bodyPr/>
          <a:lstStyle/>
          <a:p>
            <a:endParaRPr lang="zh-CN" altLang="en-US"/>
          </a:p>
        </p:txBody>
      </p:sp>
    </p:spTree>
    <p:extLst>
      <p:ext uri="{BB962C8B-B14F-4D97-AF65-F5344CB8AC3E}">
        <p14:creationId xmlns:p14="http://schemas.microsoft.com/office/powerpoint/2010/main" val="103655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iOS</a:t>
            </a:r>
            <a:r>
              <a:rPr lang="zh-CN" altLang="en-US" dirty="0"/>
              <a:t>应用</a:t>
            </a:r>
          </a:p>
        </p:txBody>
      </p:sp>
      <p:sp>
        <p:nvSpPr>
          <p:cNvPr id="3" name="内容占位符 2"/>
          <p:cNvSpPr>
            <a:spLocks noGrp="1"/>
          </p:cNvSpPr>
          <p:nvPr>
            <p:ph idx="1"/>
          </p:nvPr>
        </p:nvSpPr>
        <p:spPr/>
        <p:txBody>
          <a:bodyPr>
            <a:normAutofit/>
          </a:bodyPr>
          <a:lstStyle/>
          <a:p>
            <a:pPr>
              <a:buFont typeface="Wingdings" panose="05000000000000000000" pitchFamily="2" charset="2"/>
              <a:buChar char="Ø"/>
            </a:pPr>
            <a:r>
              <a:rPr lang="zh-CN" altLang="en-US" sz="2600" dirty="0"/>
              <a:t>应用是你所开发的代码和系统框架间交互过程的实现</a:t>
            </a:r>
            <a:endParaRPr lang="en-US" altLang="zh-CN" sz="2600" dirty="0"/>
          </a:p>
          <a:p>
            <a:pPr>
              <a:buFont typeface="Wingdings" panose="05000000000000000000" pitchFamily="2" charset="2"/>
              <a:buChar char="Ø"/>
            </a:pPr>
            <a:r>
              <a:rPr lang="zh-CN" altLang="en-US" sz="2600" dirty="0"/>
              <a:t>系统框架提供应用运行所需的所有基础设施</a:t>
            </a:r>
            <a:endParaRPr lang="en-US" altLang="zh-CN" sz="2600" dirty="0"/>
          </a:p>
          <a:p>
            <a:pPr>
              <a:buFont typeface="Wingdings" panose="05000000000000000000" pitchFamily="2" charset="2"/>
              <a:buChar char="Ø"/>
            </a:pPr>
            <a:r>
              <a:rPr lang="zh-CN" altLang="en-US" sz="2600" dirty="0"/>
              <a:t>所写的代码提供了对基础设施个性化定制，实现了所需要的用户交互界面和业务功能</a:t>
            </a:r>
            <a:endParaRPr lang="en-US" altLang="zh-CN" sz="2600" dirty="0"/>
          </a:p>
          <a:p>
            <a:pPr marL="0" indent="0">
              <a:buNone/>
            </a:pPr>
            <a:endParaRPr lang="en-US" altLang="zh-CN" sz="2600" dirty="0"/>
          </a:p>
        </p:txBody>
      </p:sp>
    </p:spTree>
    <p:extLst>
      <p:ext uri="{BB962C8B-B14F-4D97-AF65-F5344CB8AC3E}">
        <p14:creationId xmlns:p14="http://schemas.microsoft.com/office/powerpoint/2010/main" val="2902939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31704" y="403535"/>
            <a:ext cx="6410030" cy="5603080"/>
          </a:xfrm>
          <a:prstGeom prst="rect">
            <a:avLst/>
          </a:prstGeom>
        </p:spPr>
      </p:pic>
    </p:spTree>
    <p:extLst>
      <p:ext uri="{BB962C8B-B14F-4D97-AF65-F5344CB8AC3E}">
        <p14:creationId xmlns:p14="http://schemas.microsoft.com/office/powerpoint/2010/main" val="161265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工程主要文件</a:t>
            </a:r>
          </a:p>
        </p:txBody>
      </p:sp>
      <p:pic>
        <p:nvPicPr>
          <p:cNvPr id="4" name="内容占位符 3"/>
          <p:cNvPicPr>
            <a:picLocks noGrp="1" noChangeAspect="1"/>
          </p:cNvPicPr>
          <p:nvPr>
            <p:ph idx="1"/>
          </p:nvPr>
        </p:nvPicPr>
        <p:blipFill>
          <a:blip r:embed="rId2"/>
          <a:stretch>
            <a:fillRect/>
          </a:stretch>
        </p:blipFill>
        <p:spPr>
          <a:xfrm>
            <a:off x="822325" y="2275119"/>
            <a:ext cx="7543800" cy="3165013"/>
          </a:xfrm>
          <a:prstGeom prst="rect">
            <a:avLst/>
          </a:prstGeom>
        </p:spPr>
      </p:pic>
      <p:sp>
        <p:nvSpPr>
          <p:cNvPr id="5" name="对话气泡: 圆角矩形 4"/>
          <p:cNvSpPr/>
          <p:nvPr/>
        </p:nvSpPr>
        <p:spPr>
          <a:xfrm>
            <a:off x="4996392" y="1123743"/>
            <a:ext cx="3606800" cy="943546"/>
          </a:xfrm>
          <a:prstGeom prst="wedgeRoundRectCallout">
            <a:avLst>
              <a:gd name="adj1" fmla="val -59800"/>
              <a:gd name="adj2" fmla="val 2225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应用入口标识</a:t>
            </a:r>
          </a:p>
        </p:txBody>
      </p:sp>
    </p:spTree>
    <p:extLst>
      <p:ext uri="{BB962C8B-B14F-4D97-AF65-F5344CB8AC3E}">
        <p14:creationId xmlns:p14="http://schemas.microsoft.com/office/powerpoint/2010/main" val="1765841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UIApplication</a:t>
            </a:r>
            <a:endParaRPr lang="zh-CN" altLang="en-US" dirty="0"/>
          </a:p>
        </p:txBody>
      </p:sp>
      <p:sp>
        <p:nvSpPr>
          <p:cNvPr id="4" name="内容占位符 3"/>
          <p:cNvSpPr>
            <a:spLocks noGrp="1"/>
          </p:cNvSpPr>
          <p:nvPr>
            <p:ph sz="half" idx="1"/>
          </p:nvPr>
        </p:nvSpPr>
        <p:spPr/>
        <p:txBody>
          <a:bodyPr>
            <a:noAutofit/>
          </a:bodyPr>
          <a:lstStyle/>
          <a:p>
            <a:pPr>
              <a:buFont typeface="Wingdings" panose="05000000000000000000" pitchFamily="2" charset="2"/>
              <a:buChar char="n"/>
            </a:pPr>
            <a:r>
              <a:rPr lang="en-US" altLang="zh-CN" sz="2800" dirty="0" err="1"/>
              <a:t>UIApplication</a:t>
            </a:r>
            <a:r>
              <a:rPr lang="zh-CN" altLang="en-US" sz="2800" dirty="0"/>
              <a:t>对象管理事件循环和高层的应用行为</a:t>
            </a:r>
            <a:endParaRPr lang="en-US" altLang="zh-CN" sz="2800" dirty="0"/>
          </a:p>
          <a:p>
            <a:pPr>
              <a:buFont typeface="Wingdings" panose="05000000000000000000" pitchFamily="2" charset="2"/>
              <a:buChar char="n"/>
            </a:pPr>
            <a:r>
              <a:rPr lang="zh-CN" altLang="en-US" sz="2800" dirty="0"/>
              <a:t>它将应用的关键性状态变化和一些特定事件（例如收到一个推送的通知）报告给你定义的“委托”对象</a:t>
            </a:r>
            <a:endParaRPr lang="en-US" altLang="zh-CN" sz="2800" dirty="0"/>
          </a:p>
          <a:p>
            <a:pPr>
              <a:buFont typeface="Wingdings" panose="05000000000000000000" pitchFamily="2" charset="2"/>
              <a:buChar char="n"/>
            </a:pPr>
            <a:r>
              <a:rPr lang="en-US" altLang="zh-CN" sz="2800" dirty="0" err="1"/>
              <a:t>UIApplication</a:t>
            </a:r>
            <a:r>
              <a:rPr lang="zh-CN" altLang="en-US" sz="2800" dirty="0"/>
              <a:t>任何时候都不应该被改变</a:t>
            </a:r>
          </a:p>
        </p:txBody>
      </p:sp>
      <p:pic>
        <p:nvPicPr>
          <p:cNvPr id="6" name="内容占位符 5"/>
          <p:cNvPicPr>
            <a:picLocks noGrp="1" noChangeAspect="1"/>
          </p:cNvPicPr>
          <p:nvPr>
            <p:ph sz="half" idx="2"/>
          </p:nvPr>
        </p:nvPicPr>
        <p:blipFill>
          <a:blip r:embed="rId2"/>
          <a:stretch>
            <a:fillRect/>
          </a:stretch>
        </p:blipFill>
        <p:spPr>
          <a:xfrm>
            <a:off x="4664075" y="2239624"/>
            <a:ext cx="3702050" cy="3236003"/>
          </a:xfrm>
          <a:prstGeom prst="rect">
            <a:avLst/>
          </a:prstGeom>
        </p:spPr>
      </p:pic>
    </p:spTree>
    <p:extLst>
      <p:ext uri="{BB962C8B-B14F-4D97-AF65-F5344CB8AC3E}">
        <p14:creationId xmlns:p14="http://schemas.microsoft.com/office/powerpoint/2010/main" val="3833710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主循环</a:t>
            </a:r>
          </a:p>
        </p:txBody>
      </p:sp>
      <p:sp>
        <p:nvSpPr>
          <p:cNvPr id="3" name="内容占位符 2"/>
          <p:cNvSpPr>
            <a:spLocks noGrp="1"/>
          </p:cNvSpPr>
          <p:nvPr>
            <p:ph sz="half" idx="1"/>
          </p:nvPr>
        </p:nvSpPr>
        <p:spPr/>
        <p:txBody>
          <a:bodyPr>
            <a:normAutofit/>
          </a:bodyPr>
          <a:lstStyle/>
          <a:p>
            <a:pPr>
              <a:buFont typeface="Wingdings" panose="05000000000000000000" pitchFamily="2" charset="2"/>
              <a:buChar char="l"/>
            </a:pPr>
            <a:r>
              <a:rPr lang="zh-CN" altLang="en-US" sz="2800" dirty="0"/>
              <a:t>应用的主循环负责处理所有用户相关的事件</a:t>
            </a:r>
            <a:endParaRPr lang="en-US" altLang="zh-CN" sz="2800" dirty="0"/>
          </a:p>
          <a:p>
            <a:pPr>
              <a:buFont typeface="Wingdings" panose="05000000000000000000" pitchFamily="2" charset="2"/>
              <a:buChar char="l"/>
            </a:pPr>
            <a:r>
              <a:rPr lang="en-US" altLang="zh-CN" sz="2800" dirty="0" err="1"/>
              <a:t>UIApplication</a:t>
            </a:r>
            <a:r>
              <a:rPr lang="zh-CN" altLang="en-US" sz="2800" dirty="0"/>
              <a:t>对象负责在应用启动时为其创建主循环并以此处理事件</a:t>
            </a:r>
            <a:endParaRPr lang="en-US" altLang="zh-CN" sz="2800" dirty="0"/>
          </a:p>
          <a:p>
            <a:pPr>
              <a:buFont typeface="Wingdings" panose="05000000000000000000" pitchFamily="2" charset="2"/>
              <a:buChar char="l"/>
            </a:pPr>
            <a:r>
              <a:rPr lang="zh-CN" altLang="en-US" sz="2800" dirty="0"/>
              <a:t>主循环在应用主线程中执行，以确保用户相关事件严格按其发生的先后顺序得到处理</a:t>
            </a:r>
          </a:p>
        </p:txBody>
      </p:sp>
      <p:pic>
        <p:nvPicPr>
          <p:cNvPr id="5" name="内容占位符 4"/>
          <p:cNvPicPr>
            <a:picLocks noGrp="1" noChangeAspect="1"/>
          </p:cNvPicPr>
          <p:nvPr>
            <p:ph sz="half" idx="2"/>
          </p:nvPr>
        </p:nvPicPr>
        <p:blipFill>
          <a:blip r:embed="rId2"/>
          <a:stretch>
            <a:fillRect/>
          </a:stretch>
        </p:blipFill>
        <p:spPr>
          <a:xfrm>
            <a:off x="4664075" y="2622089"/>
            <a:ext cx="3702050" cy="2471072"/>
          </a:xfrm>
          <a:prstGeom prst="rect">
            <a:avLst/>
          </a:prstGeom>
        </p:spPr>
      </p:pic>
    </p:spTree>
    <p:extLst>
      <p:ext uri="{BB962C8B-B14F-4D97-AF65-F5344CB8AC3E}">
        <p14:creationId xmlns:p14="http://schemas.microsoft.com/office/powerpoint/2010/main" val="948724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事件</a:t>
            </a:r>
          </a:p>
        </p:txBody>
      </p:sp>
      <p:sp>
        <p:nvSpPr>
          <p:cNvPr id="3" name="内容占位符 2"/>
          <p:cNvSpPr>
            <a:spLocks noGrp="1"/>
          </p:cNvSpPr>
          <p:nvPr>
            <p:ph sz="half" idx="1"/>
          </p:nvPr>
        </p:nvSpPr>
        <p:spPr>
          <a:xfrm>
            <a:off x="822959" y="1845734"/>
            <a:ext cx="6068907" cy="4023360"/>
          </a:xfrm>
        </p:spPr>
        <p:txBody>
          <a:bodyPr>
            <a:noAutofit/>
          </a:bodyPr>
          <a:lstStyle/>
          <a:p>
            <a:pPr>
              <a:lnSpc>
                <a:spcPct val="150000"/>
              </a:lnSpc>
              <a:buFont typeface="Wingdings" panose="05000000000000000000" pitchFamily="2" charset="2"/>
              <a:buChar char="n"/>
            </a:pPr>
            <a:r>
              <a:rPr lang="zh-CN" altLang="en-US" sz="2400" dirty="0"/>
              <a:t>触摸（</a:t>
            </a:r>
            <a:r>
              <a:rPr lang="en-US" altLang="zh-CN" sz="2400" dirty="0"/>
              <a:t>Touch</a:t>
            </a:r>
            <a:r>
              <a:rPr lang="zh-CN" altLang="en-US" sz="2400" dirty="0"/>
              <a:t>）事件</a:t>
            </a:r>
            <a:endParaRPr lang="en-US" altLang="zh-CN" sz="2400" dirty="0"/>
          </a:p>
          <a:p>
            <a:pPr>
              <a:lnSpc>
                <a:spcPct val="150000"/>
              </a:lnSpc>
              <a:buFont typeface="Wingdings" panose="05000000000000000000" pitchFamily="2" charset="2"/>
              <a:buChar char="n"/>
            </a:pPr>
            <a:r>
              <a:rPr lang="zh-CN" altLang="en-US" sz="2400" dirty="0"/>
              <a:t>甩动（</a:t>
            </a:r>
            <a:r>
              <a:rPr lang="en-US" altLang="zh-CN" sz="2400" dirty="0"/>
              <a:t>Shake motion</a:t>
            </a:r>
            <a:r>
              <a:rPr lang="zh-CN" altLang="en-US" sz="2400" dirty="0"/>
              <a:t>）事件</a:t>
            </a:r>
            <a:endParaRPr lang="en-US" altLang="zh-CN" sz="2400" dirty="0"/>
          </a:p>
          <a:p>
            <a:pPr>
              <a:lnSpc>
                <a:spcPct val="150000"/>
              </a:lnSpc>
              <a:buFont typeface="Wingdings" panose="05000000000000000000" pitchFamily="2" charset="2"/>
              <a:buChar char="n"/>
            </a:pPr>
            <a:r>
              <a:rPr lang="zh-CN" altLang="en-US" sz="2400" dirty="0"/>
              <a:t>加速器、传感器事件</a:t>
            </a:r>
            <a:endParaRPr lang="en-US" altLang="zh-CN" sz="2400" dirty="0"/>
          </a:p>
          <a:p>
            <a:pPr>
              <a:lnSpc>
                <a:spcPct val="150000"/>
              </a:lnSpc>
              <a:buFont typeface="Wingdings" panose="05000000000000000000" pitchFamily="2" charset="2"/>
              <a:buChar char="n"/>
            </a:pPr>
            <a:r>
              <a:rPr lang="zh-CN" altLang="en-US" sz="2400" dirty="0"/>
              <a:t>位置变化</a:t>
            </a:r>
            <a:endParaRPr lang="en-US" altLang="zh-CN" sz="2400" dirty="0"/>
          </a:p>
          <a:p>
            <a:pPr>
              <a:lnSpc>
                <a:spcPct val="150000"/>
              </a:lnSpc>
              <a:buFont typeface="Wingdings" panose="05000000000000000000" pitchFamily="2" charset="2"/>
              <a:buChar char="n"/>
            </a:pPr>
            <a:r>
              <a:rPr lang="zh-CN" altLang="en-US" sz="2400" dirty="0"/>
              <a:t>界面重绘</a:t>
            </a:r>
          </a:p>
        </p:txBody>
      </p:sp>
    </p:spTree>
    <p:extLst>
      <p:ext uri="{BB962C8B-B14F-4D97-AF65-F5344CB8AC3E}">
        <p14:creationId xmlns:p14="http://schemas.microsoft.com/office/powerpoint/2010/main" val="3128963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应用委托（</a:t>
            </a:r>
            <a:r>
              <a:rPr lang="en-US" altLang="zh-CN" dirty="0"/>
              <a:t>Delegate</a:t>
            </a:r>
            <a:r>
              <a:rPr lang="zh-CN" altLang="en-US" dirty="0"/>
              <a:t>）</a:t>
            </a:r>
          </a:p>
        </p:txBody>
      </p:sp>
      <p:sp>
        <p:nvSpPr>
          <p:cNvPr id="3" name="内容占位符 2"/>
          <p:cNvSpPr>
            <a:spLocks noGrp="1"/>
          </p:cNvSpPr>
          <p:nvPr>
            <p:ph sz="half" idx="1"/>
          </p:nvPr>
        </p:nvSpPr>
        <p:spPr/>
        <p:txBody>
          <a:bodyPr>
            <a:normAutofit lnSpcReduction="10000"/>
          </a:bodyPr>
          <a:lstStyle/>
          <a:p>
            <a:pPr>
              <a:lnSpc>
                <a:spcPct val="100000"/>
              </a:lnSpc>
              <a:buFont typeface="Wingdings" panose="05000000000000000000" pitchFamily="2" charset="2"/>
              <a:buChar char="l"/>
            </a:pPr>
            <a:r>
              <a:rPr lang="zh-CN" altLang="en-US" sz="2400" dirty="0"/>
              <a:t>应用委托是应用的核心</a:t>
            </a:r>
            <a:endParaRPr lang="en-US" altLang="zh-CN" sz="2400" dirty="0"/>
          </a:p>
          <a:p>
            <a:pPr>
              <a:lnSpc>
                <a:spcPct val="100000"/>
              </a:lnSpc>
              <a:buFont typeface="Wingdings" panose="05000000000000000000" pitchFamily="2" charset="2"/>
              <a:buChar char="l"/>
            </a:pPr>
            <a:r>
              <a:rPr lang="zh-CN" altLang="en-US" sz="2400" dirty="0"/>
              <a:t>该对象与</a:t>
            </a:r>
            <a:r>
              <a:rPr lang="en-US" altLang="zh-CN" sz="2400" dirty="0" err="1"/>
              <a:t>UIApplication</a:t>
            </a:r>
            <a:r>
              <a:rPr lang="zh-CN" altLang="en-US" sz="2400" dirty="0"/>
              <a:t>对象联合起来负责对应用的初始化过程、状态迁移过程和很多高层的应用事件进行处理</a:t>
            </a:r>
            <a:endParaRPr lang="en-US" altLang="zh-CN" sz="2400" dirty="0"/>
          </a:p>
          <a:p>
            <a:pPr>
              <a:lnSpc>
                <a:spcPct val="100000"/>
              </a:lnSpc>
              <a:buFont typeface="Wingdings" panose="05000000000000000000" pitchFamily="2" charset="2"/>
              <a:buChar char="l"/>
            </a:pPr>
            <a:r>
              <a:rPr lang="zh-CN" altLang="en-US" sz="2400" dirty="0"/>
              <a:t>委托对象也是唯一一个每个应用都必须具有的对象，因此它一般还负责应用所需数据结构的初始化</a:t>
            </a:r>
          </a:p>
        </p:txBody>
      </p:sp>
      <p:pic>
        <p:nvPicPr>
          <p:cNvPr id="5" name="内容占位符 4"/>
          <p:cNvPicPr>
            <a:picLocks noGrp="1" noChangeAspect="1"/>
          </p:cNvPicPr>
          <p:nvPr>
            <p:ph sz="half" idx="2"/>
          </p:nvPr>
        </p:nvPicPr>
        <p:blipFill>
          <a:blip r:embed="rId2"/>
          <a:stretch>
            <a:fillRect/>
          </a:stretch>
        </p:blipFill>
        <p:spPr>
          <a:xfrm>
            <a:off x="4664075" y="2239624"/>
            <a:ext cx="3702050" cy="3236003"/>
          </a:xfrm>
          <a:prstGeom prst="rect">
            <a:avLst/>
          </a:prstGeom>
        </p:spPr>
      </p:pic>
    </p:spTree>
    <p:extLst>
      <p:ext uri="{BB962C8B-B14F-4D97-AF65-F5344CB8AC3E}">
        <p14:creationId xmlns:p14="http://schemas.microsoft.com/office/powerpoint/2010/main" val="2750518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委托（</a:t>
            </a:r>
            <a:r>
              <a:rPr lang="en-US" altLang="zh-CN" dirty="0"/>
              <a:t>Delegate</a:t>
            </a:r>
            <a:r>
              <a:rPr lang="zh-CN" altLang="en-US" dirty="0"/>
              <a:t>）模式</a:t>
            </a:r>
          </a:p>
        </p:txBody>
      </p:sp>
      <p:pic>
        <p:nvPicPr>
          <p:cNvPr id="6" name="内容占位符 5"/>
          <p:cNvPicPr>
            <a:picLocks noGrp="1" noChangeAspect="1"/>
          </p:cNvPicPr>
          <p:nvPr>
            <p:ph idx="1"/>
          </p:nvPr>
        </p:nvPicPr>
        <p:blipFill>
          <a:blip r:embed="rId2"/>
          <a:stretch>
            <a:fillRect/>
          </a:stretch>
        </p:blipFill>
        <p:spPr>
          <a:xfrm>
            <a:off x="834201" y="2136352"/>
            <a:ext cx="7520048" cy="3442547"/>
          </a:xfrm>
          <a:prstGeom prst="rect">
            <a:avLst/>
          </a:prstGeom>
        </p:spPr>
      </p:pic>
      <p:sp>
        <p:nvSpPr>
          <p:cNvPr id="7" name="文本框 6"/>
          <p:cNvSpPr txBox="1"/>
          <p:nvPr/>
        </p:nvSpPr>
        <p:spPr>
          <a:xfrm>
            <a:off x="1574800" y="5249333"/>
            <a:ext cx="2489200" cy="369332"/>
          </a:xfrm>
          <a:prstGeom prst="rect">
            <a:avLst/>
          </a:prstGeom>
          <a:noFill/>
        </p:spPr>
        <p:txBody>
          <a:bodyPr wrap="square" rtlCol="0">
            <a:spAutoFit/>
          </a:bodyPr>
          <a:lstStyle/>
          <a:p>
            <a:r>
              <a:rPr lang="zh-CN" altLang="en-US" dirty="0"/>
              <a:t>框架对象</a:t>
            </a:r>
          </a:p>
        </p:txBody>
      </p:sp>
      <p:sp>
        <p:nvSpPr>
          <p:cNvPr id="8" name="文本框 7"/>
          <p:cNvSpPr txBox="1"/>
          <p:nvPr/>
        </p:nvSpPr>
        <p:spPr>
          <a:xfrm>
            <a:off x="6654800" y="5249333"/>
            <a:ext cx="2489200" cy="369332"/>
          </a:xfrm>
          <a:prstGeom prst="rect">
            <a:avLst/>
          </a:prstGeom>
          <a:noFill/>
        </p:spPr>
        <p:txBody>
          <a:bodyPr wrap="square" rtlCol="0">
            <a:spAutoFit/>
          </a:bodyPr>
          <a:lstStyle/>
          <a:p>
            <a:r>
              <a:rPr lang="zh-CN" altLang="en-US" dirty="0"/>
              <a:t>用户定义对象</a:t>
            </a:r>
          </a:p>
        </p:txBody>
      </p:sp>
    </p:spTree>
    <p:extLst>
      <p:ext uri="{BB962C8B-B14F-4D97-AF65-F5344CB8AC3E}">
        <p14:creationId xmlns:p14="http://schemas.microsoft.com/office/powerpoint/2010/main" val="4264332481"/>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100</TotalTime>
  <Words>534</Words>
  <Application>Microsoft Office PowerPoint</Application>
  <PresentationFormat>全屏显示(4:3)</PresentationFormat>
  <Paragraphs>49</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Chalkduster</vt:lpstr>
      <vt:lpstr>宋体</vt:lpstr>
      <vt:lpstr>Calibri</vt:lpstr>
      <vt:lpstr>Calibri Light</vt:lpstr>
      <vt:lpstr>Wingdings</vt:lpstr>
      <vt:lpstr>回顾</vt:lpstr>
      <vt:lpstr>iOS应用基础</vt:lpstr>
      <vt:lpstr>iOS应用</vt:lpstr>
      <vt:lpstr>PowerPoint 演示文稿</vt:lpstr>
      <vt:lpstr>工程主要文件</vt:lpstr>
      <vt:lpstr>UIApplication</vt:lpstr>
      <vt:lpstr>主循环</vt:lpstr>
      <vt:lpstr>事件</vt:lpstr>
      <vt:lpstr>应用委托（Delegate）</vt:lpstr>
      <vt:lpstr>委托（Delegate）模式</vt:lpstr>
      <vt:lpstr>应用生命周期</vt:lpstr>
      <vt:lpstr>文档和数据模型</vt:lpstr>
      <vt:lpstr>视图</vt:lpstr>
      <vt:lpstr>视图控制器</vt:lpstr>
      <vt:lpstr>UIWindow</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ios简介及开发环境配置</dc:title>
  <dc:creator>dareway-ty</dc:creator>
  <cp:lastModifiedBy>dareway-ty</cp:lastModifiedBy>
  <cp:revision>27</cp:revision>
  <dcterms:created xsi:type="dcterms:W3CDTF">2016-11-25T12:54:03Z</dcterms:created>
  <dcterms:modified xsi:type="dcterms:W3CDTF">2016-11-25T14:46:28Z</dcterms:modified>
</cp:coreProperties>
</file>