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B873-7AD3-4343-A9C2-26A15768C471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2CB9D-1405-4965-BAD8-85D0ABC03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98A82E-7721-4E42-A894-36A7594B333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11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3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8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B5D9BC-169C-446C-A9A5-74621C5B22E0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1760DB-5899-4F71-ABC8-180651C5B7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Android</a:t>
            </a:r>
            <a:r>
              <a:rPr lang="zh-CN" altLang="en-US" sz="4400" dirty="0" smtClean="0"/>
              <a:t>四大组件之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Service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钱进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zh-CN" altLang="en-US" sz="2000" b="1" cap="none" smtClean="0"/>
              <a:t>软件与数据工程研究中心</a:t>
            </a:r>
            <a:endParaRPr lang="en-US" altLang="zh-CN" sz="2000" b="1" cap="none" dirty="0" smtClean="0"/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CN" sz="2000" b="1" cap="none" dirty="0" smtClean="0"/>
              <a:t>EMAIL</a:t>
            </a:r>
            <a:r>
              <a:rPr lang="zh-CN" altLang="en-US" sz="2000" b="1" cap="none" smtClean="0"/>
              <a:t>：</a:t>
            </a:r>
            <a:r>
              <a:rPr lang="en-US" altLang="zh-CN" sz="2000" b="1" cap="none" dirty="0" smtClean="0"/>
              <a:t> QIANJIN@SDU.EDU.CN</a:t>
            </a:r>
            <a:endParaRPr lang="zh-CN" altLang="en-US" sz="2000" b="1" cap="none" smtClean="0"/>
          </a:p>
        </p:txBody>
      </p:sp>
    </p:spTree>
    <p:extLst>
      <p:ext uri="{BB962C8B-B14F-4D97-AF65-F5344CB8AC3E}">
        <p14:creationId xmlns:p14="http://schemas.microsoft.com/office/powerpoint/2010/main" val="29775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解绑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取消绑定使用</a:t>
            </a:r>
            <a:r>
              <a:rPr lang="en-US" sz="2400" dirty="0" err="1">
                <a:latin typeface="+mn-ea"/>
              </a:rPr>
              <a:t>unbindService</a:t>
            </a:r>
            <a:r>
              <a:rPr lang="en-US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方法，并将</a:t>
            </a:r>
            <a:r>
              <a:rPr lang="en-US" sz="2400" dirty="0" err="1">
                <a:latin typeface="+mn-ea"/>
              </a:rPr>
              <a:t>ServiceConnnection</a:t>
            </a:r>
            <a:r>
              <a:rPr lang="zh-CN" altLang="en-US" sz="2400" dirty="0">
                <a:latin typeface="+mn-ea"/>
              </a:rPr>
              <a:t>对象传递给</a:t>
            </a:r>
            <a:r>
              <a:rPr lang="en-US" sz="2400" dirty="0" err="1">
                <a:latin typeface="+mn-ea"/>
              </a:rPr>
              <a:t>unbindService</a:t>
            </a:r>
            <a:r>
              <a:rPr lang="en-US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方法。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93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781214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+mn-ea"/>
              </a:rPr>
              <a:t>started </a:t>
            </a:r>
            <a:r>
              <a:rPr lang="en-US" altLang="zh-CN" sz="1800" b="1" dirty="0">
                <a:latin typeface="+mn-ea"/>
              </a:rPr>
              <a:t>service</a:t>
            </a:r>
          </a:p>
          <a:p>
            <a:pPr marL="476" indent="0">
              <a:buNone/>
            </a:pPr>
            <a:r>
              <a:rPr lang="zh-CN" altLang="en-US" sz="1800" dirty="0">
                <a:latin typeface="+mn-ea"/>
              </a:rPr>
              <a:t>　被</a:t>
            </a:r>
            <a:r>
              <a:rPr lang="zh-CN" altLang="en-US" sz="1800" dirty="0">
                <a:latin typeface="+mn-ea"/>
              </a:rPr>
              <a:t>开启的</a:t>
            </a:r>
            <a:r>
              <a:rPr lang="en-US" altLang="zh-CN" sz="1800" dirty="0">
                <a:latin typeface="+mn-ea"/>
              </a:rPr>
              <a:t>service</a:t>
            </a:r>
            <a:r>
              <a:rPr lang="zh-CN" altLang="en-US" sz="1800" dirty="0">
                <a:latin typeface="+mn-ea"/>
              </a:rPr>
              <a:t>通过其他组件调用 </a:t>
            </a:r>
            <a:r>
              <a:rPr lang="en-US" altLang="zh-CN" sz="1800" dirty="0">
                <a:latin typeface="+mn-ea"/>
              </a:rPr>
              <a:t>startService()</a:t>
            </a:r>
            <a:r>
              <a:rPr lang="zh-CN" altLang="en-US" sz="1800" dirty="0">
                <a:latin typeface="+mn-ea"/>
              </a:rPr>
              <a:t>被创建。</a:t>
            </a:r>
          </a:p>
          <a:p>
            <a:pPr marL="476" indent="0">
              <a:buNone/>
            </a:pPr>
            <a:r>
              <a:rPr lang="zh-CN" altLang="en-US" sz="1800" dirty="0">
                <a:latin typeface="+mn-ea"/>
              </a:rPr>
              <a:t>　这</a:t>
            </a:r>
            <a:r>
              <a:rPr lang="zh-CN" altLang="en-US" sz="1800" dirty="0">
                <a:latin typeface="+mn-ea"/>
              </a:rPr>
              <a:t>种</a:t>
            </a:r>
            <a:r>
              <a:rPr lang="en-US" altLang="zh-CN" sz="1800" dirty="0">
                <a:latin typeface="+mn-ea"/>
              </a:rPr>
              <a:t>service</a:t>
            </a:r>
            <a:r>
              <a:rPr lang="zh-CN" altLang="en-US" sz="1800" dirty="0">
                <a:latin typeface="+mn-ea"/>
              </a:rPr>
              <a:t>可以无限地运行下去，必须调用</a:t>
            </a:r>
            <a:r>
              <a:rPr lang="en-US" altLang="zh-CN" sz="1800" dirty="0">
                <a:latin typeface="+mn-ea"/>
              </a:rPr>
              <a:t>stopSelf()</a:t>
            </a:r>
            <a:r>
              <a:rPr lang="zh-CN" altLang="en-US" sz="1800" dirty="0">
                <a:latin typeface="+mn-ea"/>
              </a:rPr>
              <a:t>方法或者其他组件调</a:t>
            </a:r>
            <a:r>
              <a:rPr lang="zh-CN" altLang="en-US" sz="1800" dirty="0">
                <a:latin typeface="+mn-ea"/>
              </a:rPr>
              <a:t>用</a:t>
            </a:r>
            <a:r>
              <a:rPr lang="en-US" altLang="zh-CN" sz="1800" dirty="0">
                <a:latin typeface="+mn-ea"/>
              </a:rPr>
              <a:t>stopService()</a:t>
            </a:r>
            <a:r>
              <a:rPr lang="zh-CN" altLang="en-US" sz="1800" dirty="0">
                <a:latin typeface="+mn-ea"/>
              </a:rPr>
              <a:t>方</a:t>
            </a:r>
            <a:r>
              <a:rPr lang="zh-CN" altLang="en-US" sz="1800" dirty="0">
                <a:latin typeface="+mn-ea"/>
              </a:rPr>
              <a:t>法来停止它。</a:t>
            </a:r>
          </a:p>
          <a:p>
            <a:pPr marL="476" indent="0">
              <a:buNone/>
            </a:pPr>
            <a:r>
              <a:rPr lang="zh-CN" altLang="en-US" sz="1800" dirty="0">
                <a:latin typeface="+mn-ea"/>
              </a:rPr>
              <a:t>　</a:t>
            </a:r>
            <a:r>
              <a:rPr lang="zh-CN" altLang="en-US" sz="1800" dirty="0">
                <a:latin typeface="+mn-ea"/>
              </a:rPr>
              <a:t>当</a:t>
            </a:r>
            <a:r>
              <a:rPr lang="en-US" altLang="zh-CN" sz="1800" dirty="0">
                <a:latin typeface="+mn-ea"/>
              </a:rPr>
              <a:t>service</a:t>
            </a:r>
            <a:r>
              <a:rPr lang="zh-CN" altLang="en-US" sz="1800" dirty="0">
                <a:latin typeface="+mn-ea"/>
              </a:rPr>
              <a:t>被停止时，系统会销毁它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800" b="1" dirty="0">
                <a:latin typeface="+mn-ea"/>
              </a:rPr>
              <a:t>bound </a:t>
            </a:r>
            <a:r>
              <a:rPr lang="en-US" altLang="zh-CN" sz="1800" b="1" dirty="0">
                <a:latin typeface="+mn-ea"/>
              </a:rPr>
              <a:t>service</a:t>
            </a:r>
          </a:p>
          <a:p>
            <a:pPr marL="476" indent="0">
              <a:buNone/>
            </a:pPr>
            <a:r>
              <a:rPr lang="zh-CN" altLang="en-US" sz="1800" dirty="0">
                <a:latin typeface="+mn-ea"/>
              </a:rPr>
              <a:t>　</a:t>
            </a:r>
            <a:r>
              <a:rPr lang="zh-CN" altLang="en-US" sz="1800" dirty="0">
                <a:latin typeface="+mn-ea"/>
              </a:rPr>
              <a:t>被</a:t>
            </a:r>
            <a:r>
              <a:rPr lang="zh-CN" altLang="en-US" sz="1800" dirty="0">
                <a:latin typeface="+mn-ea"/>
              </a:rPr>
              <a:t>绑定的</a:t>
            </a:r>
            <a:r>
              <a:rPr lang="en-US" altLang="zh-CN" sz="1800" dirty="0">
                <a:latin typeface="+mn-ea"/>
              </a:rPr>
              <a:t>service</a:t>
            </a:r>
            <a:r>
              <a:rPr lang="zh-CN" altLang="en-US" sz="1800" dirty="0">
                <a:latin typeface="+mn-ea"/>
              </a:rPr>
              <a:t>是当其他组件（一个客户）调用</a:t>
            </a:r>
            <a:r>
              <a:rPr lang="en-US" altLang="zh-CN" sz="1800" dirty="0">
                <a:latin typeface="+mn-ea"/>
              </a:rPr>
              <a:t>bindService()</a:t>
            </a:r>
            <a:r>
              <a:rPr lang="zh-CN" altLang="en-US" sz="1800" dirty="0">
                <a:latin typeface="+mn-ea"/>
              </a:rPr>
              <a:t>来创建的。</a:t>
            </a:r>
          </a:p>
          <a:p>
            <a:pPr marL="476" indent="0">
              <a:buNone/>
            </a:pPr>
            <a:r>
              <a:rPr lang="zh-CN" altLang="en-US" sz="1800" dirty="0">
                <a:latin typeface="+mn-ea"/>
              </a:rPr>
              <a:t>　</a:t>
            </a:r>
            <a:r>
              <a:rPr lang="zh-CN" altLang="en-US" sz="1800" dirty="0">
                <a:latin typeface="+mn-ea"/>
              </a:rPr>
              <a:t>客</a:t>
            </a:r>
            <a:r>
              <a:rPr lang="zh-CN" altLang="en-US" sz="1800" dirty="0">
                <a:latin typeface="+mn-ea"/>
              </a:rPr>
              <a:t>户可以通过一个</a:t>
            </a:r>
            <a:r>
              <a:rPr lang="en-US" altLang="zh-CN" sz="1800" dirty="0">
                <a:latin typeface="+mn-ea"/>
              </a:rPr>
              <a:t>IBinder</a:t>
            </a:r>
            <a:r>
              <a:rPr lang="zh-CN" altLang="en-US" sz="1800" dirty="0">
                <a:latin typeface="+mn-ea"/>
              </a:rPr>
              <a:t>接口和</a:t>
            </a:r>
            <a:r>
              <a:rPr lang="en-US" altLang="zh-CN" sz="1800" dirty="0">
                <a:latin typeface="+mn-ea"/>
              </a:rPr>
              <a:t>service</a:t>
            </a:r>
            <a:r>
              <a:rPr lang="zh-CN" altLang="en-US" sz="1800" dirty="0">
                <a:latin typeface="+mn-ea"/>
              </a:rPr>
              <a:t>进行通信。</a:t>
            </a:r>
          </a:p>
          <a:p>
            <a:pPr marL="476" indent="0">
              <a:buNone/>
            </a:pPr>
            <a:r>
              <a:rPr lang="zh-CN" altLang="en-US" sz="1800" dirty="0">
                <a:latin typeface="+mn-ea"/>
              </a:rPr>
              <a:t>　</a:t>
            </a:r>
            <a:r>
              <a:rPr lang="zh-CN" altLang="en-US" sz="1800" dirty="0">
                <a:latin typeface="+mn-ea"/>
              </a:rPr>
              <a:t>客</a:t>
            </a:r>
            <a:r>
              <a:rPr lang="zh-CN" altLang="en-US" sz="1800" dirty="0">
                <a:latin typeface="+mn-ea"/>
              </a:rPr>
              <a:t>户可以通过 </a:t>
            </a:r>
            <a:r>
              <a:rPr lang="en-US" altLang="zh-CN" sz="1800" dirty="0">
                <a:latin typeface="+mn-ea"/>
              </a:rPr>
              <a:t>unbindService()</a:t>
            </a:r>
            <a:r>
              <a:rPr lang="zh-CN" altLang="en-US" sz="1800" dirty="0">
                <a:latin typeface="+mn-ea"/>
              </a:rPr>
              <a:t>方法来关闭这种连接。</a:t>
            </a:r>
          </a:p>
          <a:p>
            <a:pPr marL="476" indent="0">
              <a:buNone/>
            </a:pPr>
            <a:r>
              <a:rPr lang="zh-CN" altLang="en-US" sz="1800" dirty="0">
                <a:latin typeface="+mn-ea"/>
              </a:rPr>
              <a:t>　</a:t>
            </a:r>
            <a:r>
              <a:rPr lang="zh-CN" altLang="en-US" sz="1800" dirty="0">
                <a:latin typeface="+mn-ea"/>
              </a:rPr>
              <a:t>一</a:t>
            </a:r>
            <a:r>
              <a:rPr lang="zh-CN" altLang="en-US" sz="1800" dirty="0">
                <a:latin typeface="+mn-ea"/>
              </a:rPr>
              <a:t>个</a:t>
            </a:r>
            <a:r>
              <a:rPr lang="en-US" altLang="zh-CN" sz="1800" dirty="0">
                <a:latin typeface="+mn-ea"/>
              </a:rPr>
              <a:t>service</a:t>
            </a:r>
            <a:r>
              <a:rPr lang="zh-CN" altLang="en-US" sz="1800" dirty="0">
                <a:latin typeface="+mn-ea"/>
              </a:rPr>
              <a:t>可以同时和多个客户绑定，当多个客户都解除绑定之后，系统会销毁</a:t>
            </a:r>
            <a:r>
              <a:rPr lang="en-US" altLang="zh-CN" sz="1800" dirty="0">
                <a:latin typeface="+mn-ea"/>
              </a:rPr>
              <a:t>service</a:t>
            </a:r>
            <a:r>
              <a:rPr lang="zh-CN" altLang="en-US" sz="18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49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+mn-ea"/>
              </a:rPr>
              <a:t>这两条路径并不是完全分开的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476" indent="0">
              <a:lnSpc>
                <a:spcPct val="100000"/>
              </a:lnSpc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zh-CN" altLang="en-US" dirty="0">
                <a:latin typeface="+mn-ea"/>
              </a:rPr>
              <a:t>即</a:t>
            </a:r>
            <a:r>
              <a:rPr lang="zh-CN" altLang="en-US" dirty="0">
                <a:latin typeface="+mn-ea"/>
              </a:rPr>
              <a:t>是说，你可以和一个已经调用了 </a:t>
            </a:r>
            <a:r>
              <a:rPr lang="en-US" altLang="zh-CN" dirty="0">
                <a:latin typeface="+mn-ea"/>
              </a:rPr>
              <a:t>startService()</a:t>
            </a:r>
            <a:r>
              <a:rPr lang="zh-CN" altLang="en-US" dirty="0">
                <a:latin typeface="+mn-ea"/>
              </a:rPr>
              <a:t>而被开启的</a:t>
            </a:r>
            <a:r>
              <a:rPr lang="en-US" altLang="zh-CN" dirty="0">
                <a:latin typeface="+mn-ea"/>
              </a:rPr>
              <a:t>service</a:t>
            </a:r>
            <a:r>
              <a:rPr lang="zh-CN" altLang="en-US" dirty="0">
                <a:latin typeface="+mn-ea"/>
              </a:rPr>
              <a:t>进行绑定。</a:t>
            </a:r>
          </a:p>
          <a:p>
            <a:pPr marL="476" indent="0">
              <a:lnSpc>
                <a:spcPct val="100000"/>
              </a:lnSpc>
              <a:buNone/>
            </a:pPr>
            <a:r>
              <a:rPr lang="zh-CN" altLang="en-US" dirty="0">
                <a:latin typeface="+mn-ea"/>
              </a:rPr>
              <a:t>  比</a:t>
            </a:r>
            <a:r>
              <a:rPr lang="zh-CN" altLang="en-US" dirty="0">
                <a:latin typeface="+mn-ea"/>
              </a:rPr>
              <a:t>如，一个后台音乐</a:t>
            </a:r>
            <a:r>
              <a:rPr lang="en-US" altLang="zh-CN" dirty="0">
                <a:latin typeface="+mn-ea"/>
              </a:rPr>
              <a:t>service</a:t>
            </a:r>
            <a:r>
              <a:rPr lang="zh-CN" altLang="en-US" dirty="0">
                <a:latin typeface="+mn-ea"/>
              </a:rPr>
              <a:t>可能因调用 </a:t>
            </a:r>
            <a:r>
              <a:rPr lang="en-US" altLang="zh-CN" dirty="0">
                <a:latin typeface="+mn-ea"/>
              </a:rPr>
              <a:t>startService()</a:t>
            </a:r>
            <a:r>
              <a:rPr lang="zh-CN" altLang="en-US" dirty="0">
                <a:latin typeface="+mn-ea"/>
              </a:rPr>
              <a:t>方法而被开启了，稍后，可能用户想要控制播放器或者得到一些当前歌曲的信息，可以通过</a:t>
            </a:r>
            <a:r>
              <a:rPr lang="en-US" altLang="zh-CN" dirty="0">
                <a:latin typeface="+mn-ea"/>
              </a:rPr>
              <a:t>bindService()</a:t>
            </a:r>
            <a:r>
              <a:rPr lang="zh-CN" altLang="en-US" dirty="0">
                <a:latin typeface="+mn-ea"/>
              </a:rPr>
              <a:t>将一个</a:t>
            </a:r>
            <a:r>
              <a:rPr lang="en-US" altLang="zh-CN" dirty="0">
                <a:latin typeface="+mn-ea"/>
              </a:rPr>
              <a:t>activity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service</a:t>
            </a:r>
            <a:r>
              <a:rPr lang="zh-CN" altLang="en-US" dirty="0">
                <a:latin typeface="+mn-ea"/>
              </a:rPr>
              <a:t>绑定。这种情况下，</a:t>
            </a:r>
            <a:r>
              <a:rPr lang="en-US" altLang="zh-CN" dirty="0">
                <a:latin typeface="+mn-ea"/>
              </a:rPr>
              <a:t>stopService()</a:t>
            </a:r>
            <a:r>
              <a:rPr lang="zh-CN" altLang="en-US" dirty="0">
                <a:latin typeface="+mn-ea"/>
              </a:rPr>
              <a:t>或 </a:t>
            </a:r>
            <a:r>
              <a:rPr lang="en-US" altLang="zh-CN" dirty="0">
                <a:latin typeface="+mn-ea"/>
              </a:rPr>
              <a:t>stopSelf()</a:t>
            </a:r>
            <a:r>
              <a:rPr lang="zh-CN" altLang="en-US" dirty="0">
                <a:latin typeface="+mn-ea"/>
              </a:rPr>
              <a:t>实际上并不能停止这个</a:t>
            </a:r>
            <a:r>
              <a:rPr lang="en-US" altLang="zh-CN" dirty="0">
                <a:latin typeface="+mn-ea"/>
              </a:rPr>
              <a:t>service</a:t>
            </a:r>
            <a:r>
              <a:rPr lang="zh-CN" altLang="en-US" dirty="0">
                <a:latin typeface="+mn-ea"/>
              </a:rPr>
              <a:t>，除非所有的客户都解除绑定。</a:t>
            </a:r>
          </a:p>
        </p:txBody>
      </p:sp>
    </p:spTree>
    <p:extLst>
      <p:ext uri="{BB962C8B-B14F-4D97-AF65-F5344CB8AC3E}">
        <p14:creationId xmlns:p14="http://schemas.microsoft.com/office/powerpoint/2010/main" val="53501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Service</a:t>
            </a:r>
            <a:r>
              <a:rPr lang="zh-CN" altLang="en-US" sz="2400" dirty="0"/>
              <a:t>是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系统的后台服务组件，适用于开发无界面、长时间运行的功能。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Service</a:t>
            </a:r>
            <a:r>
              <a:rPr lang="zh-CN" altLang="en-US" sz="2400" dirty="0"/>
              <a:t>没有用户界面、不是新的线程。</a:t>
            </a:r>
          </a:p>
        </p:txBody>
      </p:sp>
    </p:spTree>
    <p:extLst>
      <p:ext uri="{BB962C8B-B14F-4D97-AF65-F5344CB8AC3E}">
        <p14:creationId xmlns:p14="http://schemas.microsoft.com/office/powerpoint/2010/main" val="34316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创建</a:t>
            </a:r>
            <a:r>
              <a:rPr lang="zh-CN" altLang="zh-CN" dirty="0">
                <a:latin typeface="+mn-ea"/>
              </a:rPr>
              <a:t>一个</a:t>
            </a:r>
            <a:r>
              <a:rPr lang="en-US" altLang="zh-CN" dirty="0">
                <a:latin typeface="+mn-ea"/>
              </a:rPr>
              <a:t>Service</a:t>
            </a:r>
            <a:r>
              <a:rPr lang="zh-CN" altLang="zh-CN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需要首先实现一个继承</a:t>
            </a:r>
            <a:r>
              <a:rPr lang="zh-CN" altLang="zh-CN" dirty="0">
                <a:latin typeface="+mn-ea"/>
              </a:rPr>
              <a:t>自</a:t>
            </a:r>
            <a:r>
              <a:rPr lang="en-US" altLang="zh-CN" dirty="0">
                <a:latin typeface="+mn-ea"/>
              </a:rPr>
              <a:t>Service</a:t>
            </a:r>
            <a:r>
              <a:rPr lang="zh-CN" altLang="zh-CN" dirty="0">
                <a:latin typeface="+mn-ea"/>
              </a:rPr>
              <a:t>的</a:t>
            </a:r>
            <a:r>
              <a:rPr lang="zh-CN" altLang="zh-CN" dirty="0">
                <a:latin typeface="+mn-ea"/>
              </a:rPr>
              <a:t>子</a:t>
            </a:r>
            <a:r>
              <a:rPr lang="zh-CN" altLang="zh-CN" dirty="0">
                <a:latin typeface="+mn-ea"/>
              </a:rPr>
              <a:t>类。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重写父类的</a:t>
            </a:r>
            <a:r>
              <a:rPr lang="en-US" altLang="zh-CN" dirty="0">
                <a:latin typeface="+mn-ea"/>
              </a:rPr>
              <a:t>onStartCommand()</a:t>
            </a:r>
            <a:r>
              <a:rPr lang="zh-CN" altLang="en-US" dirty="0">
                <a:latin typeface="+mn-ea"/>
              </a:rPr>
              <a:t>方法，实现自己的业务逻辑。</a:t>
            </a:r>
            <a:r>
              <a:rPr lang="en-US" altLang="zh-CN" dirty="0">
                <a:latin typeface="+mn-ea"/>
              </a:rPr>
              <a:t>Service</a:t>
            </a:r>
            <a:r>
              <a:rPr lang="zh-CN" altLang="en-US" dirty="0">
                <a:latin typeface="+mn-ea"/>
              </a:rPr>
              <a:t>启动后会自动执行此方法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ü"/>
            </a:pPr>
            <a:endParaRPr lang="zh-CN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3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注册</a:t>
            </a:r>
            <a:r>
              <a:rPr lang="en-US" altLang="zh-CN" dirty="0"/>
              <a:t>Service</a:t>
            </a:r>
            <a:endParaRPr lang="zh-CN" altLang="en-US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dirty="0">
                <a:latin typeface="+mn-ea"/>
              </a:rPr>
              <a:t>AndroidManifest.xml</a:t>
            </a:r>
            <a:r>
              <a:rPr lang="zh-CN" altLang="en-US" sz="2400" dirty="0">
                <a:latin typeface="+mn-ea"/>
              </a:rPr>
              <a:t>文件中注册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dirty="0" err="1">
                <a:latin typeface="+mn-ea"/>
              </a:rPr>
              <a:t>android:name</a:t>
            </a:r>
            <a:r>
              <a:rPr lang="zh-CN" altLang="en-US" sz="2400" dirty="0">
                <a:latin typeface="+mn-ea"/>
              </a:rPr>
              <a:t>表示的是</a:t>
            </a:r>
            <a:r>
              <a:rPr lang="en-US" sz="2400" dirty="0">
                <a:latin typeface="+mn-ea"/>
              </a:rPr>
              <a:t>Service</a:t>
            </a:r>
            <a:r>
              <a:rPr lang="zh-CN" altLang="en-US" sz="2400" dirty="0">
                <a:latin typeface="+mn-ea"/>
              </a:rPr>
              <a:t>的类名称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与用户建立的</a:t>
            </a:r>
            <a:r>
              <a:rPr lang="en-US" altLang="zh-CN" sz="2400" dirty="0">
                <a:latin typeface="+mn-ea"/>
              </a:rPr>
              <a:t>Service</a:t>
            </a:r>
            <a:r>
              <a:rPr lang="zh-CN" altLang="en-US" sz="2400" dirty="0">
                <a:latin typeface="+mn-ea"/>
              </a:rPr>
              <a:t>类名称一致</a:t>
            </a:r>
          </a:p>
          <a:p>
            <a:pPr>
              <a:buNone/>
            </a:pPr>
            <a:endParaRPr lang="zh-CN" altLang="en-US" sz="1500" dirty="0">
              <a:latin typeface="+mn-ea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35905" y="3114151"/>
            <a:ext cx="6719970" cy="1054953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4797"/>
            <a:r>
              <a:rPr lang="en-US" altLang="zh-CN" sz="2000" dirty="0"/>
              <a:t>&lt;application&gt;</a:t>
            </a:r>
          </a:p>
          <a:p>
            <a:pPr defTabSz="134797"/>
            <a:r>
              <a:rPr lang="en-US" altLang="zh-CN" sz="2000" dirty="0"/>
              <a:t>    &lt;service </a:t>
            </a:r>
            <a:r>
              <a:rPr lang="en-US" altLang="zh-CN" sz="2000" dirty="0" err="1"/>
              <a:t>android:name</a:t>
            </a:r>
            <a:r>
              <a:rPr lang="en-US" altLang="zh-CN" sz="2000" dirty="0"/>
              <a:t>="</a:t>
            </a:r>
            <a:r>
              <a:rPr lang="zh-CN" altLang="en-US" sz="2000" dirty="0"/>
              <a:t>（所在包名）</a:t>
            </a:r>
            <a:r>
              <a:rPr lang="en-US" altLang="zh-CN" sz="2000" dirty="0"/>
              <a:t>.</a:t>
            </a:r>
            <a:r>
              <a:rPr lang="en-US" altLang="zh-CN" sz="2000" dirty="0" err="1"/>
              <a:t>XXXService</a:t>
            </a:r>
            <a:r>
              <a:rPr lang="en-US" altLang="zh-CN" sz="2000" dirty="0"/>
              <a:t>" /&gt;</a:t>
            </a:r>
          </a:p>
          <a:p>
            <a:pPr defTabSz="134797"/>
            <a:r>
              <a:rPr lang="en-US" altLang="zh-CN" sz="2000" dirty="0"/>
              <a:t>&lt;/application&gt;</a:t>
            </a:r>
          </a:p>
        </p:txBody>
      </p:sp>
    </p:spTree>
    <p:extLst>
      <p:ext uri="{BB962C8B-B14F-4D97-AF65-F5344CB8AC3E}">
        <p14:creationId xmlns:p14="http://schemas.microsoft.com/office/powerpoint/2010/main" val="28453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显式启动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n-ea"/>
              </a:rPr>
              <a:t>Intent</a:t>
            </a:r>
            <a:r>
              <a:rPr lang="zh-CN" altLang="en-US" sz="2400" dirty="0">
                <a:latin typeface="+mn-ea"/>
              </a:rPr>
              <a:t>中指明</a:t>
            </a:r>
            <a:r>
              <a:rPr lang="en-US" sz="2400" dirty="0">
                <a:latin typeface="+mn-ea"/>
              </a:rPr>
              <a:t>Service</a:t>
            </a:r>
            <a:r>
              <a:rPr lang="zh-CN" altLang="en-US" sz="2400" dirty="0">
                <a:latin typeface="+mn-ea"/>
              </a:rPr>
              <a:t>的类，并调用</a:t>
            </a:r>
            <a:r>
              <a:rPr lang="en-US" sz="2400" dirty="0" err="1">
                <a:latin typeface="+mn-ea"/>
              </a:rPr>
              <a:t>startService</a:t>
            </a:r>
            <a:r>
              <a:rPr lang="en-US" sz="2400" dirty="0">
                <a:latin typeface="+mn-ea"/>
              </a:rPr>
              <a:t>(Intent)</a:t>
            </a:r>
            <a:r>
              <a:rPr lang="zh-CN" altLang="en-US" sz="2400" dirty="0">
                <a:latin typeface="+mn-ea"/>
              </a:rPr>
              <a:t>函数启动</a:t>
            </a:r>
            <a:r>
              <a:rPr lang="en-US" sz="2400" dirty="0">
                <a:latin typeface="+mn-ea"/>
              </a:rPr>
              <a:t>Service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隐式启动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类似于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隐式启动，极</a:t>
            </a:r>
            <a:r>
              <a:rPr lang="zh-CN" altLang="en-US" sz="2400" dirty="0"/>
              <a:t>少用到，略过。</a:t>
            </a:r>
            <a:endParaRPr lang="en-US" altLang="zh-CN" sz="24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02228" y="3593675"/>
            <a:ext cx="6818051" cy="735270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4797"/>
            <a:r>
              <a:rPr lang="en-US" altLang="zh-CN" sz="2000" dirty="0"/>
              <a:t>Intent serviceIntent = new Intent(this,RandomService.class);</a:t>
            </a:r>
          </a:p>
          <a:p>
            <a:pPr defTabSz="134797"/>
            <a:r>
              <a:rPr lang="en-US" altLang="zh-CN" sz="2000" dirty="0"/>
              <a:t>startService(serviceIntent);</a:t>
            </a:r>
          </a:p>
        </p:txBody>
      </p:sp>
    </p:spTree>
    <p:extLst>
      <p:ext uri="{BB962C8B-B14F-4D97-AF65-F5344CB8AC3E}">
        <p14:creationId xmlns:p14="http://schemas.microsoft.com/office/powerpoint/2010/main" val="20571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201"/>
              </a:lnSpc>
            </a:pPr>
            <a:r>
              <a:rPr lang="zh-CN" altLang="en-US" dirty="0"/>
              <a:t>停止</a:t>
            </a:r>
            <a:r>
              <a:rPr lang="en-US" altLang="zh-CN" dirty="0"/>
              <a:t>Service</a:t>
            </a:r>
            <a:endParaRPr lang="zh-CN" altLang="en-US" dirty="0"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为了停止一个正在运行的</a:t>
            </a:r>
            <a:r>
              <a:rPr lang="en-US" sz="2400" dirty="0"/>
              <a:t>Service，</a:t>
            </a:r>
            <a:r>
              <a:rPr lang="zh-CN" altLang="en-US" sz="2400" dirty="0"/>
              <a:t>将启动</a:t>
            </a:r>
            <a:r>
              <a:rPr lang="en-US" sz="2400" dirty="0"/>
              <a:t>Service</a:t>
            </a:r>
            <a:r>
              <a:rPr lang="zh-CN" altLang="en-US" sz="2400" dirty="0"/>
              <a:t>的</a:t>
            </a:r>
            <a:r>
              <a:rPr lang="en-US" sz="2400" dirty="0"/>
              <a:t>Intent</a:t>
            </a:r>
            <a:r>
              <a:rPr lang="zh-CN" altLang="en-US" sz="2400" dirty="0"/>
              <a:t>传递给</a:t>
            </a:r>
            <a:r>
              <a:rPr lang="en-US" sz="2400" dirty="0" err="1"/>
              <a:t>stopService</a:t>
            </a:r>
            <a:r>
              <a:rPr lang="en-US" sz="2400" dirty="0"/>
              <a:t>(Intent)</a:t>
            </a:r>
            <a:r>
              <a:rPr lang="zh-CN" altLang="en-US" sz="2400" dirty="0"/>
              <a:t>函数即可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dirty="0" err="1"/>
              <a:t>serviceIntent</a:t>
            </a:r>
            <a:r>
              <a:rPr lang="zh-CN" altLang="en-US" sz="2400" dirty="0"/>
              <a:t>就是用来激活</a:t>
            </a:r>
            <a:r>
              <a:rPr lang="en-US" sz="2400" dirty="0"/>
              <a:t>Service</a:t>
            </a:r>
            <a:r>
              <a:rPr lang="zh-CN" altLang="en-US" sz="2400" dirty="0"/>
              <a:t>的</a:t>
            </a:r>
            <a:r>
              <a:rPr lang="en-US" sz="2400" dirty="0"/>
              <a:t>Intent</a:t>
            </a:r>
            <a:r>
              <a:rPr lang="zh-CN" altLang="en-US" sz="2400" dirty="0"/>
              <a:t>对象</a:t>
            </a:r>
          </a:p>
          <a:p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79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的两种使用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启动方式使用</a:t>
            </a:r>
            <a:r>
              <a:rPr lang="en-US" altLang="zh-CN" dirty="0">
                <a:latin typeface="+mn-ea"/>
              </a:rPr>
              <a:t>Service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通过调用</a:t>
            </a:r>
            <a:r>
              <a:rPr lang="en-US" altLang="zh-CN" sz="2000" dirty="0" err="1">
                <a:latin typeface="+mn-ea"/>
              </a:rPr>
              <a:t>Context.startService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启动</a:t>
            </a:r>
            <a:r>
              <a:rPr lang="en-US" altLang="zh-CN" sz="2000" dirty="0">
                <a:latin typeface="+mn-ea"/>
              </a:rPr>
              <a:t>Service</a:t>
            </a:r>
            <a:r>
              <a:rPr lang="zh-CN" altLang="en-US" sz="2000" dirty="0">
                <a:latin typeface="+mn-ea"/>
              </a:rPr>
              <a:t>，通过调用</a:t>
            </a:r>
            <a:r>
              <a:rPr lang="en-US" altLang="zh-CN" sz="2000" dirty="0" err="1">
                <a:latin typeface="+mn-ea"/>
              </a:rPr>
              <a:t>Context.stopService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Service.stopSelf()</a:t>
            </a:r>
            <a:r>
              <a:rPr lang="zh-CN" altLang="en-US" sz="2000" dirty="0">
                <a:latin typeface="+mn-ea"/>
              </a:rPr>
              <a:t>停止</a:t>
            </a:r>
            <a:r>
              <a:rPr lang="en-US" altLang="zh-CN" sz="2000" dirty="0">
                <a:latin typeface="+mn-ea"/>
              </a:rPr>
              <a:t>Service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绑定方式使用</a:t>
            </a:r>
            <a:r>
              <a:rPr lang="en-US" altLang="zh-CN" dirty="0">
                <a:latin typeface="+mn-ea"/>
              </a:rPr>
              <a:t>Service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Service</a:t>
            </a:r>
            <a:r>
              <a:rPr lang="zh-CN" altLang="en-US" sz="2000" dirty="0">
                <a:latin typeface="+mn-ea"/>
              </a:rPr>
              <a:t>的组件通过</a:t>
            </a:r>
            <a:r>
              <a:rPr lang="en-US" altLang="zh-CN" sz="2000" dirty="0" err="1">
                <a:latin typeface="+mn-ea"/>
              </a:rPr>
              <a:t>Context.bindService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建立服务链接，通过</a:t>
            </a:r>
            <a:r>
              <a:rPr lang="en-US" altLang="zh-CN" sz="2000" dirty="0" err="1">
                <a:latin typeface="+mn-ea"/>
              </a:rPr>
              <a:t>Context.unbindService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停止服务链接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如果在绑定过程中</a:t>
            </a:r>
            <a:r>
              <a:rPr lang="en-US" altLang="zh-CN" sz="2000" dirty="0">
                <a:latin typeface="+mn-ea"/>
              </a:rPr>
              <a:t>Service</a:t>
            </a:r>
            <a:r>
              <a:rPr lang="zh-CN" altLang="en-US" sz="2000" dirty="0">
                <a:latin typeface="+mn-ea"/>
              </a:rPr>
              <a:t>没有启动，</a:t>
            </a:r>
            <a:r>
              <a:rPr lang="en-US" altLang="zh-CN" sz="2000" dirty="0" err="1">
                <a:latin typeface="+mn-ea"/>
              </a:rPr>
              <a:t>Context.bindService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会自动启动</a:t>
            </a:r>
            <a:r>
              <a:rPr lang="en-US" altLang="zh-CN" sz="2000" dirty="0">
                <a:latin typeface="+mn-ea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548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以绑定方式使用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dirty="0"/>
              <a:t>bindService()</a:t>
            </a:r>
            <a:r>
              <a:rPr lang="zh-CN" altLang="en-US" sz="2400" dirty="0"/>
              <a:t>绑定</a:t>
            </a:r>
            <a:r>
              <a:rPr lang="en-US" sz="2400" dirty="0" err="1"/>
              <a:t>Servcie</a:t>
            </a:r>
            <a:r>
              <a:rPr lang="zh-CN" altLang="en-US" sz="2400" dirty="0"/>
              <a:t>， </a:t>
            </a:r>
            <a:r>
              <a:rPr lang="en-US" sz="2400" dirty="0" err="1"/>
              <a:t>onCreate</a:t>
            </a:r>
            <a:r>
              <a:rPr lang="en-US" sz="2400" dirty="0"/>
              <a:t>()</a:t>
            </a:r>
            <a:r>
              <a:rPr lang="zh-CN" altLang="en-US" sz="2400" dirty="0"/>
              <a:t>和</a:t>
            </a:r>
            <a:r>
              <a:rPr lang="en-US" sz="2400" dirty="0" err="1"/>
              <a:t>onBinde</a:t>
            </a:r>
            <a:r>
              <a:rPr lang="en-US" sz="2400" dirty="0"/>
              <a:t>()</a:t>
            </a:r>
            <a:r>
              <a:rPr lang="zh-CN" altLang="en-US" sz="2400" dirty="0"/>
              <a:t>将先后被调用。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dirty="0" err="1"/>
              <a:t>unbindService</a:t>
            </a:r>
            <a:r>
              <a:rPr lang="en-US" sz="2400" dirty="0"/>
              <a:t>()</a:t>
            </a:r>
            <a:r>
              <a:rPr lang="zh-CN" altLang="en-US" sz="2400" dirty="0"/>
              <a:t>取消绑定</a:t>
            </a:r>
            <a:r>
              <a:rPr lang="en-US" sz="2400" dirty="0" err="1"/>
              <a:t>Servcie</a:t>
            </a:r>
            <a:r>
              <a:rPr lang="zh-CN" altLang="en-US" sz="2400" dirty="0"/>
              <a:t>，</a:t>
            </a:r>
            <a:r>
              <a:rPr lang="en-US" sz="2400" dirty="0" err="1"/>
              <a:t>onUnbind</a:t>
            </a:r>
            <a:r>
              <a:rPr lang="en-US" sz="2400" dirty="0"/>
              <a:t>()</a:t>
            </a:r>
            <a:r>
              <a:rPr lang="zh-CN" altLang="en-US" sz="2400" dirty="0"/>
              <a:t>将被调用，如果</a:t>
            </a:r>
            <a:r>
              <a:rPr lang="en-US" sz="2400" dirty="0" err="1"/>
              <a:t>onUnbind</a:t>
            </a:r>
            <a:r>
              <a:rPr lang="en-US" sz="2400" dirty="0"/>
              <a:t>()</a:t>
            </a:r>
            <a:r>
              <a:rPr lang="zh-CN" altLang="en-US" sz="2400" dirty="0"/>
              <a:t>返回</a:t>
            </a:r>
            <a:r>
              <a:rPr lang="en-US" sz="2400" dirty="0"/>
              <a:t>true，</a:t>
            </a:r>
            <a:r>
              <a:rPr lang="zh-CN" altLang="en-US" sz="2400" dirty="0"/>
              <a:t>则表示在调用者绑定新服务时，</a:t>
            </a:r>
            <a:r>
              <a:rPr lang="en-US" sz="2400" dirty="0" err="1"/>
              <a:t>onRebind</a:t>
            </a:r>
            <a:r>
              <a:rPr lang="en-US" sz="2400" dirty="0"/>
              <a:t>()</a:t>
            </a:r>
            <a:r>
              <a:rPr lang="zh-CN" altLang="en-US" sz="2400" dirty="0"/>
              <a:t>函数将被调用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dirty="0" err="1"/>
              <a:t>bindService</a:t>
            </a:r>
            <a:r>
              <a:rPr lang="en-US" sz="2400" dirty="0"/>
              <a:t>()</a:t>
            </a:r>
            <a:r>
              <a:rPr lang="zh-CN" altLang="en-US" sz="2400" dirty="0"/>
              <a:t>方法绑定服务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Intent</a:t>
            </a:r>
            <a:r>
              <a:rPr lang="zh-CN" altLang="en-US" sz="2400" dirty="0"/>
              <a:t>对象传递给</a:t>
            </a:r>
            <a:r>
              <a:rPr lang="en-US" altLang="zh-CN" sz="2400" dirty="0" err="1"/>
              <a:t>bindService</a:t>
            </a:r>
            <a:r>
              <a:rPr lang="en-US" altLang="zh-CN" sz="2400" dirty="0"/>
              <a:t>()</a:t>
            </a:r>
            <a:r>
              <a:rPr lang="zh-CN" altLang="en-US" sz="2400" dirty="0"/>
              <a:t>，声明需要启动的</a:t>
            </a:r>
            <a:r>
              <a:rPr lang="en-US" altLang="zh-CN" sz="2400" dirty="0"/>
              <a:t>Service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2400" dirty="0" err="1"/>
              <a:t>Context.BIND_AUTO_CREATE</a:t>
            </a:r>
            <a:r>
              <a:rPr lang="zh-CN" altLang="en-US" sz="2400" dirty="0"/>
              <a:t>表明只要绑定存在，就自动建立</a:t>
            </a:r>
            <a:r>
              <a:rPr lang="en-US" sz="2400" dirty="0"/>
              <a:t>Service；</a:t>
            </a:r>
            <a:r>
              <a:rPr lang="zh-CN" altLang="en-US" sz="2400" dirty="0"/>
              <a:t>同时也告知</a:t>
            </a:r>
            <a:r>
              <a:rPr lang="en-US" sz="2400" dirty="0"/>
              <a:t>Android</a:t>
            </a:r>
            <a:r>
              <a:rPr lang="zh-CN" altLang="en-US" sz="2400" dirty="0"/>
              <a:t>系统，这个</a:t>
            </a:r>
            <a:r>
              <a:rPr lang="en-US" sz="2400" dirty="0"/>
              <a:t>Service</a:t>
            </a:r>
            <a:r>
              <a:rPr lang="zh-CN" altLang="en-US" sz="2400" dirty="0"/>
              <a:t>的重要程度与调用者相同</a:t>
            </a:r>
          </a:p>
          <a:p>
            <a:endParaRPr lang="zh-CN" altLang="en-US" sz="150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69062" y="2710154"/>
            <a:ext cx="7251594" cy="671334"/>
          </a:xfrm>
          <a:prstGeom prst="roundRect">
            <a:avLst>
              <a:gd name="adj" fmla="val 655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4797"/>
            <a:r>
              <a:rPr lang="en-US" altLang="zh-CN" sz="1400" dirty="0"/>
              <a:t>		</a:t>
            </a:r>
            <a:r>
              <a:rPr lang="en-US" altLang="zh-CN" dirty="0"/>
              <a:t>final Intent </a:t>
            </a:r>
            <a:r>
              <a:rPr lang="en-US" altLang="zh-CN" dirty="0" err="1"/>
              <a:t>serviceIntent</a:t>
            </a:r>
            <a:r>
              <a:rPr lang="en-US" altLang="zh-CN" dirty="0"/>
              <a:t> = new Intent(</a:t>
            </a:r>
            <a:r>
              <a:rPr lang="en-US" altLang="zh-CN" dirty="0" err="1"/>
              <a:t>this,MathService.class</a:t>
            </a:r>
            <a:r>
              <a:rPr lang="en-US" altLang="zh-CN" dirty="0"/>
              <a:t>);</a:t>
            </a:r>
          </a:p>
          <a:p>
            <a:pPr defTabSz="134797"/>
            <a:r>
              <a:rPr lang="en-US" altLang="zh-CN" dirty="0"/>
              <a:t>		</a:t>
            </a:r>
            <a:r>
              <a:rPr lang="en-US" altLang="zh-CN" dirty="0" err="1"/>
              <a:t>bindService</a:t>
            </a:r>
            <a:r>
              <a:rPr lang="en-US" altLang="zh-CN" dirty="0"/>
              <a:t>(</a:t>
            </a:r>
            <a:r>
              <a:rPr lang="en-US" altLang="zh-CN" dirty="0" err="1"/>
              <a:t>serviceIntent</a:t>
            </a:r>
            <a:r>
              <a:rPr lang="en-US" altLang="zh-CN" dirty="0"/>
              <a:t>, </a:t>
            </a:r>
            <a:r>
              <a:rPr lang="en-US" altLang="zh-CN" dirty="0" err="1"/>
              <a:t>mConnection,Context.BIND_AUTO_CREATE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25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593</TotalTime>
  <Words>411</Words>
  <Application>Microsoft Office PowerPoint</Application>
  <PresentationFormat>全屏显示(4:3)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方正正中黑简体</vt:lpstr>
      <vt:lpstr>宋体</vt:lpstr>
      <vt:lpstr>Calibri</vt:lpstr>
      <vt:lpstr>Calibri Light</vt:lpstr>
      <vt:lpstr>Wingdings</vt:lpstr>
      <vt:lpstr>回顾</vt:lpstr>
      <vt:lpstr>Android四大组件之 Service</vt:lpstr>
      <vt:lpstr>Service简介</vt:lpstr>
      <vt:lpstr>创建Service</vt:lpstr>
      <vt:lpstr> 注册Service</vt:lpstr>
      <vt:lpstr>启动Service</vt:lpstr>
      <vt:lpstr>停止Service</vt:lpstr>
      <vt:lpstr>Service的两种使用方式</vt:lpstr>
      <vt:lpstr>以绑定方式使用Service</vt:lpstr>
      <vt:lpstr>绑定Service</vt:lpstr>
      <vt:lpstr>解绑Service</vt:lpstr>
      <vt:lpstr>Service生命周期</vt:lpstr>
      <vt:lpstr>Service生命周期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Android网络编程</dc:title>
  <dc:creator>qianjin</dc:creator>
  <cp:lastModifiedBy>qianjin</cp:lastModifiedBy>
  <cp:revision>57</cp:revision>
  <dcterms:created xsi:type="dcterms:W3CDTF">2016-11-14T00:31:14Z</dcterms:created>
  <dcterms:modified xsi:type="dcterms:W3CDTF">2016-11-21T01:22:25Z</dcterms:modified>
</cp:coreProperties>
</file>