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8" r:id="rId13"/>
    <p:sldId id="299" r:id="rId14"/>
  </p:sldIdLst>
  <p:sldSz cx="9144000" cy="6858000" type="screen4x3"/>
  <p:notesSz cx="6802438" cy="99345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6600"/>
    <a:srgbClr val="004AB8"/>
    <a:srgbClr val="009900"/>
    <a:srgbClr val="008000"/>
    <a:srgbClr val="333333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F167F-D2BA-4DDB-B014-118ED38C87A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AE3E8-4C11-4677-9E82-73AEFF646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B4BC5-0D1B-4719-B583-55567891FA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FFC6B-FA52-42AC-A392-23BE151DCA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DC166-B3C2-4B07-A645-4101835C93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B207C-3473-498D-A15B-F55D9CF8FC30}" type="slidenum">
              <a:rPr lang="en-US" altLang="zh-CN" smtClean="0"/>
              <a:t>‹#›</a:t>
            </a:fld>
            <a:r>
              <a:rPr lang="en-US" altLang="zh-CN" dirty="0"/>
              <a:t>/31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D9FD9-C44F-40C2-9C88-9A31E98B107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BC5C2-2FD1-4E53-A615-5A9883BCE84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D2254-544C-4695-A3DF-0D8EFB2C12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01ABC-58E0-4F3D-A9B5-CFDA657E8C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55304-3F20-4C37-BC19-52BCEC44D3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FCE3A-6C42-4061-9D31-2C37F3EC162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A3717-285F-4B7A-8145-4DBC60048A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7325"/>
            <a:ext cx="2133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8687C0A-DA7E-4024-A100-65C90423A2C4}" type="slidenum">
              <a:rPr lang="en-US" altLang="zh-CN" smtClean="0"/>
              <a:t>‹#›</a:t>
            </a:fld>
            <a:r>
              <a:rPr lang="en-US" altLang="zh-CN" dirty="0"/>
              <a:t>/31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anose="0201060906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6705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DotNet</a:t>
            </a:r>
            <a:r>
              <a:rPr lang="zh-CN" altLang="en-US" dirty="0"/>
              <a:t>架构程序设计大作业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05000"/>
            <a:ext cx="441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俄罗斯方块开发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2819400" y="5468938"/>
            <a:ext cx="3048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979F3D-A5A0-4863-BC63-8C834DD823ED}"/>
              </a:ext>
            </a:extLst>
          </p:cNvPr>
          <p:cNvSpPr txBox="1"/>
          <p:nvPr/>
        </p:nvSpPr>
        <p:spPr>
          <a:xfrm>
            <a:off x="1524000" y="510540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团队成员：</a:t>
            </a:r>
            <a:r>
              <a:rPr lang="en-US" altLang="zh-CN" dirty="0"/>
              <a:t>2017310500205</a:t>
            </a:r>
            <a:r>
              <a:rPr lang="zh-CN" altLang="en-US" dirty="0"/>
              <a:t>汪旭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4572000" cy="685800"/>
          </a:xfrm>
        </p:spPr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黑体-简"/>
              </a:rPr>
              <a:t>关键技术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10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D8E6F5-8C00-4E95-8F07-B184AC1C30E6}"/>
              </a:ext>
            </a:extLst>
          </p:cNvPr>
          <p:cNvSpPr txBox="1"/>
          <p:nvPr/>
        </p:nvSpPr>
        <p:spPr>
          <a:xfrm>
            <a:off x="457200" y="1752600"/>
            <a:ext cx="4114800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zh-CN" sz="900" b="1" kern="100" dirty="0">
                <a:effectLst/>
                <a:latin typeface="宋体" panose="02010600030101010101" pitchFamily="2" charset="-122"/>
                <a:cs typeface="华文仿宋" panose="02010600040101010101" pitchFamily="2" charset="-122"/>
              </a:rPr>
              <a:t>方块的创建（例）：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public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santiao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()</a:t>
            </a:r>
            <a:r>
              <a:rPr lang="en-US" altLang="zh-CN" sz="900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//</a:t>
            </a:r>
            <a:r>
              <a:rPr lang="zh-CN" altLang="zh-CN" sz="900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三条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{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m_curTransforIndex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0;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m_needfulRows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3;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m_needfulColumns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3;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m_range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new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[3, 3]{{0,1,0},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                        {1,1,1},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                        {0,0,0}};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m_center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new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Point(1, 1);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}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900" b="1" kern="100" dirty="0">
                <a:effectLst/>
                <a:latin typeface="宋体" panose="02010600030101010101" pitchFamily="2" charset="-122"/>
                <a:cs typeface="华文仿宋" panose="02010600040101010101" pitchFamily="2" charset="-122"/>
              </a:rPr>
              <a:t>方块移动：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public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move()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{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m_rows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20;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m_columns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20;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m_arr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new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[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m_rows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m_columns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];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for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(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i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0;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i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&lt;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m_rows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;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i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++)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{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   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for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(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j = 0; j &lt;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m_columns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;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j++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    {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m_arr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[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i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, j] = 0;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    }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}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m_score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0;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m_height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0;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9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21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4572000" cy="685800"/>
          </a:xfrm>
        </p:spPr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黑体-简"/>
              </a:rPr>
              <a:t>关键技术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11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4E182F-133D-47AE-8A3C-BE36C5EA5E75}"/>
              </a:ext>
            </a:extLst>
          </p:cNvPr>
          <p:cNvSpPr txBox="1"/>
          <p:nvPr/>
        </p:nvSpPr>
        <p:spPr>
          <a:xfrm>
            <a:off x="1066800" y="1600200"/>
            <a:ext cx="4572000" cy="505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背景颜色：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private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void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button1_Click(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object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sender,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EventArgs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e)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{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colorDialog1.ShowDialog();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this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.BackColor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this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.colorDialog1.Color;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}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en-US" altLang="zh-CN" sz="900" b="0" kern="100" dirty="0">
                <a:effectLst/>
                <a:latin typeface="宋体" panose="02010600030101010101" pitchFamily="2" charset="-122"/>
                <a:cs typeface="华文仿宋" panose="02010600040101010101" pitchFamily="2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en-US" altLang="zh-CN" sz="900" b="0" kern="100" dirty="0">
                <a:effectLst/>
                <a:latin typeface="宋体" panose="02010600030101010101" pitchFamily="2" charset="-122"/>
                <a:cs typeface="华文仿宋" panose="02010600040101010101" pitchFamily="2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900" b="1" kern="100" dirty="0">
                <a:effectLst/>
                <a:latin typeface="宋体" panose="02010600030101010101" pitchFamily="2" charset="-122"/>
                <a:cs typeface="华文仿宋" panose="02010600040101010101" pitchFamily="2" charset="-122"/>
              </a:rPr>
              <a:t>网络对战：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private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void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startGameBtn_Click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object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sender,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EventArgs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e)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{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Global.pos_callback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GetPos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Global.server_callback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ServerCallBack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rbserver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new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RBSocketServer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900" kern="0" dirty="0">
                <a:solidFill>
                  <a:srgbClr val="A31515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"127.0.0.1"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, 10000);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connectBox1.Text = </a:t>
            </a:r>
            <a:r>
              <a:rPr lang="en-US" altLang="zh-CN" sz="900" kern="0" dirty="0">
                <a:solidFill>
                  <a:srgbClr val="A31515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"127.0.0.1:10000"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////////////////////////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startGameBtn.Enabled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false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connectGameBtn.Enabled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false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readyBtn.Enabled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true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}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排行榜：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private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void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metroButton4_Click(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object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sender,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EventArgs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e)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{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FormRecord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frm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9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new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FormRecord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();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    </a:t>
            </a:r>
            <a:r>
              <a:rPr lang="en-US" altLang="zh-CN" sz="9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frm.ShowDialog</a:t>
            </a: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();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en-US" altLang="zh-CN" sz="9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新宋体" panose="02010609030101010101" pitchFamily="49" charset="-122"/>
              </a:rPr>
              <a:t>        }</a:t>
            </a:r>
            <a:endParaRPr lang="zh-CN" altLang="zh-CN" sz="9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1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4572000" cy="685800"/>
          </a:xfrm>
        </p:spPr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黑体-简"/>
              </a:rPr>
              <a:t>实现效果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12</a:t>
            </a:fld>
            <a:r>
              <a:rPr lang="en-US" altLang="zh-CN"/>
              <a:t>/31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64C73B-11C8-4E0C-9604-99A0DBB434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875839"/>
            <a:ext cx="2058670" cy="1590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C79DA4-6806-4DFE-85DD-B810CC6E97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2519" y="1899201"/>
            <a:ext cx="2479040" cy="1589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987B7A-5295-4294-A715-518D9DBCA2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1937" y="1875839"/>
            <a:ext cx="1985010" cy="1533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AE8676-08BE-4373-ADEB-A62A4E8594C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1268" y="3941127"/>
            <a:ext cx="2912745" cy="14808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810410-07B8-4E67-B394-C60F1DD382C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487420" y="4119562"/>
            <a:ext cx="1998980" cy="1123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BAEA9B-B8D2-43F7-B4E9-09C37E0DAFF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759989" y="4180522"/>
            <a:ext cx="268605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4572000" cy="685800"/>
          </a:xfrm>
        </p:spPr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黑体-简"/>
              </a:rPr>
              <a:t>结论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13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288240-0D78-4F0A-8727-6EDCE26663D4}"/>
              </a:ext>
            </a:extLst>
          </p:cNvPr>
          <p:cNvSpPr txBox="1"/>
          <p:nvPr/>
        </p:nvSpPr>
        <p:spPr>
          <a:xfrm>
            <a:off x="457200" y="1713744"/>
            <a:ext cx="8001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tabLst>
                <a:tab pos="2038350" algn="l"/>
              </a:tabLs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在上这门课以前以前，我对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是很了解只是能读懂程序而已，缺乏软件开发经验。通过这门课的学习，在老师的帮助和指导下完成了俄罗斯方块游戏的开发。在整个游戏过程中遇到了许许多多问题，如方块的颜色变化问题、数据溢出、异常消行的处理。但最终都被一一解决，其中体会总结如下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tabLst>
                <a:tab pos="2038350" algn="l"/>
              </a:tabLs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学到了很多新知识，并且对以前学过的知识进行了回顾。经过长时间的学习，更加熟悉了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语言。通过不断实验，调试程序，提出问题并想办法解决问题，进行实践，增强了动手能力。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tabLst>
                <a:tab pos="2038350" algn="l"/>
              </a:tabLs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在这次大作业中我查阅了很多资料。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经过一个月的努力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内容已经基本上完成了。回顾这个设计过程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我学到了许多书本上没有学到的知识。通过这次自己制作的软件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扩展了本专业的知识面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使我受益非浅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同时也体验到了搞程序开发的困难度。在这次设计的同时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又从中学到了许多东西。但由于我的技术原因，这其中或许还有很多的不足，有些模块做得不是很好，有些功能还不够完善，因此做得不是很好，界面的设计及整体的布局还比较简单，没有突出特色出来，这也可能是我这个系统的不足之处。同时，游戏缺乏趣味性和创新，只实现了基本的功能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课题意义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大作业目的在于通过实践加深自己分析实际问题、解决实际问题的能力。仿照以前传统的俄罗斯方块游戏（单人游戏）将其设计为基本的电脑控制游戏，使自己对游戏的开发有了一个比较全面的了解。培养独立思考能力，检验学习效果和动手能力，提高工程实践能力，为将来实际工作打下坚实的基础。</a:t>
            </a:r>
          </a:p>
          <a:p>
            <a:pPr indent="266700" algn="just">
              <a:lnSpc>
                <a:spcPct val="125000"/>
              </a:lnSpc>
            </a:pP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本大作业的意义有以下几点：</a:t>
            </a:r>
            <a:br>
              <a:rPr lang="en-US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可以通过此俄罗斯方块游戏的开发，对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编程语言的开发技术有一个全新的了解，使理论用于实践，掌握了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开发程序的全过程（包括需求分析，架构设计，程序开发）。</a:t>
            </a:r>
            <a:br>
              <a:rPr lang="en-US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将以前传统的俄罗斯方块游戏（单人游戏）通过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技术将其设计为双人和对人的游戏，使自己对游戏的开发有了一个比较全面的了解。</a:t>
            </a:r>
            <a:br>
              <a:rPr lang="en-US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用户可以对游戏的难度和状态进行灵活的设置，这点可以方便游戏玩家的操作，同时也为游戏界面提供了丰富的内容。</a:t>
            </a:r>
          </a:p>
          <a:p>
            <a:pPr eaLnBrk="1" hangingPunct="1"/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2</a:t>
            </a:fld>
            <a:r>
              <a:rPr lang="en-US" altLang="zh-CN"/>
              <a:t>/31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需求分析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69875" indent="266700" algn="just">
              <a:lnSpc>
                <a:spcPct val="10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系统开发的总体任务是实现游戏的可操作性、美观性、及时性。</a:t>
            </a:r>
          </a:p>
          <a:p>
            <a:pPr indent="304800" algn="just">
              <a:lnSpc>
                <a:spcPct val="10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开发过程遵循软件工程规范，可采用结构化或面向对象分析设计方法</a:t>
            </a:r>
            <a:r>
              <a:rPr lang="zh-CN" altLang="zh-CN" sz="1800" kern="100" spc="-1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。主要实现</a:t>
            </a:r>
            <a:r>
              <a:rPr lang="en-US" altLang="zh-CN" sz="1800" kern="100" spc="-1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zh-CN" sz="1800" kern="100" spc="-1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的窗体开发，对游戏中的图形图像进行键盘控制。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游戏者可以通过上下左右键来对游戏进行操作。</a:t>
            </a:r>
          </a:p>
          <a:p>
            <a:pPr indent="361950" algn="just">
              <a:lnSpc>
                <a:spcPct val="10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通过需求分析得出的功能需求，对项目进行总体功能设计。可以使用功能结构图来表示，功能结构图如下：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3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55" name="矩形 253">
            <a:extLst>
              <a:ext uri="{FF2B5EF4-FFF2-40B4-BE49-F238E27FC236}">
                <a16:creationId xmlns:a16="http://schemas.microsoft.com/office/drawing/2014/main" id="{C6138FEE-0983-44DC-82AC-61B43BC1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42" y="3648636"/>
            <a:ext cx="1828800" cy="581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俄罗斯方块游戏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BDEE6F9-152E-46F2-9E14-9FEFE8EBD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1960" y="3959493"/>
            <a:ext cx="1828800" cy="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1688F0-3D2B-461D-8E3A-4283E8841A6A}"/>
              </a:ext>
            </a:extLst>
          </p:cNvPr>
          <p:cNvGrpSpPr>
            <a:grpSpLocks/>
          </p:cNvGrpSpPr>
          <p:nvPr/>
        </p:nvGrpSpPr>
        <p:grpSpPr bwMode="auto">
          <a:xfrm>
            <a:off x="3566160" y="4074795"/>
            <a:ext cx="1371600" cy="3585210"/>
            <a:chOff x="3060" y="3236"/>
            <a:chExt cx="2160" cy="5772"/>
          </a:xfrm>
        </p:grpSpPr>
        <p:cxnSp>
          <p:nvCxnSpPr>
            <p:cNvPr id="61" name="Line 245">
              <a:extLst>
                <a:ext uri="{FF2B5EF4-FFF2-40B4-BE49-F238E27FC236}">
                  <a16:creationId xmlns:a16="http://schemas.microsoft.com/office/drawing/2014/main" id="{14CBACBB-AF9D-43AE-9F5F-362986E0E8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40" y="3236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2" name="Group 246">
              <a:extLst>
                <a:ext uri="{FF2B5EF4-FFF2-40B4-BE49-F238E27FC236}">
                  <a16:creationId xmlns:a16="http://schemas.microsoft.com/office/drawing/2014/main" id="{AF988DC6-F36B-47E0-86E9-93606F1AA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704"/>
              <a:ext cx="2160" cy="5304"/>
              <a:chOff x="3060" y="5264"/>
              <a:chExt cx="2160" cy="5304"/>
            </a:xfrm>
          </p:grpSpPr>
          <p:sp>
            <p:nvSpPr>
              <p:cNvPr id="63" name="Rectangle 247">
                <a:extLst>
                  <a:ext uri="{FF2B5EF4-FFF2-40B4-BE49-F238E27FC236}">
                    <a16:creationId xmlns:a16="http://schemas.microsoft.com/office/drawing/2014/main" id="{22003C69-7C86-433A-A38B-A04C72A75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5264"/>
                <a:ext cx="720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zh-CN" sz="12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创建游戏界面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Line 248">
                <a:extLst>
                  <a:ext uri="{FF2B5EF4-FFF2-40B4-BE49-F238E27FC236}">
                    <a16:creationId xmlns:a16="http://schemas.microsoft.com/office/drawing/2014/main" id="{E3A7E500-7676-41B8-801F-6D940CE968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140" y="744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Line 249">
                <a:extLst>
                  <a:ext uri="{FF2B5EF4-FFF2-40B4-BE49-F238E27FC236}">
                    <a16:creationId xmlns:a16="http://schemas.microsoft.com/office/drawing/2014/main" id="{849B50D8-329F-495C-A427-9B6F8A72B8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20" y="7760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Line 250">
                <a:extLst>
                  <a:ext uri="{FF2B5EF4-FFF2-40B4-BE49-F238E27FC236}">
                    <a16:creationId xmlns:a16="http://schemas.microsoft.com/office/drawing/2014/main" id="{6A440FC4-7375-4288-B05C-C1D9DA386D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20" y="7760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Line 251">
                <a:extLst>
                  <a:ext uri="{FF2B5EF4-FFF2-40B4-BE49-F238E27FC236}">
                    <a16:creationId xmlns:a16="http://schemas.microsoft.com/office/drawing/2014/main" id="{89AA9AF7-89C7-4F6A-9B6C-7708BAEC6D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59" y="7760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" name="Rectangle 252">
                <a:extLst>
                  <a:ext uri="{FF2B5EF4-FFF2-40B4-BE49-F238E27FC236}">
                    <a16:creationId xmlns:a16="http://schemas.microsoft.com/office/drawing/2014/main" id="{FD8A441A-B15C-4FD9-9002-FD242D56F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8384"/>
                <a:ext cx="720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zh-CN" sz="1200" b="1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背景变色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253">
                <a:extLst>
                  <a:ext uri="{FF2B5EF4-FFF2-40B4-BE49-F238E27FC236}">
                    <a16:creationId xmlns:a16="http://schemas.microsoft.com/office/drawing/2014/main" id="{6838FAB6-6919-406A-98B0-5A97AE00E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8384"/>
                <a:ext cx="720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zh-CN" sz="1200" b="1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添加按钮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45FD76C-3E7E-43CB-9E43-72A02AC8066D}"/>
              </a:ext>
            </a:extLst>
          </p:cNvPr>
          <p:cNvGrpSpPr>
            <a:grpSpLocks/>
          </p:cNvGrpSpPr>
          <p:nvPr/>
        </p:nvGrpSpPr>
        <p:grpSpPr bwMode="auto">
          <a:xfrm>
            <a:off x="7142775" y="4263087"/>
            <a:ext cx="1371600" cy="3682365"/>
            <a:chOff x="7020" y="3236"/>
            <a:chExt cx="2160" cy="5928"/>
          </a:xfrm>
        </p:grpSpPr>
        <p:cxnSp>
          <p:nvCxnSpPr>
            <p:cNvPr id="71" name="Line 255">
              <a:extLst>
                <a:ext uri="{FF2B5EF4-FFF2-40B4-BE49-F238E27FC236}">
                  <a16:creationId xmlns:a16="http://schemas.microsoft.com/office/drawing/2014/main" id="{40FF9713-B86F-46BC-B273-4180CA6F2D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00" y="3236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" name="Group 256">
              <a:extLst>
                <a:ext uri="{FF2B5EF4-FFF2-40B4-BE49-F238E27FC236}">
                  <a16:creationId xmlns:a16="http://schemas.microsoft.com/office/drawing/2014/main" id="{56A35F4F-ECC9-4446-AD28-928ADA9301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0" y="3704"/>
              <a:ext cx="2160" cy="5460"/>
              <a:chOff x="7020" y="5264"/>
              <a:chExt cx="2160" cy="5460"/>
            </a:xfrm>
          </p:grpSpPr>
          <p:sp>
            <p:nvSpPr>
              <p:cNvPr id="73" name="Rectangle 257">
                <a:extLst>
                  <a:ext uri="{FF2B5EF4-FFF2-40B4-BE49-F238E27FC236}">
                    <a16:creationId xmlns:a16="http://schemas.microsoft.com/office/drawing/2014/main" id="{84F33CF0-A4A8-4FE5-8D53-20E98A998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" y="5264"/>
                <a:ext cx="720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200" b="1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sz="1200" b="1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方块下沉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b="1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Line 258">
                <a:extLst>
                  <a:ext uri="{FF2B5EF4-FFF2-40B4-BE49-F238E27FC236}">
                    <a16:creationId xmlns:a16="http://schemas.microsoft.com/office/drawing/2014/main" id="{0D6EC15C-D950-4E49-92F0-71771789BA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100" y="7448"/>
                <a:ext cx="1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Line 259">
                <a:extLst>
                  <a:ext uri="{FF2B5EF4-FFF2-40B4-BE49-F238E27FC236}">
                    <a16:creationId xmlns:a16="http://schemas.microsoft.com/office/drawing/2014/main" id="{41EB0A2D-F795-4DE8-94EF-2D1E0ED79A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820" y="7760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Line 260">
                <a:extLst>
                  <a:ext uri="{FF2B5EF4-FFF2-40B4-BE49-F238E27FC236}">
                    <a16:creationId xmlns:a16="http://schemas.microsoft.com/office/drawing/2014/main" id="{3DCE57A2-3B7E-443C-9F67-F1A25D0320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0" y="7760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Line 261">
                <a:extLst>
                  <a:ext uri="{FF2B5EF4-FFF2-40B4-BE49-F238E27FC236}">
                    <a16:creationId xmlns:a16="http://schemas.microsoft.com/office/drawing/2014/main" id="{32BE90C0-F7E5-4867-9F7D-6D70BA9C33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0" y="7760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Rectangle 262">
                <a:extLst>
                  <a:ext uri="{FF2B5EF4-FFF2-40B4-BE49-F238E27FC236}">
                    <a16:creationId xmlns:a16="http://schemas.microsoft.com/office/drawing/2014/main" id="{48312239-285A-4826-90BE-774C551E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" y="8384"/>
                <a:ext cx="720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zh-CN" sz="12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方块的变形</a:t>
                </a: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263">
                <a:extLst>
                  <a:ext uri="{FF2B5EF4-FFF2-40B4-BE49-F238E27FC236}">
                    <a16:creationId xmlns:a16="http://schemas.microsoft.com/office/drawing/2014/main" id="{E7C76BFE-C12A-40FB-AAEE-EDF49DDD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0" y="8384"/>
                <a:ext cx="720" cy="23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eaVert" wrap="square" lIns="91440" tIns="45720" rIns="91440" bIns="45720" anchor="t" anchorCtr="0" upright="1">
                <a:noAutofit/>
              </a:bodyPr>
              <a:lstStyle/>
              <a:p>
                <a:pPr algn="just"/>
                <a:r>
                  <a:rPr lang="zh-CN" sz="1200" b="1" kern="100" spc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满行消除，得分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7" name="Rectangle 89">
            <a:extLst>
              <a:ext uri="{FF2B5EF4-FFF2-40B4-BE49-F238E27FC236}">
                <a16:creationId xmlns:a16="http://schemas.microsoft.com/office/drawing/2014/main" id="{6BD73E52-EAA6-45DE-94C4-EA028371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2601"/>
            <a:ext cx="7040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96">
            <a:extLst>
              <a:ext uri="{FF2B5EF4-FFF2-40B4-BE49-F238E27FC236}">
                <a16:creationId xmlns:a16="http://schemas.microsoft.com/office/drawing/2014/main" id="{C747234F-8462-4155-925D-1EA12923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黑体-简"/>
                <a:cs typeface="Times New Roman" panose="02020603050405020304" pitchFamily="18" charset="0"/>
              </a:rPr>
              <a:t>模块设计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4038600"/>
            <a:ext cx="83820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4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75CAD0EC-3CAC-4203-82D3-418E037E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286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黑体-简"/>
              </a:rPr>
              <a:t>1.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黑体-简"/>
              </a:rPr>
              <a:t>游戏运行控制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画布 14">
            <a:extLst>
              <a:ext uri="{FF2B5EF4-FFF2-40B4-BE49-F238E27FC236}">
                <a16:creationId xmlns:a16="http://schemas.microsoft.com/office/drawing/2014/main" id="{D202BA98-3146-499C-8879-C61813827E8A}"/>
              </a:ext>
            </a:extLst>
          </p:cNvPr>
          <p:cNvGrpSpPr/>
          <p:nvPr/>
        </p:nvGrpSpPr>
        <p:grpSpPr>
          <a:xfrm>
            <a:off x="266700" y="2286000"/>
            <a:ext cx="5143500" cy="2103120"/>
            <a:chOff x="0" y="0"/>
            <a:chExt cx="5143500" cy="21031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A78A48-7C35-4660-B788-8E842BEBC0FF}"/>
                </a:ext>
              </a:extLst>
            </p:cNvPr>
            <p:cNvSpPr/>
            <p:nvPr/>
          </p:nvSpPr>
          <p:spPr>
            <a:xfrm>
              <a:off x="0" y="0"/>
              <a:ext cx="5143500" cy="21031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F47965BA-810C-4D26-9944-6314D337F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485900"/>
              <a:ext cx="2286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关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4CD3326-D30D-47E1-BDB0-F111C145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821055"/>
              <a:ext cx="2286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开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5F54FF5-6DDF-4A85-8BAD-F7A2B37C4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" y="735330"/>
              <a:ext cx="800100" cy="693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游戏开始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271A7DEB-A8FA-4538-91FE-CFB59174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693420"/>
              <a:ext cx="800100" cy="792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7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开关（开始键）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42D1B41-ECB2-4B3F-8CF7-340CCE9A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693420"/>
              <a:ext cx="800100" cy="7937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控制台</a:t>
              </a:r>
            </a:p>
          </p:txBody>
        </p:sp>
        <p:cxnSp>
          <p:nvCxnSpPr>
            <p:cNvPr id="13" name="Line 10">
              <a:extLst>
                <a:ext uri="{FF2B5EF4-FFF2-40B4-BE49-F238E27FC236}">
                  <a16:creationId xmlns:a16="http://schemas.microsoft.com/office/drawing/2014/main" id="{711E9959-4257-4DCA-97D2-4CA90E91C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71750" y="297180"/>
              <a:ext cx="635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1">
              <a:extLst>
                <a:ext uri="{FF2B5EF4-FFF2-40B4-BE49-F238E27FC236}">
                  <a16:creationId xmlns:a16="http://schemas.microsoft.com/office/drawing/2014/main" id="{0E646B62-72CE-40BB-BD59-F974D820E7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71800" y="108966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2">
              <a:extLst>
                <a:ext uri="{FF2B5EF4-FFF2-40B4-BE49-F238E27FC236}">
                  <a16:creationId xmlns:a16="http://schemas.microsoft.com/office/drawing/2014/main" id="{CC6E5647-A1B1-4B64-8E75-F1975F124D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00200" y="1089660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32D5385-2037-4506-B7E1-DAED7C35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783080"/>
              <a:ext cx="914400" cy="3200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循环运行</a:t>
              </a:r>
            </a:p>
          </p:txBody>
        </p:sp>
        <p:cxnSp>
          <p:nvCxnSpPr>
            <p:cNvPr id="17" name="Line 14">
              <a:extLst>
                <a:ext uri="{FF2B5EF4-FFF2-40B4-BE49-F238E27FC236}">
                  <a16:creationId xmlns:a16="http://schemas.microsoft.com/office/drawing/2014/main" id="{EB6AB8D8-4B80-40C5-8C99-AD9B9EC063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1275" y="1485900"/>
              <a:ext cx="635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53956127-CCC6-4A52-84A1-4C45E6B84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1750"/>
              <a:ext cx="10287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程 序 运 行</a:t>
              </a:r>
            </a:p>
          </p:txBody>
        </p:sp>
      </p:grpSp>
      <p:sp>
        <p:nvSpPr>
          <p:cNvPr id="4" name="Rectangle 22">
            <a:extLst>
              <a:ext uri="{FF2B5EF4-FFF2-40B4-BE49-F238E27FC236}">
                <a16:creationId xmlns:a16="http://schemas.microsoft.com/office/drawing/2014/main" id="{B671F6FC-2647-4C97-B565-5245D0F31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4846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黑体-简"/>
                <a:cs typeface="Times New Roman" panose="02020603050405020304" pitchFamily="18" charset="0"/>
              </a:rPr>
              <a:t>模块设计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00400" y="2671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5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4B4DD7AC-906E-4D01-93AB-9648BE97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95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2.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方块移动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画布 65">
            <a:extLst>
              <a:ext uri="{FF2B5EF4-FFF2-40B4-BE49-F238E27FC236}">
                <a16:creationId xmlns:a16="http://schemas.microsoft.com/office/drawing/2014/main" id="{02D06EC0-0241-4601-A995-CAE71ABD1DFD}"/>
              </a:ext>
            </a:extLst>
          </p:cNvPr>
          <p:cNvGrpSpPr/>
          <p:nvPr/>
        </p:nvGrpSpPr>
        <p:grpSpPr>
          <a:xfrm>
            <a:off x="3200400" y="495300"/>
            <a:ext cx="5267325" cy="5448300"/>
            <a:chOff x="0" y="0"/>
            <a:chExt cx="5267325" cy="54483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9AD3AFD-CFEB-496F-873C-B23E26182541}"/>
                </a:ext>
              </a:extLst>
            </p:cNvPr>
            <p:cNvSpPr/>
            <p:nvPr/>
          </p:nvSpPr>
          <p:spPr>
            <a:xfrm>
              <a:off x="0" y="0"/>
              <a:ext cx="5267325" cy="5448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5" name="Rectangle 33">
              <a:extLst>
                <a:ext uri="{FF2B5EF4-FFF2-40B4-BE49-F238E27FC236}">
                  <a16:creationId xmlns:a16="http://schemas.microsoft.com/office/drawing/2014/main" id="{08152AA8-8038-4BD0-B4A4-DD23B765B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" y="247650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8D390962-CC88-4A3B-B977-5FC322815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435864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41BF6744-366D-40DC-8125-201D639A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437769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321997B1-F4F2-410A-B2E1-5EFBEF553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670935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9" name="Rectangle 37">
              <a:extLst>
                <a:ext uri="{FF2B5EF4-FFF2-40B4-BE49-F238E27FC236}">
                  <a16:creationId xmlns:a16="http://schemas.microsoft.com/office/drawing/2014/main" id="{C87763D6-796C-44CF-B9B9-0CE686F8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875" y="180213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0" name="Rectangle 38">
              <a:extLst>
                <a:ext uri="{FF2B5EF4-FFF2-40B4-BE49-F238E27FC236}">
                  <a16:creationId xmlns:a16="http://schemas.microsoft.com/office/drawing/2014/main" id="{8A0CAFB8-6E67-4A14-9234-24C7FB876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102870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21" name="AutoShape 39">
              <a:extLst>
                <a:ext uri="{FF2B5EF4-FFF2-40B4-BE49-F238E27FC236}">
                  <a16:creationId xmlns:a16="http://schemas.microsoft.com/office/drawing/2014/main" id="{5F5E12C1-292D-49BC-BB48-2DA9AEDA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99060"/>
              <a:ext cx="801370" cy="297180"/>
            </a:xfrm>
            <a:prstGeom prst="roundRect">
              <a:avLst>
                <a:gd name="adj" fmla="val 2243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游戏开始</a:t>
              </a:r>
            </a:p>
          </p:txBody>
        </p:sp>
        <p:sp>
          <p:nvSpPr>
            <p:cNvPr id="22" name="AutoShape 40">
              <a:extLst>
                <a:ext uri="{FF2B5EF4-FFF2-40B4-BE49-F238E27FC236}">
                  <a16:creationId xmlns:a16="http://schemas.microsoft.com/office/drawing/2014/main" id="{CD72F7B0-3509-4DAF-9BCE-80E11409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476500"/>
              <a:ext cx="1485900" cy="2971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接受按钮的控制信息</a:t>
              </a:r>
            </a:p>
          </p:txBody>
        </p:sp>
        <p:sp>
          <p:nvSpPr>
            <p:cNvPr id="23" name="AutoShape 41">
              <a:extLst>
                <a:ext uri="{FF2B5EF4-FFF2-40B4-BE49-F238E27FC236}">
                  <a16:creationId xmlns:a16="http://schemas.microsoft.com/office/drawing/2014/main" id="{2386BA6F-A136-4DB1-8198-A91B9A9D3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50" y="4655820"/>
              <a:ext cx="1485900" cy="7924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 algn="just">
                <a:buFont typeface="+mj-lt"/>
                <a:buAutoNum type="arabicPeriod"/>
                <a:tabLst>
                  <a:tab pos="228600" algn="l"/>
                </a:tabLst>
              </a:pP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检查满行</a:t>
              </a:r>
            </a:p>
            <a:p>
              <a:pPr marL="342900" lvl="0" indent="-342900" algn="just">
                <a:buFont typeface="+mj-lt"/>
                <a:buAutoNum type="arabicPeriod"/>
                <a:tabLst>
                  <a:tab pos="228600" algn="l"/>
                </a:tabLst>
              </a:pP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删除满行</a:t>
              </a:r>
            </a:p>
            <a:p>
              <a:pPr marL="342900" lvl="0" indent="-342900" algn="just">
                <a:buFont typeface="+mj-lt"/>
                <a:buAutoNum type="arabicPeriod"/>
                <a:tabLst>
                  <a:tab pos="228600" algn="l"/>
                </a:tabLst>
              </a:pP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重新装载方块</a:t>
              </a:r>
            </a:p>
          </p:txBody>
        </p:sp>
        <p:sp>
          <p:nvSpPr>
            <p:cNvPr id="24" name="AutoShape 42">
              <a:extLst>
                <a:ext uri="{FF2B5EF4-FFF2-40B4-BE49-F238E27FC236}">
                  <a16:creationId xmlns:a16="http://schemas.microsoft.com/office/drawing/2014/main" id="{3B777CD6-DC9A-4BD1-9135-0F4C767B2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476500"/>
              <a:ext cx="1257300" cy="49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产生控制方块下降的执行信息</a:t>
              </a:r>
            </a:p>
          </p:txBody>
        </p:sp>
        <p:sp>
          <p:nvSpPr>
            <p:cNvPr id="25" name="AutoShape 43">
              <a:extLst>
                <a:ext uri="{FF2B5EF4-FFF2-40B4-BE49-F238E27FC236}">
                  <a16:creationId xmlns:a16="http://schemas.microsoft.com/office/drawing/2014/main" id="{AE580A8C-BDA9-42D0-9366-E285AF80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773930"/>
              <a:ext cx="800100" cy="2971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移动方块</a:t>
              </a:r>
            </a:p>
          </p:txBody>
        </p:sp>
        <p:cxnSp>
          <p:nvCxnSpPr>
            <p:cNvPr id="26" name="Line 44">
              <a:extLst>
                <a:ext uri="{FF2B5EF4-FFF2-40B4-BE49-F238E27FC236}">
                  <a16:creationId xmlns:a16="http://schemas.microsoft.com/office/drawing/2014/main" id="{C28B8AF0-C820-4F9D-964A-707CA6FEB3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47925" y="396240"/>
              <a:ext cx="635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38BB11BA-31A4-490E-8665-B5AC8F3A8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693420"/>
              <a:ext cx="2400300" cy="11887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显示方块于屏幕中</a:t>
              </a: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检查方块在屏幕上是否有阻碍发生</a:t>
              </a:r>
            </a:p>
          </p:txBody>
        </p:sp>
        <p:sp>
          <p:nvSpPr>
            <p:cNvPr id="28" name="AutoShape 46">
              <a:extLst>
                <a:ext uri="{FF2B5EF4-FFF2-40B4-BE49-F238E27FC236}">
                  <a16:creationId xmlns:a16="http://schemas.microsoft.com/office/drawing/2014/main" id="{C056E540-FFF2-41A6-BD39-828BFEBA4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3491865"/>
              <a:ext cx="1714500" cy="8458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方块移动时是否有阻碍</a:t>
              </a:r>
            </a:p>
          </p:txBody>
        </p:sp>
        <p:cxnSp>
          <p:nvCxnSpPr>
            <p:cNvPr id="29" name="Line 47">
              <a:extLst>
                <a:ext uri="{FF2B5EF4-FFF2-40B4-BE49-F238E27FC236}">
                  <a16:creationId xmlns:a16="http://schemas.microsoft.com/office/drawing/2014/main" id="{74E8EFB9-4814-4689-AD5B-7BDE52D17F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7400" y="2278380"/>
              <a:ext cx="13716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48">
              <a:extLst>
                <a:ext uri="{FF2B5EF4-FFF2-40B4-BE49-F238E27FC236}">
                  <a16:creationId xmlns:a16="http://schemas.microsoft.com/office/drawing/2014/main" id="{2331489F-9CFF-4F85-9ADA-F855CD7F4A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6975" y="1882140"/>
              <a:ext cx="635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49">
              <a:extLst>
                <a:ext uri="{FF2B5EF4-FFF2-40B4-BE49-F238E27FC236}">
                  <a16:creationId xmlns:a16="http://schemas.microsoft.com/office/drawing/2014/main" id="{533E3E7A-9AB9-4CA9-BB06-FF244FFDE6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7400" y="2278380"/>
              <a:ext cx="635" cy="198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50">
              <a:extLst>
                <a:ext uri="{FF2B5EF4-FFF2-40B4-BE49-F238E27FC236}">
                  <a16:creationId xmlns:a16="http://schemas.microsoft.com/office/drawing/2014/main" id="{67B276E1-0F91-47AB-B0EA-4A493EAEB3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000" y="2278380"/>
              <a:ext cx="635" cy="198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51">
              <a:extLst>
                <a:ext uri="{FF2B5EF4-FFF2-40B4-BE49-F238E27FC236}">
                  <a16:creationId xmlns:a16="http://schemas.microsoft.com/office/drawing/2014/main" id="{AB454E68-D39F-4790-A0D4-88B0291A63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7400" y="2971800"/>
              <a:ext cx="635" cy="198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52">
              <a:extLst>
                <a:ext uri="{FF2B5EF4-FFF2-40B4-BE49-F238E27FC236}">
                  <a16:creationId xmlns:a16="http://schemas.microsoft.com/office/drawing/2014/main" id="{BD2368FD-D7B4-4E95-A4E2-AF23F7DE48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000" y="2773680"/>
              <a:ext cx="635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53">
              <a:extLst>
                <a:ext uri="{FF2B5EF4-FFF2-40B4-BE49-F238E27FC236}">
                  <a16:creationId xmlns:a16="http://schemas.microsoft.com/office/drawing/2014/main" id="{26852743-D6D1-4661-B899-15008173FF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7400" y="3169920"/>
              <a:ext cx="13716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54">
              <a:extLst>
                <a:ext uri="{FF2B5EF4-FFF2-40B4-BE49-F238E27FC236}">
                  <a16:creationId xmlns:a16="http://schemas.microsoft.com/office/drawing/2014/main" id="{4ED6D7F6-74A1-44C9-9A12-347443B594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3169920"/>
              <a:ext cx="635" cy="334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55">
              <a:extLst>
                <a:ext uri="{FF2B5EF4-FFF2-40B4-BE49-F238E27FC236}">
                  <a16:creationId xmlns:a16="http://schemas.microsoft.com/office/drawing/2014/main" id="{E6E85DC6-97AF-4739-8892-076886CCEA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349115"/>
              <a:ext cx="635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56">
              <a:extLst>
                <a:ext uri="{FF2B5EF4-FFF2-40B4-BE49-F238E27FC236}">
                  <a16:creationId xmlns:a16="http://schemas.microsoft.com/office/drawing/2014/main" id="{F97D3B1C-0CBF-4636-B27B-0928DFC59A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4825" y="2089785"/>
              <a:ext cx="635" cy="2844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57">
              <a:extLst>
                <a:ext uri="{FF2B5EF4-FFF2-40B4-BE49-F238E27FC236}">
                  <a16:creationId xmlns:a16="http://schemas.microsoft.com/office/drawing/2014/main" id="{97FE20BE-9EAC-4F87-82DC-3619A7F0D0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14700" y="4933950"/>
              <a:ext cx="100076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AutoShape 58">
              <a:extLst>
                <a:ext uri="{FF2B5EF4-FFF2-40B4-BE49-F238E27FC236}">
                  <a16:creationId xmlns:a16="http://schemas.microsoft.com/office/drawing/2014/main" id="{C0784139-986B-47DF-B180-6E38FA926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467100"/>
              <a:ext cx="1371600" cy="89154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方块是否无法下移</a:t>
              </a:r>
            </a:p>
          </p:txBody>
        </p:sp>
        <p:cxnSp>
          <p:nvCxnSpPr>
            <p:cNvPr id="41" name="Line 59">
              <a:extLst>
                <a:ext uri="{FF2B5EF4-FFF2-40B4-BE49-F238E27FC236}">
                  <a16:creationId xmlns:a16="http://schemas.microsoft.com/office/drawing/2014/main" id="{7953E0FF-FD03-495D-BDCD-410B8156B7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0960" y="5052060"/>
              <a:ext cx="17970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60">
              <a:extLst>
                <a:ext uri="{FF2B5EF4-FFF2-40B4-BE49-F238E27FC236}">
                  <a16:creationId xmlns:a16="http://schemas.microsoft.com/office/drawing/2014/main" id="{4F749DCC-C8A6-4843-8D1C-869DC2369E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75" y="552450"/>
              <a:ext cx="635" cy="4500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61">
              <a:extLst>
                <a:ext uri="{FF2B5EF4-FFF2-40B4-BE49-F238E27FC236}">
                  <a16:creationId xmlns:a16="http://schemas.microsoft.com/office/drawing/2014/main" id="{DF7D3FE6-808A-430F-981E-A6685E885F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476500" y="2089785"/>
              <a:ext cx="18288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62">
              <a:extLst>
                <a:ext uri="{FF2B5EF4-FFF2-40B4-BE49-F238E27FC236}">
                  <a16:creationId xmlns:a16="http://schemas.microsoft.com/office/drawing/2014/main" id="{FD69131B-9EB5-41AD-86DF-0D719DF91E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81150" y="3910965"/>
              <a:ext cx="53975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63">
              <a:extLst>
                <a:ext uri="{FF2B5EF4-FFF2-40B4-BE49-F238E27FC236}">
                  <a16:creationId xmlns:a16="http://schemas.microsoft.com/office/drawing/2014/main" id="{85F60C18-C238-4D08-A91E-8D8A6EAAE1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4400" y="2099310"/>
              <a:ext cx="635" cy="1367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64">
              <a:extLst>
                <a:ext uri="{FF2B5EF4-FFF2-40B4-BE49-F238E27FC236}">
                  <a16:creationId xmlns:a16="http://schemas.microsoft.com/office/drawing/2014/main" id="{6C5EC5FA-1152-43C9-965B-E9D38B39E5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4400" y="2089785"/>
              <a:ext cx="154813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65">
              <a:extLst>
                <a:ext uri="{FF2B5EF4-FFF2-40B4-BE49-F238E27FC236}">
                  <a16:creationId xmlns:a16="http://schemas.microsoft.com/office/drawing/2014/main" id="{70FDD817-5435-4FD1-A26B-8F4D01FF4B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4400" y="4358640"/>
              <a:ext cx="635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66">
              <a:extLst>
                <a:ext uri="{FF2B5EF4-FFF2-40B4-BE49-F238E27FC236}">
                  <a16:creationId xmlns:a16="http://schemas.microsoft.com/office/drawing/2014/main" id="{4A0263A3-E90E-492E-BEB0-1FA2B27553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50" y="542925"/>
              <a:ext cx="238696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utoShape 67">
              <a:extLst>
                <a:ext uri="{FF2B5EF4-FFF2-40B4-BE49-F238E27FC236}">
                  <a16:creationId xmlns:a16="http://schemas.microsoft.com/office/drawing/2014/main" id="{F535EF2F-EC85-44FB-89AC-EC0752F6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725" y="1038225"/>
              <a:ext cx="1371600" cy="49530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游戏结束</a:t>
              </a:r>
            </a:p>
          </p:txBody>
        </p:sp>
        <p:cxnSp>
          <p:nvCxnSpPr>
            <p:cNvPr id="50" name="Line 68">
              <a:extLst>
                <a:ext uri="{FF2B5EF4-FFF2-40B4-BE49-F238E27FC236}">
                  <a16:creationId xmlns:a16="http://schemas.microsoft.com/office/drawing/2014/main" id="{D6D4D2A2-168A-497C-B707-3C247A59EE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57600" y="1287780"/>
              <a:ext cx="2413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黑体-简"/>
                <a:cs typeface="Times New Roman" panose="02020603050405020304" pitchFamily="18" charset="0"/>
              </a:rPr>
              <a:t>模块设计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6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78463CB6-1814-42F9-BE60-35ED5D21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176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3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．判断是否为有效按键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画布 78">
            <a:extLst>
              <a:ext uri="{FF2B5EF4-FFF2-40B4-BE49-F238E27FC236}">
                <a16:creationId xmlns:a16="http://schemas.microsoft.com/office/drawing/2014/main" id="{69C17A87-6998-4EE8-B91D-8311C6D178B1}"/>
              </a:ext>
            </a:extLst>
          </p:cNvPr>
          <p:cNvGrpSpPr/>
          <p:nvPr/>
        </p:nvGrpSpPr>
        <p:grpSpPr>
          <a:xfrm>
            <a:off x="495300" y="2176463"/>
            <a:ext cx="4914900" cy="1882140"/>
            <a:chOff x="0" y="0"/>
            <a:chExt cx="4914900" cy="18821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5479CC7-68A4-48BD-BE0A-6BBE7D627021}"/>
                </a:ext>
              </a:extLst>
            </p:cNvPr>
            <p:cNvSpPr/>
            <p:nvPr/>
          </p:nvSpPr>
          <p:spPr>
            <a:xfrm>
              <a:off x="0" y="0"/>
              <a:ext cx="4914900" cy="18821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Rectangle 71">
              <a:extLst>
                <a:ext uri="{FF2B5EF4-FFF2-40B4-BE49-F238E27FC236}">
                  <a16:creationId xmlns:a16="http://schemas.microsoft.com/office/drawing/2014/main" id="{990F6558-D580-4DBD-9A41-6BC53FC0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" y="891540"/>
              <a:ext cx="5715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无效</a:t>
              </a:r>
            </a:p>
          </p:txBody>
        </p:sp>
        <p:sp>
          <p:nvSpPr>
            <p:cNvPr id="10" name="Rectangle 72">
              <a:extLst>
                <a:ext uri="{FF2B5EF4-FFF2-40B4-BE49-F238E27FC236}">
                  <a16:creationId xmlns:a16="http://schemas.microsoft.com/office/drawing/2014/main" id="{7D6B1FEC-0739-4263-B6CC-5C61A514E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594360"/>
              <a:ext cx="5715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有效</a:t>
              </a:r>
            </a:p>
          </p:txBody>
        </p:sp>
        <p:sp>
          <p:nvSpPr>
            <p:cNvPr id="11" name="Rectangle 73">
              <a:extLst>
                <a:ext uri="{FF2B5EF4-FFF2-40B4-BE49-F238E27FC236}">
                  <a16:creationId xmlns:a16="http://schemas.microsoft.com/office/drawing/2014/main" id="{EF1DF130-8FA2-496E-8B56-09069CDA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" y="198120"/>
              <a:ext cx="5715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按键</a:t>
              </a:r>
            </a:p>
          </p:txBody>
        </p:sp>
        <p:sp>
          <p:nvSpPr>
            <p:cNvPr id="12" name="Rectangle 74">
              <a:extLst>
                <a:ext uri="{FF2B5EF4-FFF2-40B4-BE49-F238E27FC236}">
                  <a16:creationId xmlns:a16="http://schemas.microsoft.com/office/drawing/2014/main" id="{32CE9B34-F6FA-4327-A468-D34A9CF8D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97180"/>
              <a:ext cx="8001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保持不动</a:t>
              </a:r>
            </a:p>
          </p:txBody>
        </p:sp>
        <p:sp>
          <p:nvSpPr>
            <p:cNvPr id="13" name="Rectangle 75">
              <a:extLst>
                <a:ext uri="{FF2B5EF4-FFF2-40B4-BE49-F238E27FC236}">
                  <a16:creationId xmlns:a16="http://schemas.microsoft.com/office/drawing/2014/main" id="{1656C52E-2EDA-4964-8A5E-06ADF218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386840"/>
              <a:ext cx="5715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可动</a:t>
              </a:r>
            </a:p>
          </p:txBody>
        </p:sp>
        <p:sp>
          <p:nvSpPr>
            <p:cNvPr id="14" name="Oval 76">
              <a:extLst>
                <a:ext uri="{FF2B5EF4-FFF2-40B4-BE49-F238E27FC236}">
                  <a16:creationId xmlns:a16="http://schemas.microsoft.com/office/drawing/2014/main" id="{12A6D8CB-1A1B-4F55-B28F-669F0C8BD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593725"/>
              <a:ext cx="913765" cy="5949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检查按键</a:t>
              </a:r>
            </a:p>
          </p:txBody>
        </p:sp>
        <p:sp>
          <p:nvSpPr>
            <p:cNvPr id="15" name="Oval 77">
              <a:extLst>
                <a:ext uri="{FF2B5EF4-FFF2-40B4-BE49-F238E27FC236}">
                  <a16:creationId xmlns:a16="http://schemas.microsoft.com/office/drawing/2014/main" id="{6858B052-4502-4497-9B13-05DC99A5E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93725"/>
              <a:ext cx="1143000" cy="5962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检查可移动性</a:t>
              </a:r>
            </a:p>
          </p:txBody>
        </p:sp>
        <p:cxnSp>
          <p:nvCxnSpPr>
            <p:cNvPr id="16" name="Line 78">
              <a:extLst>
                <a:ext uri="{FF2B5EF4-FFF2-40B4-BE49-F238E27FC236}">
                  <a16:creationId xmlns:a16="http://schemas.microsoft.com/office/drawing/2014/main" id="{ECBD594B-2C90-4B24-A44B-A7AAA250C2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065" y="891540"/>
              <a:ext cx="800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79">
              <a:extLst>
                <a:ext uri="{FF2B5EF4-FFF2-40B4-BE49-F238E27FC236}">
                  <a16:creationId xmlns:a16="http://schemas.microsoft.com/office/drawing/2014/main" id="{D0E08298-78C3-40C8-B726-499A2F61F3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2925" y="316230"/>
              <a:ext cx="800100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80">
              <a:extLst>
                <a:ext uri="{FF2B5EF4-FFF2-40B4-BE49-F238E27FC236}">
                  <a16:creationId xmlns:a16="http://schemas.microsoft.com/office/drawing/2014/main" id="{0AA7D825-AD4A-4E2D-AE69-AA3E48F570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42925" y="1061085"/>
              <a:ext cx="800100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81">
              <a:extLst>
                <a:ext uri="{FF2B5EF4-FFF2-40B4-BE49-F238E27FC236}">
                  <a16:creationId xmlns:a16="http://schemas.microsoft.com/office/drawing/2014/main" id="{4477888C-9138-489E-AA30-C81B437010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00500" y="415290"/>
              <a:ext cx="685800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82">
              <a:extLst>
                <a:ext uri="{FF2B5EF4-FFF2-40B4-BE49-F238E27FC236}">
                  <a16:creationId xmlns:a16="http://schemas.microsoft.com/office/drawing/2014/main" id="{C2441A26-A453-471D-A17B-E4E449F953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1188720"/>
              <a:ext cx="0" cy="69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23">
            <a:extLst>
              <a:ext uri="{FF2B5EF4-FFF2-40B4-BE49-F238E27FC236}">
                <a16:creationId xmlns:a16="http://schemas.microsoft.com/office/drawing/2014/main" id="{9EC5E95A-B8B5-45D8-86A0-E8CDB528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51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8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黑体-简"/>
                <a:cs typeface="Times New Roman" panose="02020603050405020304" pitchFamily="18" charset="0"/>
              </a:rPr>
              <a:t>模块设计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7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A50BC132-3E2B-476A-87FC-CE9343F2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488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4.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方块变形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画布 97">
            <a:extLst>
              <a:ext uri="{FF2B5EF4-FFF2-40B4-BE49-F238E27FC236}">
                <a16:creationId xmlns:a16="http://schemas.microsoft.com/office/drawing/2014/main" id="{1F22B08D-76DF-448C-9347-0CC4EA502577}"/>
              </a:ext>
            </a:extLst>
          </p:cNvPr>
          <p:cNvGrpSpPr/>
          <p:nvPr/>
        </p:nvGrpSpPr>
        <p:grpSpPr>
          <a:xfrm>
            <a:off x="609600" y="1848802"/>
            <a:ext cx="5257800" cy="3070860"/>
            <a:chOff x="0" y="0"/>
            <a:chExt cx="5257800" cy="30708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C29F9C-E3EB-4925-9C76-25143E6FCCD9}"/>
                </a:ext>
              </a:extLst>
            </p:cNvPr>
            <p:cNvSpPr/>
            <p:nvPr/>
          </p:nvSpPr>
          <p:spPr>
            <a:xfrm>
              <a:off x="0" y="0"/>
              <a:ext cx="5257800" cy="30708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Rectangle 93">
              <a:extLst>
                <a:ext uri="{FF2B5EF4-FFF2-40B4-BE49-F238E27FC236}">
                  <a16:creationId xmlns:a16="http://schemas.microsoft.com/office/drawing/2014/main" id="{67E9090A-E1E2-4E1A-9285-131B028D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684020"/>
              <a:ext cx="7620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不可变</a:t>
              </a:r>
            </a:p>
          </p:txBody>
        </p:sp>
        <p:sp>
          <p:nvSpPr>
            <p:cNvPr id="10" name="Rectangle 94">
              <a:extLst>
                <a:ext uri="{FF2B5EF4-FFF2-40B4-BE49-F238E27FC236}">
                  <a16:creationId xmlns:a16="http://schemas.microsoft.com/office/drawing/2014/main" id="{979C8856-E1B6-4390-94C2-BEA99AEFA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278380"/>
              <a:ext cx="5715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可变</a:t>
              </a:r>
            </a:p>
          </p:txBody>
        </p:sp>
        <p:sp>
          <p:nvSpPr>
            <p:cNvPr id="11" name="Rectangle 95">
              <a:extLst>
                <a:ext uri="{FF2B5EF4-FFF2-40B4-BE49-F238E27FC236}">
                  <a16:creationId xmlns:a16="http://schemas.microsoft.com/office/drawing/2014/main" id="{B118A985-9B02-43CB-BD92-F4F04D21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90" y="693420"/>
              <a:ext cx="1654810" cy="594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采用</a:t>
              </a: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x=y;y=2-x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的逆时针旋转规则产生新坐标</a:t>
              </a:r>
            </a:p>
          </p:txBody>
        </p:sp>
        <p:sp>
          <p:nvSpPr>
            <p:cNvPr id="12" name="Rectangle 96">
              <a:extLst>
                <a:ext uri="{FF2B5EF4-FFF2-40B4-BE49-F238E27FC236}">
                  <a16:creationId xmlns:a16="http://schemas.microsoft.com/office/drawing/2014/main" id="{06224FA2-6E15-4D6D-84DA-ABA2B835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950" y="2575560"/>
              <a:ext cx="20574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新点坐标赋给控制方块变量</a:t>
              </a:r>
            </a:p>
          </p:txBody>
        </p:sp>
        <p:sp>
          <p:nvSpPr>
            <p:cNvPr id="13" name="Rectangle 97">
              <a:extLst>
                <a:ext uri="{FF2B5EF4-FFF2-40B4-BE49-F238E27FC236}">
                  <a16:creationId xmlns:a16="http://schemas.microsoft.com/office/drawing/2014/main" id="{8BB6FF74-9F64-405D-9A48-27F970DEC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30" y="99060"/>
              <a:ext cx="1714500" cy="2965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方块变化（按向上键）</a:t>
              </a:r>
            </a:p>
          </p:txBody>
        </p:sp>
        <p:cxnSp>
          <p:nvCxnSpPr>
            <p:cNvPr id="14" name="Line 98">
              <a:extLst>
                <a:ext uri="{FF2B5EF4-FFF2-40B4-BE49-F238E27FC236}">
                  <a16:creationId xmlns:a16="http://schemas.microsoft.com/office/drawing/2014/main" id="{DF8149F0-E692-49C4-A9D0-DE1E446C5E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62430" y="395605"/>
              <a:ext cx="635" cy="297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AutoShape 99">
              <a:extLst>
                <a:ext uri="{FF2B5EF4-FFF2-40B4-BE49-F238E27FC236}">
                  <a16:creationId xmlns:a16="http://schemas.microsoft.com/office/drawing/2014/main" id="{54F9565D-9431-406F-B658-D95BADD08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70" y="1584960"/>
              <a:ext cx="1828800" cy="6934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检查可变性</a:t>
              </a:r>
            </a:p>
          </p:txBody>
        </p:sp>
        <p:cxnSp>
          <p:nvCxnSpPr>
            <p:cNvPr id="16" name="Line 100">
              <a:extLst>
                <a:ext uri="{FF2B5EF4-FFF2-40B4-BE49-F238E27FC236}">
                  <a16:creationId xmlns:a16="http://schemas.microsoft.com/office/drawing/2014/main" id="{8F667627-349C-40BA-AB81-6C3773468E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2270" y="1287780"/>
              <a:ext cx="635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01">
              <a:extLst>
                <a:ext uri="{FF2B5EF4-FFF2-40B4-BE49-F238E27FC236}">
                  <a16:creationId xmlns:a16="http://schemas.microsoft.com/office/drawing/2014/main" id="{329B74C2-A9F7-490E-8B0A-D7F8C7B4D9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44650" y="2278380"/>
              <a:ext cx="635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02">
              <a:extLst>
                <a:ext uri="{FF2B5EF4-FFF2-40B4-BE49-F238E27FC236}">
                  <a16:creationId xmlns:a16="http://schemas.microsoft.com/office/drawing/2014/main" id="{6CC248E4-06E9-4D5C-9638-0E84DAD2B0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50160" y="1927860"/>
              <a:ext cx="8001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Rectangle 103">
              <a:extLst>
                <a:ext uri="{FF2B5EF4-FFF2-40B4-BE49-F238E27FC236}">
                  <a16:creationId xmlns:a16="http://schemas.microsoft.com/office/drawing/2014/main" id="{2F9D52CD-BFCB-4513-BAFF-1A7FDBCC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370" y="1664970"/>
              <a:ext cx="887730" cy="5041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不发生任何改变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04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黑体-简"/>
                <a:cs typeface="Times New Roman" panose="02020603050405020304" pitchFamily="18" charset="0"/>
              </a:rPr>
              <a:t>模块设计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8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BBBFD513-5C82-43C5-9A7A-62C32E4B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029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5.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是否达到底端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画布 120">
            <a:extLst>
              <a:ext uri="{FF2B5EF4-FFF2-40B4-BE49-F238E27FC236}">
                <a16:creationId xmlns:a16="http://schemas.microsoft.com/office/drawing/2014/main" id="{197E0644-0F3A-4207-9E4E-7091FAA5702C}"/>
              </a:ext>
            </a:extLst>
          </p:cNvPr>
          <p:cNvGrpSpPr/>
          <p:nvPr/>
        </p:nvGrpSpPr>
        <p:grpSpPr>
          <a:xfrm>
            <a:off x="2286000" y="902970"/>
            <a:ext cx="5257800" cy="5052060"/>
            <a:chOff x="0" y="0"/>
            <a:chExt cx="5257800" cy="50520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958EC5-DBE8-44DF-AEF8-8519F44F01A6}"/>
                </a:ext>
              </a:extLst>
            </p:cNvPr>
            <p:cNvSpPr/>
            <p:nvPr/>
          </p:nvSpPr>
          <p:spPr>
            <a:xfrm>
              <a:off x="0" y="0"/>
              <a:ext cx="5257800" cy="50520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Rectangle 106">
              <a:extLst>
                <a:ext uri="{FF2B5EF4-FFF2-40B4-BE49-F238E27FC236}">
                  <a16:creationId xmlns:a16="http://schemas.microsoft.com/office/drawing/2014/main" id="{C8B39102-E774-4CD3-B41A-70B5A1FF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450" y="44069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0" name="Rectangle 107">
              <a:extLst>
                <a:ext uri="{FF2B5EF4-FFF2-40B4-BE49-F238E27FC236}">
                  <a16:creationId xmlns:a16="http://schemas.microsoft.com/office/drawing/2014/main" id="{E4CCA852-DCA8-4534-9692-47B99C88F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108966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1" name="Rectangle 108">
              <a:extLst>
                <a:ext uri="{FF2B5EF4-FFF2-40B4-BE49-F238E27FC236}">
                  <a16:creationId xmlns:a16="http://schemas.microsoft.com/office/drawing/2014/main" id="{8670C603-24BF-4EB2-A12E-51DB98BB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267462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2" name="Rectangle 109">
              <a:extLst>
                <a:ext uri="{FF2B5EF4-FFF2-40B4-BE49-F238E27FC236}">
                  <a16:creationId xmlns:a16="http://schemas.microsoft.com/office/drawing/2014/main" id="{1F76929A-0DA9-4F53-9FFC-709816FA7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178308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3" name="AutoShape 110">
              <a:extLst>
                <a:ext uri="{FF2B5EF4-FFF2-40B4-BE49-F238E27FC236}">
                  <a16:creationId xmlns:a16="http://schemas.microsoft.com/office/drawing/2014/main" id="{82B07438-B167-4642-A70B-EE8B531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60" y="297180"/>
              <a:ext cx="1257300" cy="79248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游戏是否开始</a:t>
              </a:r>
            </a:p>
          </p:txBody>
        </p:sp>
        <p:cxnSp>
          <p:nvCxnSpPr>
            <p:cNvPr id="14" name="Line 111">
              <a:extLst>
                <a:ext uri="{FF2B5EF4-FFF2-40B4-BE49-F238E27FC236}">
                  <a16:creationId xmlns:a16="http://schemas.microsoft.com/office/drawing/2014/main" id="{FF938151-0380-45DF-8FFB-1D67A97C59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4880" y="693420"/>
              <a:ext cx="68643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12">
              <a:extLst>
                <a:ext uri="{FF2B5EF4-FFF2-40B4-BE49-F238E27FC236}">
                  <a16:creationId xmlns:a16="http://schemas.microsoft.com/office/drawing/2014/main" id="{537A3CB6-333D-4337-A5F2-788161B8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0" y="486410"/>
              <a:ext cx="913765" cy="396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游戏暂停</a:t>
              </a:r>
            </a:p>
          </p:txBody>
        </p:sp>
        <p:cxnSp>
          <p:nvCxnSpPr>
            <p:cNvPr id="16" name="Line 113">
              <a:extLst>
                <a:ext uri="{FF2B5EF4-FFF2-40B4-BE49-F238E27FC236}">
                  <a16:creationId xmlns:a16="http://schemas.microsoft.com/office/drawing/2014/main" id="{24BFE7A8-3EA3-4F6A-8DFA-8B113D4FB1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00200" y="1089660"/>
              <a:ext cx="0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id="{C03679DE-678F-4470-A067-2686848A2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386840"/>
              <a:ext cx="2286000" cy="128778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判断方块是否到达底行或下面己有方块</a:t>
              </a:r>
            </a:p>
          </p:txBody>
        </p:sp>
        <p:cxnSp>
          <p:nvCxnSpPr>
            <p:cNvPr id="18" name="Line 115">
              <a:extLst>
                <a:ext uri="{FF2B5EF4-FFF2-40B4-BE49-F238E27FC236}">
                  <a16:creationId xmlns:a16="http://schemas.microsoft.com/office/drawing/2014/main" id="{39751711-43B0-4906-ADE1-3BBF1E21D6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00200" y="2665730"/>
              <a:ext cx="635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16">
              <a:extLst>
                <a:ext uri="{FF2B5EF4-FFF2-40B4-BE49-F238E27FC236}">
                  <a16:creationId xmlns:a16="http://schemas.microsoft.com/office/drawing/2014/main" id="{3F92769B-7454-4F2A-BE8B-8604382AE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200" y="2026920"/>
              <a:ext cx="5715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17">
              <a:extLst>
                <a:ext uri="{FF2B5EF4-FFF2-40B4-BE49-F238E27FC236}">
                  <a16:creationId xmlns:a16="http://schemas.microsoft.com/office/drawing/2014/main" id="{5FB77E05-EE88-429F-82D4-7AAD3ED1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50" y="3061970"/>
              <a:ext cx="11430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调用到达事件</a:t>
              </a:r>
            </a:p>
          </p:txBody>
        </p:sp>
        <p:sp>
          <p:nvSpPr>
            <p:cNvPr id="21" name="Rectangle 118">
              <a:extLst>
                <a:ext uri="{FF2B5EF4-FFF2-40B4-BE49-F238E27FC236}">
                  <a16:creationId xmlns:a16="http://schemas.microsoft.com/office/drawing/2014/main" id="{BE0D9D67-DD23-4DD7-81C9-DFAC89444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774190"/>
              <a:ext cx="12573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100" kern="100">
                  <a:effectLst/>
                  <a:latin typeface="Book Antiqua" panose="0204060205030503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保存方块当前位置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119">
              <a:extLst>
                <a:ext uri="{FF2B5EF4-FFF2-40B4-BE49-F238E27FC236}">
                  <a16:creationId xmlns:a16="http://schemas.microsoft.com/office/drawing/2014/main" id="{6EF1EE42-8907-435C-BB2A-4D48D85AD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510" y="2684780"/>
              <a:ext cx="1485900" cy="287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方块向下移动一行</a:t>
              </a:r>
            </a:p>
          </p:txBody>
        </p:sp>
        <p:cxnSp>
          <p:nvCxnSpPr>
            <p:cNvPr id="23" name="Line 120">
              <a:extLst>
                <a:ext uri="{FF2B5EF4-FFF2-40B4-BE49-F238E27FC236}">
                  <a16:creationId xmlns:a16="http://schemas.microsoft.com/office/drawing/2014/main" id="{F6C30B77-217A-40E4-8EB6-CDEA660754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8270" y="2278380"/>
              <a:ext cx="635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121">
              <a:extLst>
                <a:ext uri="{FF2B5EF4-FFF2-40B4-BE49-F238E27FC236}">
                  <a16:creationId xmlns:a16="http://schemas.microsoft.com/office/drawing/2014/main" id="{95561DCD-C4F0-44CA-8EB5-2BDA358DA2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48430" y="2971800"/>
              <a:ext cx="635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122">
              <a:extLst>
                <a:ext uri="{FF2B5EF4-FFF2-40B4-BE49-F238E27FC236}">
                  <a16:creationId xmlns:a16="http://schemas.microsoft.com/office/drawing/2014/main" id="{6DF826D5-6B75-462B-BD43-9EAC61854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930" y="3368040"/>
              <a:ext cx="11430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调用显示控制</a:t>
              </a:r>
            </a:p>
          </p:txBody>
        </p:sp>
        <p:cxnSp>
          <p:nvCxnSpPr>
            <p:cNvPr id="26" name="Line 123">
              <a:extLst>
                <a:ext uri="{FF2B5EF4-FFF2-40B4-BE49-F238E27FC236}">
                  <a16:creationId xmlns:a16="http://schemas.microsoft.com/office/drawing/2014/main" id="{E80C53D7-1A71-4084-9CF2-2F15986111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57320" y="3863340"/>
              <a:ext cx="635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124">
              <a:extLst>
                <a:ext uri="{FF2B5EF4-FFF2-40B4-BE49-F238E27FC236}">
                  <a16:creationId xmlns:a16="http://schemas.microsoft.com/office/drawing/2014/main" id="{B51A6796-7604-4FBB-B56F-79136EB56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4259580"/>
              <a:ext cx="2171700" cy="693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控制下降速度的数值，即控制游戏的休眠时间（</a:t>
              </a:r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sleep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cxnSp>
          <p:nvCxnSpPr>
            <p:cNvPr id="28" name="Line 125">
              <a:extLst>
                <a:ext uri="{FF2B5EF4-FFF2-40B4-BE49-F238E27FC236}">
                  <a16:creationId xmlns:a16="http://schemas.microsoft.com/office/drawing/2014/main" id="{46BC19AB-A039-45FA-976E-4793A2F846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8600" y="4719320"/>
              <a:ext cx="26289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126">
              <a:extLst>
                <a:ext uri="{FF2B5EF4-FFF2-40B4-BE49-F238E27FC236}">
                  <a16:creationId xmlns:a16="http://schemas.microsoft.com/office/drawing/2014/main" id="{F3CE6A55-13FE-4ED8-9EF4-DEEC1DE827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8600" y="693420"/>
              <a:ext cx="635" cy="4031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127">
              <a:extLst>
                <a:ext uri="{FF2B5EF4-FFF2-40B4-BE49-F238E27FC236}">
                  <a16:creationId xmlns:a16="http://schemas.microsoft.com/office/drawing/2014/main" id="{E5DED84A-8A7B-4435-9BD9-D6A39B6E0F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693420"/>
              <a:ext cx="77406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8">
            <a:extLst>
              <a:ext uri="{FF2B5EF4-FFF2-40B4-BE49-F238E27FC236}">
                <a16:creationId xmlns:a16="http://schemas.microsoft.com/office/drawing/2014/main" id="{89EF0055-D811-4581-9204-80D72A206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4115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6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algn="just">
              <a:lnSpc>
                <a:spcPct val="125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黑体-简"/>
                <a:cs typeface="Times New Roman" panose="02020603050405020304" pitchFamily="18" charset="0"/>
              </a:rPr>
              <a:t>模块设计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07C-3473-498D-A15B-F55D9CF8FC30}" type="slidenum">
              <a:rPr lang="en-US" altLang="zh-CN" smtClean="0"/>
              <a:t>9</a:t>
            </a:fld>
            <a:r>
              <a:rPr lang="en-US" altLang="zh-CN"/>
              <a:t>/31</a:t>
            </a:r>
            <a:endParaRPr lang="en-US" altLang="zh-CN" dirty="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500B81F1-AF2F-49DC-B166-14B27086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1089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6.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华文仿宋" panose="02010600040101010101" pitchFamily="2" charset="-122"/>
              </a:rPr>
              <a:t>消除一定行数后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画布 168">
            <a:extLst>
              <a:ext uri="{FF2B5EF4-FFF2-40B4-BE49-F238E27FC236}">
                <a16:creationId xmlns:a16="http://schemas.microsoft.com/office/drawing/2014/main" id="{6AC09E37-DDC6-464F-94CB-51010D7D5E37}"/>
              </a:ext>
            </a:extLst>
          </p:cNvPr>
          <p:cNvGrpSpPr/>
          <p:nvPr/>
        </p:nvGrpSpPr>
        <p:grpSpPr>
          <a:xfrm>
            <a:off x="2781300" y="1089025"/>
            <a:ext cx="5257800" cy="5448300"/>
            <a:chOff x="0" y="0"/>
            <a:chExt cx="5257800" cy="54483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4C0C2-686C-48D6-B640-9B93C9F39170}"/>
                </a:ext>
              </a:extLst>
            </p:cNvPr>
            <p:cNvSpPr/>
            <p:nvPr/>
          </p:nvSpPr>
          <p:spPr>
            <a:xfrm>
              <a:off x="0" y="0"/>
              <a:ext cx="5257800" cy="5448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Rectangle 162">
              <a:extLst>
                <a:ext uri="{FF2B5EF4-FFF2-40B4-BE49-F238E27FC236}">
                  <a16:creationId xmlns:a16="http://schemas.microsoft.com/office/drawing/2014/main" id="{41DA5240-E516-468B-B782-2F53EF1C1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770" y="331343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0" name="Rectangle 163">
              <a:extLst>
                <a:ext uri="{FF2B5EF4-FFF2-40B4-BE49-F238E27FC236}">
                  <a16:creationId xmlns:a16="http://schemas.microsoft.com/office/drawing/2014/main" id="{AB1429A0-282E-41C3-8DDD-A474E79D9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3863340"/>
              <a:ext cx="342900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1" name="Rectangle 164">
              <a:extLst>
                <a:ext uri="{FF2B5EF4-FFF2-40B4-BE49-F238E27FC236}">
                  <a16:creationId xmlns:a16="http://schemas.microsoft.com/office/drawing/2014/main" id="{DA43B8FF-7E3F-49FD-9558-D8E95A48B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297180"/>
              <a:ext cx="1256665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堆积方块，统计每行方块数目</a:t>
              </a:r>
            </a:p>
          </p:txBody>
        </p:sp>
        <p:sp>
          <p:nvSpPr>
            <p:cNvPr id="12" name="Rectangle 165">
              <a:extLst>
                <a:ext uri="{FF2B5EF4-FFF2-40B4-BE49-F238E27FC236}">
                  <a16:creationId xmlns:a16="http://schemas.microsoft.com/office/drawing/2014/main" id="{7CA8B9A6-DE98-4C16-AF49-E0BB5710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030" y="2476500"/>
              <a:ext cx="1143000" cy="3956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统计分数</a:t>
              </a:r>
            </a:p>
          </p:txBody>
        </p:sp>
        <p:sp>
          <p:nvSpPr>
            <p:cNvPr id="13" name="AutoShape 166">
              <a:extLst>
                <a:ext uri="{FF2B5EF4-FFF2-40B4-BE49-F238E27FC236}">
                  <a16:creationId xmlns:a16="http://schemas.microsoft.com/office/drawing/2014/main" id="{036BABFB-9091-4FD0-AB8C-BED8E975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35" y="3268980"/>
              <a:ext cx="2172335" cy="59436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判断是否过关</a:t>
              </a:r>
            </a:p>
          </p:txBody>
        </p:sp>
        <p:sp>
          <p:nvSpPr>
            <p:cNvPr id="14" name="Rectangle 167">
              <a:extLst>
                <a:ext uri="{FF2B5EF4-FFF2-40B4-BE49-F238E27FC236}">
                  <a16:creationId xmlns:a16="http://schemas.microsoft.com/office/drawing/2014/main" id="{ECF27DD4-48D5-4482-BC7D-5B583D90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362324"/>
              <a:ext cx="1066800" cy="798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关数增加，游戏速度将变快。调用游戏初始化</a:t>
              </a:r>
            </a:p>
            <a:p>
              <a:pPr algn="just"/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68">
              <a:extLst>
                <a:ext uri="{FF2B5EF4-FFF2-40B4-BE49-F238E27FC236}">
                  <a16:creationId xmlns:a16="http://schemas.microsoft.com/office/drawing/2014/main" id="{A37EAC43-EA1B-4320-BD29-64516532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4991100"/>
              <a:ext cx="885825" cy="297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继续游戏</a:t>
              </a:r>
            </a:p>
          </p:txBody>
        </p:sp>
        <p:sp>
          <p:nvSpPr>
            <p:cNvPr id="16" name="Oval 169">
              <a:extLst>
                <a:ext uri="{FF2B5EF4-FFF2-40B4-BE49-F238E27FC236}">
                  <a16:creationId xmlns:a16="http://schemas.microsoft.com/office/drawing/2014/main" id="{55B24898-E040-4041-9659-5D361FEA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287780"/>
              <a:ext cx="2286000" cy="792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</a:t>
              </a:r>
              <a:r>
                <a: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判断行满、处理消行、堆积方块向下移动</a:t>
              </a:r>
            </a:p>
          </p:txBody>
        </p:sp>
        <p:cxnSp>
          <p:nvCxnSpPr>
            <p:cNvPr id="17" name="Line 170">
              <a:extLst>
                <a:ext uri="{FF2B5EF4-FFF2-40B4-BE49-F238E27FC236}">
                  <a16:creationId xmlns:a16="http://schemas.microsoft.com/office/drawing/2014/main" id="{73FC5F90-CDB2-4C50-8285-CC2B0C250C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800" y="792480"/>
              <a:ext cx="635" cy="495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71">
              <a:extLst>
                <a:ext uri="{FF2B5EF4-FFF2-40B4-BE49-F238E27FC236}">
                  <a16:creationId xmlns:a16="http://schemas.microsoft.com/office/drawing/2014/main" id="{CA5AA3B3-E4B2-43FC-BFAF-3B1E5B3DC4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800" y="2080260"/>
              <a:ext cx="0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72">
              <a:extLst>
                <a:ext uri="{FF2B5EF4-FFF2-40B4-BE49-F238E27FC236}">
                  <a16:creationId xmlns:a16="http://schemas.microsoft.com/office/drawing/2014/main" id="{603427AF-01BD-4C35-B3CB-5400CC21E2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800" y="2872740"/>
              <a:ext cx="0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73">
              <a:extLst>
                <a:ext uri="{FF2B5EF4-FFF2-40B4-BE49-F238E27FC236}">
                  <a16:creationId xmlns:a16="http://schemas.microsoft.com/office/drawing/2014/main" id="{11008B09-B950-4F33-8614-BB55664806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7500" y="3566160"/>
              <a:ext cx="8001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74">
              <a:extLst>
                <a:ext uri="{FF2B5EF4-FFF2-40B4-BE49-F238E27FC236}">
                  <a16:creationId xmlns:a16="http://schemas.microsoft.com/office/drawing/2014/main" id="{01E10FB7-1E1F-4216-AC7C-29A910872A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2440" y="4160520"/>
              <a:ext cx="635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175">
              <a:extLst>
                <a:ext uri="{FF2B5EF4-FFF2-40B4-BE49-F238E27FC236}">
                  <a16:creationId xmlns:a16="http://schemas.microsoft.com/office/drawing/2014/main" id="{7B1FCB3D-2A28-45B5-9A0F-5045558C61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800" y="3863340"/>
              <a:ext cx="0" cy="594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76">
              <a:extLst>
                <a:ext uri="{FF2B5EF4-FFF2-40B4-BE49-F238E27FC236}">
                  <a16:creationId xmlns:a16="http://schemas.microsoft.com/office/drawing/2014/main" id="{3B8244B7-4243-49FB-A38C-8F77392CEA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800" y="4457700"/>
              <a:ext cx="244792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177">
              <a:extLst>
                <a:ext uri="{FF2B5EF4-FFF2-40B4-BE49-F238E27FC236}">
                  <a16:creationId xmlns:a16="http://schemas.microsoft.com/office/drawing/2014/main" id="{4E61CE7D-008E-445D-BF5B-050F5D85B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86100" y="4457700"/>
              <a:ext cx="0" cy="495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28">
            <a:extLst>
              <a:ext uri="{FF2B5EF4-FFF2-40B4-BE49-F238E27FC236}">
                <a16:creationId xmlns:a16="http://schemas.microsoft.com/office/drawing/2014/main" id="{E3CFD0DB-8FC8-4DD0-9A27-B8DEAD00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699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5696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1269</Words>
  <Application>Microsoft Office PowerPoint</Application>
  <PresentationFormat>全屏显示(4:3)</PresentationFormat>
  <Paragraphs>171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宋体</vt:lpstr>
      <vt:lpstr>Arial</vt:lpstr>
      <vt:lpstr>Book Antiqua</vt:lpstr>
      <vt:lpstr>Calibri</vt:lpstr>
      <vt:lpstr>Tahoma</vt:lpstr>
      <vt:lpstr>Wingdings</vt:lpstr>
      <vt:lpstr>默认设计模板</vt:lpstr>
      <vt:lpstr>DotNet架构程序设计大作业</vt:lpstr>
      <vt:lpstr>课题意义</vt:lpstr>
      <vt:lpstr>需求分析</vt:lpstr>
      <vt:lpstr>模块设计</vt:lpstr>
      <vt:lpstr>模块设计</vt:lpstr>
      <vt:lpstr>模块设计</vt:lpstr>
      <vt:lpstr>模块设计</vt:lpstr>
      <vt:lpstr>模块设计</vt:lpstr>
      <vt:lpstr>模块设计</vt:lpstr>
      <vt:lpstr>关键技术</vt:lpstr>
      <vt:lpstr>关键技术</vt:lpstr>
      <vt:lpstr>实现效果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Zengyang Li</dc:creator>
  <cp:lastModifiedBy>汪 旭</cp:lastModifiedBy>
  <cp:revision>565</cp:revision>
  <cp:lastPrinted>2018-09-12T02:17:00Z</cp:lastPrinted>
  <dcterms:created xsi:type="dcterms:W3CDTF">2113-01-01T00:00:00Z</dcterms:created>
  <dcterms:modified xsi:type="dcterms:W3CDTF">2020-12-06T11:33:09Z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2052-11.3.0.9228</vt:lpwstr>
  </property>
</Properties>
</file>