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c7d88128db_0_2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2c7d88128db_0_22: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c80b082f35_0_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2c80b082f35_0_1: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2"/>
          <p:cNvSpPr txBox="1"/>
          <p:nvPr>
            <p:ph type="ctrTitle"/>
          </p:nvPr>
        </p:nvSpPr>
        <p:spPr>
          <a:xfrm>
            <a:off x="739775" y="291147"/>
            <a:ext cx="3304540"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3"/>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4"/>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5"/>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6"/>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 name="Google Shape;7;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 name="Google Shape;8;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 name="Google Shape;9;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 name="Google Shape;10;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 name="Google Shape;11;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 name="Google Shape;12;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 name="Google Shape;13;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 name="Google Shape;14;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 name="Google Shape;15;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 name="Google Shape;16;p1"/>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hyperlink" Target="http://ab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5" name="Google Shape;55;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56" name="Google Shape;56;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7" name="Google Shape;57;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8" name="Google Shape;58;p7"/>
          <p:cNvSpPr txBox="1"/>
          <p:nvPr/>
        </p:nvSpPr>
        <p:spPr>
          <a:xfrm>
            <a:off x="6396719" y="2067300"/>
            <a:ext cx="4030800" cy="509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latin typeface="Trebuchet MS"/>
                <a:ea typeface="Trebuchet MS"/>
                <a:cs typeface="Trebuchet MS"/>
                <a:sym typeface="Trebuchet MS"/>
              </a:rPr>
              <a:t>DEEPAK ROSHAN J</a:t>
            </a:r>
            <a:endParaRPr sz="3200">
              <a:latin typeface="Trebuchet MS"/>
              <a:ea typeface="Trebuchet MS"/>
              <a:cs typeface="Trebuchet MS"/>
              <a:sym typeface="Trebuchet MS"/>
            </a:endParaRPr>
          </a:p>
        </p:txBody>
      </p:sp>
      <p:sp>
        <p:nvSpPr>
          <p:cNvPr id="59" name="Google Shape;59;p7"/>
          <p:cNvSpPr txBox="1"/>
          <p:nvPr/>
        </p:nvSpPr>
        <p:spPr>
          <a:xfrm>
            <a:off x="6484624" y="2821625"/>
            <a:ext cx="36096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2400">
                <a:solidFill>
                  <a:srgbClr val="2D936B"/>
                </a:solidFill>
                <a:latin typeface="Trebuchet MS"/>
                <a:ea typeface="Trebuchet MS"/>
                <a:cs typeface="Trebuchet MS"/>
                <a:sym typeface="Trebuchet MS"/>
              </a:rPr>
              <a:t>Keylogger using python</a:t>
            </a:r>
            <a:endParaRPr sz="2400">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7"/>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6"/>
          <p:cNvSpPr txBox="1"/>
          <p:nvPr/>
        </p:nvSpPr>
        <p:spPr>
          <a:xfrm>
            <a:off x="752475" y="6486037"/>
            <a:ext cx="1773600" cy="16920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4" name="Google Shape;194;p1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5" name="Google Shape;195;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96" name="Google Shape;196;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7" name="Google Shape;197;p16"/>
          <p:cNvSpPr txBox="1"/>
          <p:nvPr>
            <p:ph idx="12" type="sldNum"/>
          </p:nvPr>
        </p:nvSpPr>
        <p:spPr>
          <a:xfrm>
            <a:off x="11277218" y="6473337"/>
            <a:ext cx="241200" cy="1764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98" name="Google Shape;198;p16"/>
          <p:cNvSpPr txBox="1"/>
          <p:nvPr>
            <p:ph type="ctrTitle"/>
          </p:nvPr>
        </p:nvSpPr>
        <p:spPr>
          <a:xfrm>
            <a:off x="739775" y="291147"/>
            <a:ext cx="33045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MODELLING</a:t>
            </a:r>
            <a:endParaRPr/>
          </a:p>
        </p:txBody>
      </p:sp>
      <p:pic>
        <p:nvPicPr>
          <p:cNvPr id="199" name="Google Shape;199;p16"/>
          <p:cNvPicPr preferRelativeResize="0"/>
          <p:nvPr/>
        </p:nvPicPr>
        <p:blipFill>
          <a:blip r:embed="rId4">
            <a:alphaModFix/>
          </a:blip>
          <a:stretch>
            <a:fillRect/>
          </a:stretch>
        </p:blipFill>
        <p:spPr>
          <a:xfrm>
            <a:off x="384375" y="1210547"/>
            <a:ext cx="9048749" cy="508992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7"/>
          <p:cNvSpPr txBox="1"/>
          <p:nvPr/>
        </p:nvSpPr>
        <p:spPr>
          <a:xfrm>
            <a:off x="752475" y="6486037"/>
            <a:ext cx="1773600" cy="16920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05" name="Google Shape;205;p1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6" name="Google Shape;206;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07" name="Google Shape;207;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8" name="Google Shape;208;p17"/>
          <p:cNvSpPr txBox="1"/>
          <p:nvPr>
            <p:ph idx="12" type="sldNum"/>
          </p:nvPr>
        </p:nvSpPr>
        <p:spPr>
          <a:xfrm>
            <a:off x="11277218" y="6473337"/>
            <a:ext cx="241200" cy="1764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09" name="Google Shape;209;p17"/>
          <p:cNvSpPr txBox="1"/>
          <p:nvPr>
            <p:ph type="ctrTitle"/>
          </p:nvPr>
        </p:nvSpPr>
        <p:spPr>
          <a:xfrm>
            <a:off x="739775" y="291147"/>
            <a:ext cx="33045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MODELLING</a:t>
            </a:r>
            <a:endParaRPr/>
          </a:p>
        </p:txBody>
      </p:sp>
      <p:pic>
        <p:nvPicPr>
          <p:cNvPr id="210" name="Google Shape;210;p17"/>
          <p:cNvPicPr preferRelativeResize="0"/>
          <p:nvPr/>
        </p:nvPicPr>
        <p:blipFill>
          <a:blip r:embed="rId4">
            <a:alphaModFix/>
          </a:blip>
          <a:stretch>
            <a:fillRect/>
          </a:stretch>
        </p:blipFill>
        <p:spPr>
          <a:xfrm>
            <a:off x="152400" y="1195947"/>
            <a:ext cx="9048749" cy="508992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8"/>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16" name="Google Shape;216;p1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7" name="Google Shape;217;p1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8" name="Google Shape;218;p1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19" name="Google Shape;219;p18"/>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20" name="Google Shape;220;p18"/>
          <p:cNvSpPr txBox="1"/>
          <p:nvPr>
            <p:ph type="title"/>
          </p:nvPr>
        </p:nvSpPr>
        <p:spPr>
          <a:xfrm>
            <a:off x="558165" y="385444"/>
            <a:ext cx="9764395" cy="1122362"/>
          </a:xfrm>
          <a:prstGeom prst="rect">
            <a:avLst/>
          </a:prstGeom>
          <a:noFill/>
          <a:ln>
            <a:noFill/>
          </a:ln>
        </p:spPr>
        <p:txBody>
          <a:bodyPr anchorCtr="0" anchor="t" bIns="0" lIns="0" spcFirstLastPara="1" rIns="0" wrap="square" tIns="13325">
            <a:spAutoFit/>
          </a:bodyPr>
          <a:lstStyle/>
          <a:p>
            <a:pPr indent="0" lvl="0" marL="209550" rtl="0" algn="l">
              <a:lnSpc>
                <a:spcPct val="100000"/>
              </a:lnSpc>
              <a:spcBef>
                <a:spcPts val="0"/>
              </a:spcBef>
              <a:spcAft>
                <a:spcPts val="0"/>
              </a:spcAft>
              <a:buNone/>
            </a:pPr>
            <a:r>
              <a:rPr lang="en-US"/>
              <a:t>RESULTS</a:t>
            </a:r>
            <a:endParaRPr/>
          </a:p>
        </p:txBody>
      </p:sp>
      <p:sp>
        <p:nvSpPr>
          <p:cNvPr id="221" name="Google Shape;221;p18"/>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22" name="Google Shape;222;p18"/>
          <p:cNvSpPr txBox="1"/>
          <p:nvPr/>
        </p:nvSpPr>
        <p:spPr>
          <a:xfrm>
            <a:off x="683259" y="6111875"/>
            <a:ext cx="1230630" cy="3352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2000" u="sng">
                <a:solidFill>
                  <a:schemeClr val="hlink"/>
                </a:solidFill>
                <a:latin typeface="Trebuchet MS"/>
                <a:ea typeface="Trebuchet MS"/>
                <a:cs typeface="Trebuchet MS"/>
                <a:sym typeface="Trebuchet MS"/>
                <a:hlinkClick r:id="rId4"/>
              </a:rPr>
              <a:t>Demo Link</a:t>
            </a:r>
            <a:endParaRPr sz="2000">
              <a:latin typeface="Trebuchet MS"/>
              <a:ea typeface="Trebuchet MS"/>
              <a:cs typeface="Trebuchet MS"/>
              <a:sym typeface="Trebuchet MS"/>
            </a:endParaRPr>
          </a:p>
        </p:txBody>
      </p:sp>
      <p:sp>
        <p:nvSpPr>
          <p:cNvPr id="223" name="Google Shape;223;p18"/>
          <p:cNvSpPr txBox="1"/>
          <p:nvPr/>
        </p:nvSpPr>
        <p:spPr>
          <a:xfrm>
            <a:off x="809625" y="1292675"/>
            <a:ext cx="5111100" cy="23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Calibri"/>
                <a:ea typeface="Calibri"/>
                <a:cs typeface="Calibri"/>
                <a:sym typeface="Calibri"/>
              </a:rPr>
              <a:t>The result of a keylogger project is a functional and secure software solution that enables monitoring and logging of user activities for legitimate purposes such as parental control, employee monitoring, cybersecurity, and forensic investigation. The project outcome should align with ethical principles, legal requirements, and user privacy considerations to ensure responsible use of the keylogger software.</a:t>
            </a:r>
            <a:endParaRPr sz="12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sp>
        <p:nvSpPr>
          <p:cNvPr id="67" name="Google Shape;67;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68" name="Google Shape;68;p8"/>
          <p:cNvGrpSpPr/>
          <p:nvPr/>
        </p:nvGrpSpPr>
        <p:grpSpPr>
          <a:xfrm>
            <a:off x="7448612" y="0"/>
            <a:ext cx="4743796" cy="6858466"/>
            <a:chOff x="7448612" y="0"/>
            <a:chExt cx="4743796" cy="6858466"/>
          </a:xfrm>
        </p:grpSpPr>
        <p:sp>
          <p:nvSpPr>
            <p:cNvPr id="69" name="Google Shape;69;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0" name="Google Shape;70;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1" name="Google Shape;71;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2" name="Google Shape;72;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3" name="Google Shape;73;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4" name="Google Shape;74;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5" name="Google Shape;75;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6" name="Google Shape;76;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7" name="Google Shape;77;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78" name="Google Shape;78;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9" name="Google Shape;79;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0" name="Google Shape;80;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1" name="Google Shape;81;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2" name="Google Shape;82;p8"/>
          <p:cNvSpPr txBox="1"/>
          <p:nvPr>
            <p:ph type="title"/>
          </p:nvPr>
        </p:nvSpPr>
        <p:spPr>
          <a:xfrm>
            <a:off x="558165" y="385444"/>
            <a:ext cx="9764395" cy="1122362"/>
          </a:xfrm>
          <a:prstGeom prst="rect">
            <a:avLst/>
          </a:prstGeom>
          <a:noFill/>
          <a:ln>
            <a:noFill/>
          </a:ln>
        </p:spPr>
        <p:txBody>
          <a:bodyPr anchorCtr="0" anchor="t" bIns="0" lIns="0" spcFirstLastPara="1" rIns="0" wrap="square" tIns="460675">
            <a:spAutoFit/>
          </a:bodyPr>
          <a:lstStyle/>
          <a:p>
            <a:pPr indent="0" lvl="0" marL="193675" rtl="0" algn="l">
              <a:lnSpc>
                <a:spcPct val="100000"/>
              </a:lnSpc>
              <a:spcBef>
                <a:spcPts val="0"/>
              </a:spcBef>
              <a:spcAft>
                <a:spcPts val="0"/>
              </a:spcAft>
              <a:buNone/>
            </a:pPr>
            <a:r>
              <a:rPr lang="en-US" sz="4250"/>
              <a:t>PROJECT TITLE</a:t>
            </a:r>
            <a:endParaRPr sz="4250"/>
          </a:p>
        </p:txBody>
      </p:sp>
      <p:grpSp>
        <p:nvGrpSpPr>
          <p:cNvPr id="83" name="Google Shape;83;p8"/>
          <p:cNvGrpSpPr/>
          <p:nvPr/>
        </p:nvGrpSpPr>
        <p:grpSpPr>
          <a:xfrm>
            <a:off x="466725" y="6410325"/>
            <a:ext cx="3705225" cy="295275"/>
            <a:chOff x="466725" y="6410325"/>
            <a:chExt cx="3705225" cy="295275"/>
          </a:xfrm>
        </p:grpSpPr>
        <p:pic>
          <p:nvPicPr>
            <p:cNvPr id="84" name="Google Shape;84;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5" name="Google Shape;85;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6" name="Google Shape;86;p8"/>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7" name="Google Shape;87;p8"/>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88" name="Google Shape;88;p8"/>
          <p:cNvSpPr txBox="1"/>
          <p:nvPr/>
        </p:nvSpPr>
        <p:spPr>
          <a:xfrm>
            <a:off x="2032750" y="2035650"/>
            <a:ext cx="5785200" cy="2203800"/>
          </a:xfrm>
          <a:prstGeom prst="rect">
            <a:avLst/>
          </a:prstGeom>
          <a:noFill/>
          <a:ln>
            <a:noFill/>
          </a:ln>
        </p:spPr>
        <p:txBody>
          <a:bodyPr anchorCtr="0" anchor="t" bIns="91425" lIns="91425" spcFirstLastPara="1" rIns="91425" wrap="square" tIns="91425">
            <a:noAutofit/>
          </a:bodyPr>
          <a:lstStyle/>
          <a:p>
            <a:pPr indent="0" lvl="0" marL="12700" rtl="0" algn="l">
              <a:spcBef>
                <a:spcPts val="0"/>
              </a:spcBef>
              <a:spcAft>
                <a:spcPts val="0"/>
              </a:spcAft>
              <a:buClr>
                <a:schemeClr val="dk1"/>
              </a:buClr>
              <a:buFont typeface="Arial"/>
              <a:buNone/>
            </a:pPr>
            <a:r>
              <a:rPr lang="en-US" sz="2400">
                <a:solidFill>
                  <a:schemeClr val="dk1"/>
                </a:solidFill>
                <a:latin typeface="Trebuchet MS"/>
                <a:ea typeface="Trebuchet MS"/>
                <a:cs typeface="Trebuchet MS"/>
                <a:sym typeface="Trebuchet MS"/>
              </a:rPr>
              <a:t>Keylogger using python.</a:t>
            </a:r>
            <a:endParaRPr sz="2400">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 name="Shape 92"/>
        <p:cNvGrpSpPr/>
        <p:nvPr/>
      </p:nvGrpSpPr>
      <p:grpSpPr>
        <a:xfrm>
          <a:off x="0" y="0"/>
          <a:ext cx="0" cy="0"/>
          <a:chOff x="0" y="0"/>
          <a:chExt cx="0" cy="0"/>
        </a:xfrm>
      </p:grpSpPr>
      <p:sp>
        <p:nvSpPr>
          <p:cNvPr id="93" name="Google Shape;93;p9"/>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94" name="Google Shape;94;p9"/>
          <p:cNvGrpSpPr/>
          <p:nvPr/>
        </p:nvGrpSpPr>
        <p:grpSpPr>
          <a:xfrm>
            <a:off x="7448612" y="0"/>
            <a:ext cx="4743796" cy="6858466"/>
            <a:chOff x="7448612" y="0"/>
            <a:chExt cx="4743796" cy="6858466"/>
          </a:xfrm>
        </p:grpSpPr>
        <p:sp>
          <p:nvSpPr>
            <p:cNvPr id="95" name="Google Shape;95;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6" name="Google Shape;96;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7" name="Google Shape;97;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8" name="Google Shape;98;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9" name="Google Shape;99;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0" name="Google Shape;100;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1" name="Google Shape;101;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2" name="Google Shape;102;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3" name="Google Shape;103;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04" name="Google Shape;104;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5" name="Google Shape;105;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6" name="Google Shape;106;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7" name="Google Shape;107;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08" name="Google Shape;108;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9" name="Google Shape;109;p9"/>
          <p:cNvGrpSpPr/>
          <p:nvPr/>
        </p:nvGrpSpPr>
        <p:grpSpPr>
          <a:xfrm>
            <a:off x="47625" y="3819523"/>
            <a:ext cx="4124325" cy="3009898"/>
            <a:chOff x="47625" y="3819523"/>
            <a:chExt cx="4124325" cy="3009898"/>
          </a:xfrm>
        </p:grpSpPr>
        <p:pic>
          <p:nvPicPr>
            <p:cNvPr id="110" name="Google Shape;110;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1" name="Google Shape;111;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2" name="Google Shape;112;p9"/>
          <p:cNvSpPr txBox="1"/>
          <p:nvPr>
            <p:ph type="title"/>
          </p:nvPr>
        </p:nvSpPr>
        <p:spPr>
          <a:xfrm>
            <a:off x="558165" y="385444"/>
            <a:ext cx="9764395" cy="1122362"/>
          </a:xfrm>
          <a:prstGeom prst="rect">
            <a:avLst/>
          </a:prstGeom>
          <a:noFill/>
          <a:ln>
            <a:noFill/>
          </a:ln>
        </p:spPr>
        <p:txBody>
          <a:bodyPr anchorCtr="0" anchor="t" bIns="0" lIns="0" spcFirstLastPara="1" rIns="0" wrap="square" tIns="73275">
            <a:spAutoFit/>
          </a:bodyPr>
          <a:lstStyle/>
          <a:p>
            <a:pPr indent="0" lvl="0" marL="193675" rtl="0" algn="l">
              <a:lnSpc>
                <a:spcPct val="100000"/>
              </a:lnSpc>
              <a:spcBef>
                <a:spcPts val="0"/>
              </a:spcBef>
              <a:spcAft>
                <a:spcPts val="0"/>
              </a:spcAft>
              <a:buNone/>
            </a:pPr>
            <a:r>
              <a:rPr lang="en-US"/>
              <a:t>AGENDA</a:t>
            </a:r>
            <a:endParaRPr/>
          </a:p>
        </p:txBody>
      </p:sp>
      <p:sp>
        <p:nvSpPr>
          <p:cNvPr id="113" name="Google Shape;113;p9"/>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14" name="Google Shape;114;p9"/>
          <p:cNvSpPr txBox="1"/>
          <p:nvPr/>
        </p:nvSpPr>
        <p:spPr>
          <a:xfrm>
            <a:off x="1409300" y="1557175"/>
            <a:ext cx="6118500" cy="3421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AutoNum type="arabicPeriod"/>
            </a:pPr>
            <a:r>
              <a:rPr lang="en-US" sz="1800">
                <a:latin typeface="Calibri"/>
                <a:ea typeface="Calibri"/>
                <a:cs typeface="Calibri"/>
                <a:sym typeface="Calibri"/>
              </a:rPr>
              <a:t>Identify the goals and objectives of the keylogger project.</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US" sz="1800">
                <a:latin typeface="Calibri"/>
                <a:ea typeface="Calibri"/>
                <a:cs typeface="Calibri"/>
                <a:sym typeface="Calibri"/>
              </a:rPr>
              <a:t>Determine the target platform and programming language for the keylogger.</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US" sz="1800">
                <a:latin typeface="Calibri"/>
                <a:ea typeface="Calibri"/>
                <a:cs typeface="Calibri"/>
                <a:sym typeface="Calibri"/>
              </a:rPr>
              <a:t>Design and develop the keylogger software, including features such as capturing keystrokes, screenshots, and system information.</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US" sz="1800">
                <a:latin typeface="Calibri"/>
                <a:ea typeface="Calibri"/>
                <a:cs typeface="Calibri"/>
                <a:sym typeface="Calibri"/>
              </a:rPr>
              <a:t> Implement stealth and security features to ensure the keylogger remains undetectable and secure.</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US" sz="1800">
                <a:latin typeface="Calibri"/>
                <a:ea typeface="Calibri"/>
                <a:cs typeface="Calibri"/>
                <a:sym typeface="Calibri"/>
              </a:rPr>
              <a:t>Test the keylogger software extensively to ensure it functions correctly and meets the project requirements.</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grpSp>
        <p:nvGrpSpPr>
          <p:cNvPr id="119" name="Google Shape;119;p10"/>
          <p:cNvGrpSpPr/>
          <p:nvPr/>
        </p:nvGrpSpPr>
        <p:grpSpPr>
          <a:xfrm>
            <a:off x="7991475" y="2933700"/>
            <a:ext cx="2762250" cy="3257550"/>
            <a:chOff x="7991475" y="2933700"/>
            <a:chExt cx="2762250" cy="3257550"/>
          </a:xfrm>
        </p:grpSpPr>
        <p:sp>
          <p:nvSpPr>
            <p:cNvPr id="120" name="Google Shape;120;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1" name="Google Shape;121;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22" name="Google Shape;122;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3" name="Google Shape;123;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4" name="Google Shape;124;p10"/>
          <p:cNvSpPr txBox="1"/>
          <p:nvPr>
            <p:ph type="title"/>
          </p:nvPr>
        </p:nvSpPr>
        <p:spPr>
          <a:xfrm>
            <a:off x="834072" y="575055"/>
            <a:ext cx="5638800"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5" name="Google Shape;125;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6" name="Google Shape;126;p10"/>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7" name="Google Shape;127;p10"/>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28" name="Google Shape;128;p10"/>
          <p:cNvSpPr txBox="1"/>
          <p:nvPr/>
        </p:nvSpPr>
        <p:spPr>
          <a:xfrm>
            <a:off x="814850" y="1615175"/>
            <a:ext cx="5567700" cy="28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alibri"/>
                <a:ea typeface="Calibri"/>
                <a:cs typeface="Calibri"/>
                <a:sym typeface="Calibri"/>
              </a:rPr>
              <a:t>Keyloggers are powerful tools that record keystrokes, mouse movements, and other activities performed on a computer or mobile device. While keyloggers have legitimate uses in areas such as parental control, employee monitoring, and forensic investigations, they also pose significant privacy and security risks if misused or deployed maliciously. The challenge lies in developing a secure keylogger system that balances the need for monitoring with privacy protection and ethical considerations.</a:t>
            </a: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grpSp>
        <p:nvGrpSpPr>
          <p:cNvPr id="133" name="Google Shape;133;p11"/>
          <p:cNvGrpSpPr/>
          <p:nvPr/>
        </p:nvGrpSpPr>
        <p:grpSpPr>
          <a:xfrm>
            <a:off x="8658225" y="2647950"/>
            <a:ext cx="3533775" cy="3810000"/>
            <a:chOff x="8658225" y="2647950"/>
            <a:chExt cx="3533775" cy="3810000"/>
          </a:xfrm>
        </p:grpSpPr>
        <p:sp>
          <p:nvSpPr>
            <p:cNvPr id="134" name="Google Shape;134;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5" name="Google Shape;135;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36" name="Google Shape;136;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7" name="Google Shape;137;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8" name="Google Shape;138;p11"/>
          <p:cNvSpPr txBox="1"/>
          <p:nvPr>
            <p:ph type="title"/>
          </p:nvPr>
        </p:nvSpPr>
        <p:spPr>
          <a:xfrm>
            <a:off x="739775" y="829627"/>
            <a:ext cx="526478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39" name="Google Shape;139;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0" name="Google Shape;140;p1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1" name="Google Shape;141;p11"/>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42" name="Google Shape;142;p11"/>
          <p:cNvSpPr txBox="1"/>
          <p:nvPr/>
        </p:nvSpPr>
        <p:spPr>
          <a:xfrm>
            <a:off x="829350" y="2267625"/>
            <a:ext cx="7916400" cy="41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alibri"/>
                <a:ea typeface="Calibri"/>
                <a:cs typeface="Calibri"/>
                <a:sym typeface="Calibri"/>
              </a:rPr>
              <a:t>Keyloggers are malicious software programs that are designed to record a user's keystrokes on a computer, capturing sensitive information such as passwords, credit card numbers, and personal messages. The main goal of this project is to research and analyze their methods of deployment.</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8" name="Google Shape;148;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9" name="Google Shape;149;p12"/>
          <p:cNvSpPr txBox="1"/>
          <p:nvPr>
            <p:ph type="title"/>
          </p:nvPr>
        </p:nvSpPr>
        <p:spPr>
          <a:xfrm>
            <a:off x="558165" y="385444"/>
            <a:ext cx="9764395" cy="1122362"/>
          </a:xfrm>
          <a:prstGeom prst="rect">
            <a:avLst/>
          </a:prstGeom>
          <a:noFill/>
          <a:ln>
            <a:noFill/>
          </a:ln>
        </p:spPr>
        <p:txBody>
          <a:bodyPr anchorCtr="0" anchor="t" bIns="0" lIns="0" spcFirstLastPara="1" rIns="0" wrap="square" tIns="522850">
            <a:spAutoFit/>
          </a:bodyPr>
          <a:lstStyle/>
          <a:p>
            <a:pPr indent="0" lvl="0" marL="153670" rtl="0" algn="l">
              <a:lnSpc>
                <a:spcPct val="100000"/>
              </a:lnSpc>
              <a:spcBef>
                <a:spcPts val="0"/>
              </a:spcBef>
              <a:spcAft>
                <a:spcPts val="0"/>
              </a:spcAft>
              <a:buNone/>
            </a:pPr>
            <a:r>
              <a:rPr lang="en-US" sz="3200"/>
              <a:t>WHO ARE THE END USERS?</a:t>
            </a:r>
            <a:endParaRPr sz="3200"/>
          </a:p>
        </p:txBody>
      </p:sp>
      <p:pic>
        <p:nvPicPr>
          <p:cNvPr id="150" name="Google Shape;150;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1" name="Google Shape;151;p1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2" name="Google Shape;152;p12"/>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53" name="Google Shape;153;p12"/>
          <p:cNvSpPr txBox="1"/>
          <p:nvPr/>
        </p:nvSpPr>
        <p:spPr>
          <a:xfrm>
            <a:off x="146275" y="1600550"/>
            <a:ext cx="5255700" cy="224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54" name="Google Shape;154;p12"/>
          <p:cNvSpPr txBox="1"/>
          <p:nvPr/>
        </p:nvSpPr>
        <p:spPr>
          <a:xfrm>
            <a:off x="214300" y="1592025"/>
            <a:ext cx="9448500" cy="33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200">
                <a:latin typeface="Calibri"/>
                <a:ea typeface="Calibri"/>
                <a:cs typeface="Calibri"/>
                <a:sym typeface="Calibri"/>
              </a:rPr>
              <a:t>Employers and Managers:</a:t>
            </a:r>
            <a:r>
              <a:rPr lang="en-US" sz="1200">
                <a:latin typeface="Calibri"/>
                <a:ea typeface="Calibri"/>
                <a:cs typeface="Calibri"/>
                <a:sym typeface="Calibri"/>
              </a:rPr>
              <a:t> Employers may deploy keyloggers on company-owned devices to monitor employee productivity, detect insider threats, and prevent data breaches. Keyloggers can provide insights into employee behavior, including time spent on work-related tasks and adherence to company policies.</a:t>
            </a:r>
            <a:endParaRPr sz="12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sz="12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200">
                <a:latin typeface="Calibri"/>
                <a:ea typeface="Calibri"/>
                <a:cs typeface="Calibri"/>
                <a:sym typeface="Calibri"/>
              </a:rPr>
              <a:t>Law Enforcement and Investigators:</a:t>
            </a:r>
            <a:r>
              <a:rPr lang="en-US" sz="1200">
                <a:latin typeface="Calibri"/>
                <a:ea typeface="Calibri"/>
                <a:cs typeface="Calibri"/>
                <a:sym typeface="Calibri"/>
              </a:rPr>
              <a:t> Law enforcement agencies and forensic investigators may utilize keyloggers as part of criminal investigations to gather evidence, track suspect activities, and uncover illicit activities such as hacking, fraud, or cybercrime.</a:t>
            </a:r>
            <a:endParaRPr sz="12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2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200">
                <a:latin typeface="Calibri"/>
                <a:ea typeface="Calibri"/>
                <a:cs typeface="Calibri"/>
                <a:sym typeface="Calibri"/>
              </a:rPr>
              <a:t>Cybersecurity Professionals: </a:t>
            </a:r>
            <a:r>
              <a:rPr lang="en-US" sz="1200">
                <a:latin typeface="Calibri"/>
                <a:ea typeface="Calibri"/>
                <a:cs typeface="Calibri"/>
                <a:sym typeface="Calibri"/>
              </a:rPr>
              <a:t>Cybersecurity professionals may use keyloggers for penetration testing, vulnerability assessments, and security audits to identify weaknesses in systems and networks. Keyloggers can help simulate real-world attack scenarios and evaluate the effectiveness of security measures.</a:t>
            </a:r>
            <a:endParaRPr sz="12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2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200">
                <a:latin typeface="Calibri"/>
                <a:ea typeface="Calibri"/>
                <a:cs typeface="Calibri"/>
                <a:sym typeface="Calibri"/>
              </a:rPr>
              <a:t>Security Consultants and Penetration Testers:</a:t>
            </a:r>
            <a:r>
              <a:rPr lang="en-US" sz="1200">
                <a:latin typeface="Calibri"/>
                <a:ea typeface="Calibri"/>
                <a:cs typeface="Calibri"/>
                <a:sym typeface="Calibri"/>
              </a:rPr>
              <a:t> Security consultants and penetration testers may utilize keyloggers as part of security assessments and risk management initiatives for clients. Keyloggers can help identify vulnerabilities, assess user awareness, and enhance overall security posture.</a:t>
            </a:r>
            <a:endParaRPr sz="12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2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200">
                <a:latin typeface="Calibri"/>
                <a:ea typeface="Calibri"/>
                <a:cs typeface="Calibri"/>
                <a:sym typeface="Calibri"/>
              </a:rPr>
              <a:t>Ethical Hackers and White-Hat Researchers: </a:t>
            </a:r>
            <a:r>
              <a:rPr lang="en-US" sz="1200">
                <a:latin typeface="Calibri"/>
                <a:ea typeface="Calibri"/>
                <a:cs typeface="Calibri"/>
                <a:sym typeface="Calibri"/>
              </a:rPr>
              <a:t>Ethical hackers and white-hat researchers may use keyloggers to identify security weaknesses in software applications, websites, or systems. Keyloggers can aid in uncovering vulnerabilities related to authentication mechanisms, data handling practices, and user interactions.</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13"/>
          <p:cNvPicPr preferRelativeResize="0"/>
          <p:nvPr/>
        </p:nvPicPr>
        <p:blipFill rotWithShape="1">
          <a:blip r:embed="rId3">
            <a:alphaModFix/>
          </a:blip>
          <a:srcRect b="0" l="0" r="0" t="0"/>
          <a:stretch/>
        </p:blipFill>
        <p:spPr>
          <a:xfrm>
            <a:off x="123988" y="2837100"/>
            <a:ext cx="2695574" cy="3248025"/>
          </a:xfrm>
          <a:prstGeom prst="rect">
            <a:avLst/>
          </a:prstGeom>
          <a:noFill/>
          <a:ln>
            <a:noFill/>
          </a:ln>
        </p:spPr>
      </p:pic>
      <p:sp>
        <p:nvSpPr>
          <p:cNvPr id="160" name="Google Shape;160;p13"/>
          <p:cNvSpPr/>
          <p:nvPr/>
        </p:nvSpPr>
        <p:spPr>
          <a:xfrm>
            <a:off x="8945350" y="6451150"/>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1" name="Google Shape;161;p13"/>
          <p:cNvSpPr/>
          <p:nvPr/>
        </p:nvSpPr>
        <p:spPr>
          <a:xfrm>
            <a:off x="8945350" y="6984550"/>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2" name="Google Shape;162;p13"/>
          <p:cNvSpPr txBox="1"/>
          <p:nvPr>
            <p:ph type="title"/>
          </p:nvPr>
        </p:nvSpPr>
        <p:spPr>
          <a:xfrm>
            <a:off x="268075" y="1488525"/>
            <a:ext cx="10138800" cy="1014000"/>
          </a:xfrm>
          <a:prstGeom prst="rect">
            <a:avLst/>
          </a:prstGeom>
          <a:noFill/>
          <a:ln>
            <a:noFill/>
          </a:ln>
        </p:spPr>
        <p:txBody>
          <a:bodyPr anchorCtr="0" anchor="t" bIns="0" lIns="0" spcFirstLastPara="1" rIns="0" wrap="square" tIns="485775">
            <a:spAutoFit/>
          </a:bodyPr>
          <a:lstStyle/>
          <a:p>
            <a:pPr indent="0" lvl="0" marL="12700" rtl="0" algn="l">
              <a:lnSpc>
                <a:spcPct val="100000"/>
              </a:lnSpc>
              <a:spcBef>
                <a:spcPts val="0"/>
              </a:spcBef>
              <a:spcAft>
                <a:spcPts val="0"/>
              </a:spcAft>
              <a:buNone/>
            </a:pPr>
            <a:r>
              <a:rPr lang="en-US" sz="3400"/>
              <a:t>YOUR SOLUTION AND ITS VALUE PROPOSITION</a:t>
            </a:r>
            <a:endParaRPr sz="3400"/>
          </a:p>
        </p:txBody>
      </p:sp>
      <p:pic>
        <p:nvPicPr>
          <p:cNvPr id="163" name="Google Shape;163;p13"/>
          <p:cNvPicPr preferRelativeResize="0"/>
          <p:nvPr/>
        </p:nvPicPr>
        <p:blipFill rotWithShape="1">
          <a:blip r:embed="rId4">
            <a:alphaModFix/>
          </a:blip>
          <a:srcRect b="0" l="0" r="0" t="0"/>
          <a:stretch/>
        </p:blipFill>
        <p:spPr>
          <a:xfrm>
            <a:off x="268075" y="7556050"/>
            <a:ext cx="2143125" cy="200025"/>
          </a:xfrm>
          <a:prstGeom prst="rect">
            <a:avLst/>
          </a:prstGeom>
          <a:noFill/>
          <a:ln>
            <a:noFill/>
          </a:ln>
        </p:spPr>
      </p:pic>
      <p:sp>
        <p:nvSpPr>
          <p:cNvPr id="164" name="Google Shape;164;p13"/>
          <p:cNvSpPr txBox="1"/>
          <p:nvPr/>
        </p:nvSpPr>
        <p:spPr>
          <a:xfrm>
            <a:off x="331575" y="7561912"/>
            <a:ext cx="1799100" cy="17640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5" name="Google Shape;165;p13"/>
          <p:cNvSpPr txBox="1"/>
          <p:nvPr>
            <p:ph idx="12" type="sldNum"/>
          </p:nvPr>
        </p:nvSpPr>
        <p:spPr>
          <a:xfrm>
            <a:off x="10869018" y="7561912"/>
            <a:ext cx="241200" cy="17640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66" name="Google Shape;166;p13"/>
          <p:cNvSpPr txBox="1"/>
          <p:nvPr/>
        </p:nvSpPr>
        <p:spPr>
          <a:xfrm>
            <a:off x="2819550" y="2712850"/>
            <a:ext cx="6552900" cy="427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200">
                <a:latin typeface="Calibri"/>
                <a:ea typeface="Calibri"/>
                <a:cs typeface="Calibri"/>
                <a:sym typeface="Calibri"/>
              </a:rPr>
              <a:t>Endpoint Security Software: </a:t>
            </a:r>
            <a:r>
              <a:rPr lang="en-US" sz="1200">
                <a:latin typeface="Calibri"/>
                <a:ea typeface="Calibri"/>
                <a:cs typeface="Calibri"/>
                <a:sym typeface="Calibri"/>
              </a:rPr>
              <a:t>Deploy robust endpoint security solutions, including anti-malware, anti-spyware, and intrusion detection systems (IDS), capable of detecting and blocking keyloggers and other malicious software. Regularly update and patch security software to ensure protection against the latest threats.</a:t>
            </a:r>
            <a:endParaRPr sz="12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200">
                <a:latin typeface="Calibri"/>
                <a:ea typeface="Calibri"/>
                <a:cs typeface="Calibri"/>
                <a:sym typeface="Calibri"/>
              </a:rPr>
              <a:t>Secure Authentication Mechanisms: </a:t>
            </a:r>
            <a:r>
              <a:rPr lang="en-US" sz="1200">
                <a:latin typeface="Calibri"/>
                <a:ea typeface="Calibri"/>
                <a:cs typeface="Calibri"/>
                <a:sym typeface="Calibri"/>
              </a:rPr>
              <a:t>Implement multi-factor authentication (MFA) and strong password policies to reduce the impact of keyloggers on credential theft. Encourage the use of biometric authentication, hardware tokens, or one-time passwords (OTP) to enhance security and mitigate the risk of unauthorized access.</a:t>
            </a:r>
            <a:endParaRPr sz="12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200">
                <a:latin typeface="Calibri"/>
                <a:ea typeface="Calibri"/>
                <a:cs typeface="Calibri"/>
                <a:sym typeface="Calibri"/>
              </a:rPr>
              <a:t>Behavior-Based Anomaly Detection:</a:t>
            </a:r>
            <a:r>
              <a:rPr lang="en-US" sz="1200">
                <a:latin typeface="Calibri"/>
                <a:ea typeface="Calibri"/>
                <a:cs typeface="Calibri"/>
                <a:sym typeface="Calibri"/>
              </a:rPr>
              <a:t> Utilize behavior-based anomaly detection techniques to identify unusual patterns of user activity that may indicate the presence of keyloggers or other malicious behavior. Monitor system logs, network traffic, and user behavior analytics (UBA) to detect suspicious activities and potential security breaches.</a:t>
            </a:r>
            <a:endParaRPr sz="12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200">
                <a:latin typeface="Calibri"/>
                <a:ea typeface="Calibri"/>
                <a:cs typeface="Calibri"/>
                <a:sym typeface="Calibri"/>
              </a:rPr>
              <a:t>Data Encryption and Secure Communication:</a:t>
            </a:r>
            <a:r>
              <a:rPr lang="en-US" sz="1200">
                <a:latin typeface="Calibri"/>
                <a:ea typeface="Calibri"/>
                <a:cs typeface="Calibri"/>
                <a:sym typeface="Calibri"/>
              </a:rPr>
              <a:t> Encrypt sensitive data at rest and in transit using strong encryption algorithms and secure communication protocols (e.g., TLS/SSL). Implement encryption for email communications, file transfers, and remote access to protect against eavesdropping and data interception by keyloggers.</a:t>
            </a:r>
            <a:endParaRPr sz="12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200">
                <a:latin typeface="Calibri"/>
                <a:ea typeface="Calibri"/>
                <a:cs typeface="Calibri"/>
                <a:sym typeface="Calibri"/>
              </a:rPr>
              <a:t>Regular Audits and Security Assessments:</a:t>
            </a:r>
            <a:r>
              <a:rPr lang="en-US" sz="1200">
                <a:latin typeface="Calibri"/>
                <a:ea typeface="Calibri"/>
                <a:cs typeface="Calibri"/>
                <a:sym typeface="Calibri"/>
              </a:rPr>
              <a:t> Conduct regular security audits, vulnerability assessments, and penetration tests to identify and remediate security weaknesses that could be exploited by keyloggers. Engage third-party security experts to perform comprehensive assessments and provide recommendations for improving security posture.</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4"/>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2" name="Google Shape;172;p1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3" name="Google Shape;173;p1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74" name="Google Shape;174;p14"/>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75" name="Google Shape;175;p14"/>
          <p:cNvSpPr txBox="1"/>
          <p:nvPr>
            <p:ph type="title"/>
          </p:nvPr>
        </p:nvSpPr>
        <p:spPr>
          <a:xfrm>
            <a:off x="558165" y="385444"/>
            <a:ext cx="9764395" cy="1122362"/>
          </a:xfrm>
          <a:prstGeom prst="rect">
            <a:avLst/>
          </a:prstGeom>
          <a:noFill/>
          <a:ln>
            <a:noFill/>
          </a:ln>
        </p:spPr>
        <p:txBody>
          <a:bodyPr anchorCtr="0" anchor="t" bIns="0" lIns="0" spcFirstLastPara="1" rIns="0" wrap="square" tIns="286000">
            <a:spAutoFit/>
          </a:bodyPr>
          <a:lstStyle/>
          <a:p>
            <a:pPr indent="0" lvl="0" marL="193675" rtl="0" algn="l">
              <a:lnSpc>
                <a:spcPct val="100000"/>
              </a:lnSpc>
              <a:spcBef>
                <a:spcPts val="0"/>
              </a:spcBef>
              <a:spcAft>
                <a:spcPts val="0"/>
              </a:spcAft>
              <a:buNone/>
            </a:pPr>
            <a:r>
              <a:rPr lang="en-US" sz="4250"/>
              <a:t>THE WOW IN YOUR SOLUTION</a:t>
            </a:r>
            <a:endParaRPr sz="4250"/>
          </a:p>
        </p:txBody>
      </p:sp>
      <p:sp>
        <p:nvSpPr>
          <p:cNvPr id="176" name="Google Shape;176;p14"/>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77" name="Google Shape;177;p14"/>
          <p:cNvSpPr txBox="1"/>
          <p:nvPr/>
        </p:nvSpPr>
        <p:spPr>
          <a:xfrm>
            <a:off x="2779275" y="2348850"/>
            <a:ext cx="5868000" cy="216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latin typeface="Calibri"/>
                <a:ea typeface="Calibri"/>
                <a:cs typeface="Calibri"/>
                <a:sym typeface="Calibri"/>
              </a:rPr>
              <a:t>Enhanced Cybersecurity Awareness: </a:t>
            </a:r>
            <a:r>
              <a:rPr lang="en-US" sz="1200">
                <a:latin typeface="Calibri"/>
                <a:ea typeface="Calibri"/>
                <a:cs typeface="Calibri"/>
                <a:sym typeface="Calibri"/>
              </a:rPr>
              <a:t>Ethical use of keyloggers in cybersecurity training and awareness programs can help organizations educate employees about the risks of phishing, social engineering, and other cyber threats. By simulating real-world attack scenarios and demonstrating how keyloggers can be used to steal sensitive information, organizations can raise awareness and promote best practices for cybersecurity hygiene. This proactive approach to security awareness empowers individuals to recognize and mitigate potential threats, eliciting a "wow" response from participants who gain valuable insights into cybersecurity risks and countermeasures.</a:t>
            </a:r>
            <a:endParaRPr sz="12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3" name="Google Shape;183;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4" name="Google Shape;184;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85" name="Google Shape;185;p15"/>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6" name="Google Shape;186;p15"/>
          <p:cNvSpPr txBox="1"/>
          <p:nvPr/>
        </p:nvSpPr>
        <p:spPr>
          <a:xfrm>
            <a:off x="646200" y="1556350"/>
            <a:ext cx="8140500" cy="35532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Clr>
                <a:schemeClr val="dk1"/>
              </a:buClr>
              <a:buSzPts val="1100"/>
              <a:buFont typeface="Arial"/>
              <a:buNone/>
            </a:pPr>
            <a:r>
              <a:rPr lang="en-US" sz="1200">
                <a:latin typeface="Trebuchet MS"/>
                <a:ea typeface="Trebuchet MS"/>
                <a:cs typeface="Trebuchet MS"/>
                <a:sym typeface="Trebuchet MS"/>
              </a:rPr>
              <a:t>Modeling a keylogger project involves designing and implementing the software to capture and record keystrokes on a target device. Here are the key steps involved in modeling a keylogger project:</a:t>
            </a:r>
            <a:endParaRPr sz="1200">
              <a:latin typeface="Trebuchet MS"/>
              <a:ea typeface="Trebuchet MS"/>
              <a:cs typeface="Trebuchet MS"/>
              <a:sym typeface="Trebuchet MS"/>
            </a:endParaRPr>
          </a:p>
          <a:p>
            <a:pPr indent="0" lvl="0" marL="12700" rtl="0" algn="l">
              <a:spcBef>
                <a:spcPts val="0"/>
              </a:spcBef>
              <a:spcAft>
                <a:spcPts val="0"/>
              </a:spcAft>
              <a:buClr>
                <a:schemeClr val="dk1"/>
              </a:buClr>
              <a:buSzPts val="1100"/>
              <a:buFont typeface="Arial"/>
              <a:buNone/>
            </a:pPr>
            <a:r>
              <a:t/>
            </a:r>
            <a:endParaRPr sz="1200">
              <a:latin typeface="Trebuchet MS"/>
              <a:ea typeface="Trebuchet MS"/>
              <a:cs typeface="Trebuchet MS"/>
              <a:sym typeface="Trebuchet MS"/>
            </a:endParaRPr>
          </a:p>
          <a:p>
            <a:pPr indent="0" lvl="0" marL="12700" rtl="0" algn="l">
              <a:spcBef>
                <a:spcPts val="0"/>
              </a:spcBef>
              <a:spcAft>
                <a:spcPts val="0"/>
              </a:spcAft>
              <a:buClr>
                <a:schemeClr val="dk1"/>
              </a:buClr>
              <a:buSzPts val="1100"/>
              <a:buFont typeface="Arial"/>
              <a:buNone/>
            </a:pPr>
            <a:r>
              <a:rPr b="1" lang="en-US" sz="1200">
                <a:latin typeface="Trebuchet MS"/>
                <a:ea typeface="Trebuchet MS"/>
                <a:cs typeface="Trebuchet MS"/>
                <a:sym typeface="Trebuchet MS"/>
              </a:rPr>
              <a:t>1. Define the project goal:</a:t>
            </a:r>
            <a:r>
              <a:rPr lang="en-US" sz="1200">
                <a:latin typeface="Trebuchet MS"/>
                <a:ea typeface="Trebuchet MS"/>
                <a:cs typeface="Trebuchet MS"/>
                <a:sym typeface="Trebuchet MS"/>
              </a:rPr>
              <a:t> Determine the purpose of the keylogger project and the target platform(s) it will be designed for (e.g., Windows, macOS, Android, iOS).</a:t>
            </a:r>
            <a:endParaRPr sz="1200">
              <a:latin typeface="Trebuchet MS"/>
              <a:ea typeface="Trebuchet MS"/>
              <a:cs typeface="Trebuchet MS"/>
              <a:sym typeface="Trebuchet MS"/>
            </a:endParaRPr>
          </a:p>
          <a:p>
            <a:pPr indent="0" lvl="0" marL="12700" rtl="0" algn="l">
              <a:spcBef>
                <a:spcPts val="0"/>
              </a:spcBef>
              <a:spcAft>
                <a:spcPts val="0"/>
              </a:spcAft>
              <a:buClr>
                <a:schemeClr val="dk1"/>
              </a:buClr>
              <a:buSzPts val="1100"/>
              <a:buFont typeface="Arial"/>
              <a:buNone/>
            </a:pPr>
            <a:r>
              <a:t/>
            </a:r>
            <a:endParaRPr sz="1200">
              <a:latin typeface="Trebuchet MS"/>
              <a:ea typeface="Trebuchet MS"/>
              <a:cs typeface="Trebuchet MS"/>
              <a:sym typeface="Trebuchet MS"/>
            </a:endParaRPr>
          </a:p>
          <a:p>
            <a:pPr indent="0" lvl="0" marL="12700" rtl="0" algn="l">
              <a:spcBef>
                <a:spcPts val="0"/>
              </a:spcBef>
              <a:spcAft>
                <a:spcPts val="0"/>
              </a:spcAft>
              <a:buClr>
                <a:schemeClr val="dk1"/>
              </a:buClr>
              <a:buSzPts val="1100"/>
              <a:buFont typeface="Arial"/>
              <a:buNone/>
            </a:pPr>
            <a:r>
              <a:rPr b="1" lang="en-US" sz="1200">
                <a:latin typeface="Trebuchet MS"/>
                <a:ea typeface="Trebuchet MS"/>
                <a:cs typeface="Trebuchet MS"/>
                <a:sym typeface="Trebuchet MS"/>
              </a:rPr>
              <a:t>2. Choose a programming language: </a:t>
            </a:r>
            <a:r>
              <a:rPr lang="en-US" sz="1200">
                <a:latin typeface="Trebuchet MS"/>
                <a:ea typeface="Trebuchet MS"/>
                <a:cs typeface="Trebuchet MS"/>
                <a:sym typeface="Trebuchet MS"/>
              </a:rPr>
              <a:t>Select a programming language that is suitable for developing the keylogger software. Common languages used for keylogger projects include C++, Python, and Java.</a:t>
            </a:r>
            <a:endParaRPr sz="1200">
              <a:latin typeface="Trebuchet MS"/>
              <a:ea typeface="Trebuchet MS"/>
              <a:cs typeface="Trebuchet MS"/>
              <a:sym typeface="Trebuchet MS"/>
            </a:endParaRPr>
          </a:p>
          <a:p>
            <a:pPr indent="0" lvl="0" marL="12700" rtl="0" algn="l">
              <a:spcBef>
                <a:spcPts val="0"/>
              </a:spcBef>
              <a:spcAft>
                <a:spcPts val="0"/>
              </a:spcAft>
              <a:buClr>
                <a:schemeClr val="dk1"/>
              </a:buClr>
              <a:buSzPts val="1100"/>
              <a:buFont typeface="Arial"/>
              <a:buNone/>
            </a:pPr>
            <a:r>
              <a:t/>
            </a:r>
            <a:endParaRPr sz="1200">
              <a:latin typeface="Trebuchet MS"/>
              <a:ea typeface="Trebuchet MS"/>
              <a:cs typeface="Trebuchet MS"/>
              <a:sym typeface="Trebuchet MS"/>
            </a:endParaRPr>
          </a:p>
          <a:p>
            <a:pPr indent="0" lvl="0" marL="12700" rtl="0" algn="l">
              <a:spcBef>
                <a:spcPts val="0"/>
              </a:spcBef>
              <a:spcAft>
                <a:spcPts val="0"/>
              </a:spcAft>
              <a:buClr>
                <a:schemeClr val="dk1"/>
              </a:buClr>
              <a:buSzPts val="1100"/>
              <a:buFont typeface="Arial"/>
              <a:buNone/>
            </a:pPr>
            <a:r>
              <a:rPr b="1" lang="en-US" sz="1200">
                <a:latin typeface="Trebuchet MS"/>
                <a:ea typeface="Trebuchet MS"/>
                <a:cs typeface="Trebuchet MS"/>
                <a:sym typeface="Trebuchet MS"/>
              </a:rPr>
              <a:t>3. Design the keylogger functionality:</a:t>
            </a:r>
            <a:r>
              <a:rPr lang="en-US" sz="1200">
                <a:latin typeface="Trebuchet MS"/>
                <a:ea typeface="Trebuchet MS"/>
                <a:cs typeface="Trebuchet MS"/>
                <a:sym typeface="Trebuchet MS"/>
              </a:rPr>
              <a:t> Plan the features and functionality of the keylogger software, such as capturing keystrokes, recording text input, taking screenshots, and sending logs to a remote server.</a:t>
            </a:r>
            <a:endParaRPr sz="1200">
              <a:latin typeface="Trebuchet MS"/>
              <a:ea typeface="Trebuchet MS"/>
              <a:cs typeface="Trebuchet MS"/>
              <a:sym typeface="Trebuchet MS"/>
            </a:endParaRPr>
          </a:p>
          <a:p>
            <a:pPr indent="0" lvl="0" marL="12700" rtl="0" algn="l">
              <a:spcBef>
                <a:spcPts val="0"/>
              </a:spcBef>
              <a:spcAft>
                <a:spcPts val="0"/>
              </a:spcAft>
              <a:buClr>
                <a:schemeClr val="dk1"/>
              </a:buClr>
              <a:buSzPts val="1100"/>
              <a:buFont typeface="Arial"/>
              <a:buNone/>
            </a:pPr>
            <a:r>
              <a:t/>
            </a:r>
            <a:endParaRPr sz="1200">
              <a:latin typeface="Trebuchet MS"/>
              <a:ea typeface="Trebuchet MS"/>
              <a:cs typeface="Trebuchet MS"/>
              <a:sym typeface="Trebuchet MS"/>
            </a:endParaRPr>
          </a:p>
          <a:p>
            <a:pPr indent="0" lvl="0" marL="12700" rtl="0" algn="l">
              <a:spcBef>
                <a:spcPts val="0"/>
              </a:spcBef>
              <a:spcAft>
                <a:spcPts val="0"/>
              </a:spcAft>
              <a:buClr>
                <a:schemeClr val="dk1"/>
              </a:buClr>
              <a:buSzPts val="1100"/>
              <a:buFont typeface="Arial"/>
              <a:buNone/>
            </a:pPr>
            <a:r>
              <a:rPr b="1" lang="en-US" sz="1200">
                <a:latin typeface="Trebuchet MS"/>
                <a:ea typeface="Trebuchet MS"/>
                <a:cs typeface="Trebuchet MS"/>
                <a:sym typeface="Trebuchet MS"/>
              </a:rPr>
              <a:t>4. Implement the keylogger:</a:t>
            </a:r>
            <a:r>
              <a:rPr lang="en-US" sz="1200">
                <a:latin typeface="Trebuchet MS"/>
                <a:ea typeface="Trebuchet MS"/>
                <a:cs typeface="Trebuchet MS"/>
                <a:sym typeface="Trebuchet MS"/>
              </a:rPr>
              <a:t> Write the code to capture keystrokes using operating system APIs or hooks, record the keystrokes to a log file, and include any additional features that were planned.</a:t>
            </a:r>
            <a:endParaRPr sz="1200">
              <a:latin typeface="Trebuchet MS"/>
              <a:ea typeface="Trebuchet MS"/>
              <a:cs typeface="Trebuchet MS"/>
              <a:sym typeface="Trebuchet MS"/>
            </a:endParaRPr>
          </a:p>
          <a:p>
            <a:pPr indent="0" lvl="0" marL="12700" rtl="0" algn="l">
              <a:spcBef>
                <a:spcPts val="0"/>
              </a:spcBef>
              <a:spcAft>
                <a:spcPts val="0"/>
              </a:spcAft>
              <a:buClr>
                <a:schemeClr val="dk1"/>
              </a:buClr>
              <a:buSzPts val="1100"/>
              <a:buFont typeface="Arial"/>
              <a:buNone/>
            </a:pPr>
            <a:r>
              <a:t/>
            </a:r>
            <a:endParaRPr sz="1300">
              <a:latin typeface="Trebuchet MS"/>
              <a:ea typeface="Trebuchet MS"/>
              <a:cs typeface="Trebuchet MS"/>
              <a:sym typeface="Trebuchet MS"/>
            </a:endParaRPr>
          </a:p>
          <a:p>
            <a:pPr indent="0" lvl="0" marL="12700" rtl="0" algn="l">
              <a:spcBef>
                <a:spcPts val="0"/>
              </a:spcBef>
              <a:spcAft>
                <a:spcPts val="0"/>
              </a:spcAft>
              <a:buClr>
                <a:schemeClr val="dk1"/>
              </a:buClr>
              <a:buSzPts val="1100"/>
              <a:buFont typeface="Arial"/>
              <a:buNone/>
            </a:pPr>
            <a:r>
              <a:rPr lang="en-US" sz="1300">
                <a:latin typeface="Trebuchet MS"/>
                <a:ea typeface="Trebuchet MS"/>
                <a:cs typeface="Trebuchet MS"/>
                <a:sym typeface="Trebuchet MS"/>
              </a:rPr>
              <a:t>5. Test the keylogger: </a:t>
            </a:r>
            <a:r>
              <a:rPr lang="en-US" sz="1200">
                <a:latin typeface="Trebuchet MS"/>
                <a:ea typeface="Trebuchet MS"/>
                <a:cs typeface="Trebuchet MS"/>
                <a:sym typeface="Trebuchet MS"/>
              </a:rPr>
              <a:t>Test the keylogger software on the target platform(s) to ensure that it functions correctly and captures keystrokes as expected. Check for any bugs or errors and make necessary fixes.</a:t>
            </a:r>
            <a:endParaRPr sz="1200">
              <a:latin typeface="Trebuchet MS"/>
              <a:ea typeface="Trebuchet MS"/>
              <a:cs typeface="Trebuchet MS"/>
              <a:sym typeface="Trebuchet MS"/>
            </a:endParaRPr>
          </a:p>
          <a:p>
            <a:pPr indent="0" lvl="0" marL="12700" rtl="0" algn="l">
              <a:spcBef>
                <a:spcPts val="0"/>
              </a:spcBef>
              <a:spcAft>
                <a:spcPts val="0"/>
              </a:spcAft>
              <a:buClr>
                <a:schemeClr val="dk1"/>
              </a:buClr>
              <a:buSzPts val="1100"/>
              <a:buFont typeface="Arial"/>
              <a:buNone/>
            </a:pPr>
            <a:r>
              <a:t/>
            </a:r>
            <a:endParaRPr sz="1200">
              <a:latin typeface="Trebuchet MS"/>
              <a:ea typeface="Trebuchet MS"/>
              <a:cs typeface="Trebuchet MS"/>
              <a:sym typeface="Trebuchet MS"/>
            </a:endParaRPr>
          </a:p>
          <a:p>
            <a:pPr indent="0" lvl="0" marL="12700" rtl="0" algn="l">
              <a:lnSpc>
                <a:spcPct val="100000"/>
              </a:lnSpc>
              <a:spcBef>
                <a:spcPts val="0"/>
              </a:spcBef>
              <a:spcAft>
                <a:spcPts val="0"/>
              </a:spcAft>
              <a:buNone/>
            </a:pPr>
            <a:r>
              <a:t/>
            </a:r>
            <a:endParaRPr sz="1200">
              <a:latin typeface="Trebuchet MS"/>
              <a:ea typeface="Trebuchet MS"/>
              <a:cs typeface="Trebuchet MS"/>
              <a:sym typeface="Trebuchet MS"/>
            </a:endParaRPr>
          </a:p>
        </p:txBody>
      </p:sp>
      <p:sp>
        <p:nvSpPr>
          <p:cNvPr id="187" name="Google Shape;187;p15"/>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88" name="Google Shape;188;p15"/>
          <p:cNvSpPr txBox="1"/>
          <p:nvPr>
            <p:ph type="ctrTitle"/>
          </p:nvPr>
        </p:nvSpPr>
        <p:spPr>
          <a:xfrm>
            <a:off x="739775" y="291147"/>
            <a:ext cx="330454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MODELLING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