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1" autoAdjust="0"/>
    <p:restoredTop sz="94660"/>
  </p:normalViewPr>
  <p:slideViewPr>
    <p:cSldViewPr snapToGrid="0">
      <p:cViewPr varScale="1">
        <p:scale>
          <a:sx n="68" d="100"/>
          <a:sy n="68"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24047D8-5FDB-4795-875D-26546162D394}"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203594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4047D8-5FDB-4795-875D-26546162D394}"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404417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4047D8-5FDB-4795-875D-26546162D394}"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1279942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4047D8-5FDB-4795-875D-26546162D394}"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59CB501-8665-4FB8-BCEE-E97C2FFB5EAE}" type="slidenum">
              <a:rPr lang="es-EC" smtClean="0"/>
              <a:t>‹Nº›</a:t>
            </a:fld>
            <a:endParaRPr lang="es-EC"/>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7172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4047D8-5FDB-4795-875D-26546162D394}"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2406228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724047D8-5FDB-4795-875D-26546162D394}" type="datetimeFigureOut">
              <a:rPr lang="es-EC" smtClean="0"/>
              <a:t>28/02/2019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73377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724047D8-5FDB-4795-875D-26546162D394}" type="datetimeFigureOut">
              <a:rPr lang="es-EC" smtClean="0"/>
              <a:t>28/02/2019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153585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4047D8-5FDB-4795-875D-26546162D394}"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3831947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4047D8-5FDB-4795-875D-26546162D394}"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78974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4047D8-5FDB-4795-875D-26546162D394}"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395309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4047D8-5FDB-4795-875D-26546162D394}"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135378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4047D8-5FDB-4795-875D-26546162D394}"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125936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4047D8-5FDB-4795-875D-26546162D394}" type="datetimeFigureOut">
              <a:rPr lang="es-EC" smtClean="0"/>
              <a:t>28/02/2019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341320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4047D8-5FDB-4795-875D-26546162D394}" type="datetimeFigureOut">
              <a:rPr lang="es-EC" smtClean="0"/>
              <a:t>28/02/2019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3119278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24047D8-5FDB-4795-875D-26546162D394}" type="datetimeFigureOut">
              <a:rPr lang="es-EC" smtClean="0"/>
              <a:t>28/02/2019</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285499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4047D8-5FDB-4795-875D-26546162D394}"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119315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4047D8-5FDB-4795-875D-26546162D394}"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59CB501-8665-4FB8-BCEE-E97C2FFB5EAE}" type="slidenum">
              <a:rPr lang="es-EC" smtClean="0"/>
              <a:t>‹Nº›</a:t>
            </a:fld>
            <a:endParaRPr lang="es-EC"/>
          </a:p>
        </p:txBody>
      </p:sp>
    </p:spTree>
    <p:extLst>
      <p:ext uri="{BB962C8B-B14F-4D97-AF65-F5344CB8AC3E}">
        <p14:creationId xmlns:p14="http://schemas.microsoft.com/office/powerpoint/2010/main" val="265112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24047D8-5FDB-4795-875D-26546162D394}" type="datetimeFigureOut">
              <a:rPr lang="es-EC" smtClean="0"/>
              <a:t>28/02/2019</a:t>
            </a:fld>
            <a:endParaRPr lang="es-EC"/>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EC"/>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9CB501-8665-4FB8-BCEE-E97C2FFB5EAE}" type="slidenum">
              <a:rPr lang="es-EC" smtClean="0"/>
              <a:t>‹Nº›</a:t>
            </a:fld>
            <a:endParaRPr lang="es-EC"/>
          </a:p>
        </p:txBody>
      </p:sp>
    </p:spTree>
    <p:extLst>
      <p:ext uri="{BB962C8B-B14F-4D97-AF65-F5344CB8AC3E}">
        <p14:creationId xmlns:p14="http://schemas.microsoft.com/office/powerpoint/2010/main" val="733368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1.wp.com/rincondelbit.com/wp-content/uploads/2016/11/sega-master-system.jpg" TargetMode="External"/><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hyperlink" Target="https://es.wikipedia.org/wiki/Sony" TargetMode="External"/><Relationship Id="rId13" Type="http://schemas.openxmlformats.org/officeDocument/2006/relationships/hyperlink" Target="https://es.wikipedia.org/wiki/Sanyo" TargetMode="External"/><Relationship Id="rId18" Type="http://schemas.openxmlformats.org/officeDocument/2006/relationships/hyperlink" Target="https://es.wikipedia.org/wiki/PC-FX" TargetMode="External"/><Relationship Id="rId3" Type="http://schemas.openxmlformats.org/officeDocument/2006/relationships/hyperlink" Target="https://es.wikipedia.org/wiki/AmigaCD32" TargetMode="External"/><Relationship Id="rId21" Type="http://schemas.openxmlformats.org/officeDocument/2006/relationships/hyperlink" Target="https://es.wikipedia.org/wiki/Apple" TargetMode="External"/><Relationship Id="rId7" Type="http://schemas.openxmlformats.org/officeDocument/2006/relationships/hyperlink" Target="https://es.wikipedia.org/wiki/PlayStation" TargetMode="External"/><Relationship Id="rId12" Type="http://schemas.openxmlformats.org/officeDocument/2006/relationships/hyperlink" Target="https://es.wikipedia.org/wiki/Matsushita" TargetMode="External"/><Relationship Id="rId17" Type="http://schemas.openxmlformats.org/officeDocument/2006/relationships/hyperlink" Target="https://es.wikipedia.org/wiki/FM_Towns_Marty" TargetMode="External"/><Relationship Id="rId2" Type="http://schemas.openxmlformats.org/officeDocument/2006/relationships/image" Target="../media/image13.jpg"/><Relationship Id="rId16" Type="http://schemas.openxmlformats.org/officeDocument/2006/relationships/hyperlink" Target="https://es.wikipedia.org/wiki/Atari" TargetMode="External"/><Relationship Id="rId20" Type="http://schemas.openxmlformats.org/officeDocument/2006/relationships/hyperlink" Target="https://es.wikipedia.org/wiki/Apple_Pippin" TargetMode="External"/><Relationship Id="rId1" Type="http://schemas.openxmlformats.org/officeDocument/2006/relationships/slideLayout" Target="../slideLayouts/slideLayout9.xml"/><Relationship Id="rId6" Type="http://schemas.openxmlformats.org/officeDocument/2006/relationships/hyperlink" Target="https://es.wikipedia.org/wiki/SEGA" TargetMode="External"/><Relationship Id="rId11" Type="http://schemas.openxmlformats.org/officeDocument/2006/relationships/hyperlink" Target="https://es.wikipedia.org/wiki/3DO_Interactive_Multiplayer" TargetMode="External"/><Relationship Id="rId5" Type="http://schemas.openxmlformats.org/officeDocument/2006/relationships/hyperlink" Target="https://es.wikipedia.org/wiki/Sega_Saturn" TargetMode="External"/><Relationship Id="rId15" Type="http://schemas.openxmlformats.org/officeDocument/2006/relationships/hyperlink" Target="https://es.wikipedia.org/wiki/Atari_Jaguar" TargetMode="External"/><Relationship Id="rId10" Type="http://schemas.openxmlformats.org/officeDocument/2006/relationships/hyperlink" Target="https://es.wikipedia.org/wiki/Nintendo" TargetMode="External"/><Relationship Id="rId19" Type="http://schemas.openxmlformats.org/officeDocument/2006/relationships/hyperlink" Target="https://es.wikipedia.org/wiki/NEC" TargetMode="External"/><Relationship Id="rId4" Type="http://schemas.openxmlformats.org/officeDocument/2006/relationships/hyperlink" Target="https://es.wikipedia.org/wiki/Commodore_International" TargetMode="External"/><Relationship Id="rId9" Type="http://schemas.openxmlformats.org/officeDocument/2006/relationships/hyperlink" Target="https://es.wikipedia.org/wiki/Nintendo_64" TargetMode="External"/><Relationship Id="rId14" Type="http://schemas.openxmlformats.org/officeDocument/2006/relationships/hyperlink" Target="https://es.wikipedia.org/wiki/LG_Electronics" TargetMode="External"/><Relationship Id="rId22" Type="http://schemas.openxmlformats.org/officeDocument/2006/relationships/hyperlink" Target="https://es.wikipedia.org/wiki/Banda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upsocl.com/creatividad/las-22-reglas-de-pixar-para-contar-una-buena-historia/" TargetMode="External"/><Relationship Id="rId2" Type="http://schemas.openxmlformats.org/officeDocument/2006/relationships/hyperlink" Target="https://es.wikipedia.org/wiki/Narratolog%C3%AD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witter.com/@freddi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twitter.com/@joshfcurt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Creación de videojuegos</a:t>
            </a:r>
            <a:endParaRPr lang="es-EC" dirty="0"/>
          </a:p>
        </p:txBody>
      </p:sp>
      <p:sp>
        <p:nvSpPr>
          <p:cNvPr id="3" name="Subtítulo 2"/>
          <p:cNvSpPr>
            <a:spLocks noGrp="1"/>
          </p:cNvSpPr>
          <p:nvPr>
            <p:ph type="subTitle" idx="1"/>
          </p:nvPr>
        </p:nvSpPr>
        <p:spPr/>
        <p:txBody>
          <a:bodyPr>
            <a:normAutofit fontScale="92500" lnSpcReduction="10000"/>
          </a:bodyPr>
          <a:lstStyle/>
          <a:p>
            <a:r>
              <a:rPr lang="es-EC" dirty="0" smtClean="0"/>
              <a:t>Nombre.: Andrés Anasi</a:t>
            </a:r>
          </a:p>
          <a:p>
            <a:r>
              <a:rPr lang="es-EC" dirty="0" smtClean="0"/>
              <a:t>Nivel: sexto sistemas</a:t>
            </a:r>
          </a:p>
          <a:p>
            <a:r>
              <a:rPr lang="es-EC" dirty="0" smtClean="0"/>
              <a:t>Asignatura: Programación orientada a objetos</a:t>
            </a:r>
            <a:endParaRPr lang="es-EC" dirty="0"/>
          </a:p>
        </p:txBody>
      </p:sp>
    </p:spTree>
    <p:extLst>
      <p:ext uri="{BB962C8B-B14F-4D97-AF65-F5344CB8AC3E}">
        <p14:creationId xmlns:p14="http://schemas.microsoft.com/office/powerpoint/2010/main" val="18702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La crisis del 83</a:t>
            </a:r>
            <a:endParaRPr lang="es-EC" dirty="0"/>
          </a:p>
        </p:txBody>
      </p:sp>
      <p:sp>
        <p:nvSpPr>
          <p:cNvPr id="3" name="Marcador de contenido 2"/>
          <p:cNvSpPr>
            <a:spLocks noGrp="1"/>
          </p:cNvSpPr>
          <p:nvPr>
            <p:ph sz="quarter" idx="13"/>
          </p:nvPr>
        </p:nvSpPr>
        <p:spPr/>
        <p:txBody>
          <a:bodyPr/>
          <a:lstStyle/>
          <a:p>
            <a:r>
              <a:rPr lang="es-EC" dirty="0"/>
              <a:t>Atari había tenido grandes beneficios con space invader y pacman. Pero con ET las cosas no </a:t>
            </a:r>
            <a:r>
              <a:rPr lang="es-EC" dirty="0" smtClean="0"/>
              <a:t>salieron </a:t>
            </a:r>
            <a:r>
              <a:rPr lang="es-EC" dirty="0"/>
              <a:t>tan bien.</a:t>
            </a:r>
          </a:p>
          <a:p>
            <a:r>
              <a:rPr lang="es-EC" dirty="0"/>
              <a:t> </a:t>
            </a:r>
          </a:p>
          <a:p>
            <a:r>
              <a:rPr lang="es-EC" dirty="0"/>
              <a:t>Infogrames es la actual propietaria de Atari.</a:t>
            </a:r>
          </a:p>
          <a:p>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065" y="3771672"/>
            <a:ext cx="5936565" cy="2744612"/>
          </a:xfrm>
          <a:prstGeom prst="rect">
            <a:avLst/>
          </a:prstGeom>
        </p:spPr>
      </p:pic>
    </p:spTree>
    <p:extLst>
      <p:ext uri="{BB962C8B-B14F-4D97-AF65-F5344CB8AC3E}">
        <p14:creationId xmlns:p14="http://schemas.microsoft.com/office/powerpoint/2010/main" val="362631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Los primeros PC Gaming</a:t>
            </a:r>
            <a:endParaRPr lang="es-EC" dirty="0"/>
          </a:p>
        </p:txBody>
      </p:sp>
      <p:sp>
        <p:nvSpPr>
          <p:cNvPr id="3" name="Marcador de contenido 2"/>
          <p:cNvSpPr>
            <a:spLocks noGrp="1"/>
          </p:cNvSpPr>
          <p:nvPr>
            <p:ph sz="quarter" idx="13"/>
          </p:nvPr>
        </p:nvSpPr>
        <p:spPr/>
        <p:txBody>
          <a:bodyPr/>
          <a:lstStyle/>
          <a:p>
            <a:r>
              <a:rPr lang="es-EC" dirty="0"/>
              <a:t>Apple se quería introducir al mercado con la computadora Lisa</a:t>
            </a:r>
          </a:p>
          <a:p>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601" y="2673887"/>
            <a:ext cx="4168034" cy="3122002"/>
          </a:xfrm>
          <a:prstGeom prst="rect">
            <a:avLst/>
          </a:prstGeom>
        </p:spPr>
      </p:pic>
    </p:spTree>
    <p:extLst>
      <p:ext uri="{BB962C8B-B14F-4D97-AF65-F5344CB8AC3E}">
        <p14:creationId xmlns:p14="http://schemas.microsoft.com/office/powerpoint/2010/main" val="13927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3a generación - Los 8 bits</a:t>
            </a:r>
            <a:endParaRPr lang="es-EC"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9293" r="9293"/>
          <a:stretch>
            <a:fillRect/>
          </a:stretch>
        </p:blipFill>
        <p:spPr>
          <a:xfrm>
            <a:off x="5520812" y="1114035"/>
            <a:ext cx="5550461" cy="4382694"/>
          </a:xfrm>
        </p:spPr>
      </p:pic>
      <p:sp>
        <p:nvSpPr>
          <p:cNvPr id="4" name="Marcador de texto 3"/>
          <p:cNvSpPr>
            <a:spLocks noGrp="1"/>
          </p:cNvSpPr>
          <p:nvPr>
            <p:ph type="body" sz="half" idx="2"/>
          </p:nvPr>
        </p:nvSpPr>
        <p:spPr/>
        <p:txBody>
          <a:bodyPr/>
          <a:lstStyle/>
          <a:p>
            <a:r>
              <a:rPr lang="es-EC" dirty="0"/>
              <a:t>SEGA Master </a:t>
            </a:r>
            <a:r>
              <a:rPr lang="es-EC" dirty="0" err="1"/>
              <a:t>System</a:t>
            </a:r>
            <a:endParaRPr lang="es-EC" dirty="0"/>
          </a:p>
          <a:p>
            <a:r>
              <a:rPr lang="es-EC" dirty="0">
                <a:hlinkClick r:id="rId3"/>
              </a:rPr>
              <a:t/>
            </a:r>
            <a:br>
              <a:rPr lang="es-EC" dirty="0">
                <a:hlinkClick r:id="rId3"/>
              </a:rPr>
            </a:br>
            <a:r>
              <a:rPr lang="es-EC" dirty="0"/>
              <a:t>Sega Master </a:t>
            </a:r>
            <a:r>
              <a:rPr lang="es-EC" dirty="0" err="1"/>
              <a:t>System</a:t>
            </a:r>
            <a:r>
              <a:rPr lang="es-EC" dirty="0"/>
              <a:t> II</a:t>
            </a:r>
          </a:p>
          <a:p>
            <a:r>
              <a:rPr lang="es-EC" dirty="0"/>
              <a:t>Atari 7800</a:t>
            </a:r>
          </a:p>
          <a:p>
            <a:r>
              <a:rPr lang="es-EC" dirty="0"/>
              <a:t>Atari XE </a:t>
            </a:r>
            <a:r>
              <a:rPr lang="es-EC" dirty="0" err="1"/>
              <a:t>Game</a:t>
            </a:r>
            <a:r>
              <a:rPr lang="es-EC" dirty="0"/>
              <a:t> </a:t>
            </a:r>
            <a:r>
              <a:rPr lang="es-EC" dirty="0" err="1"/>
              <a:t>System</a:t>
            </a:r>
            <a:endParaRPr lang="es-EC" dirty="0"/>
          </a:p>
          <a:p>
            <a:r>
              <a:rPr lang="es-EC" dirty="0" err="1"/>
              <a:t>Amstrad</a:t>
            </a:r>
            <a:r>
              <a:rPr lang="es-EC" dirty="0"/>
              <a:t> GX4000</a:t>
            </a:r>
          </a:p>
          <a:p>
            <a:endParaRPr lang="es-EC" dirty="0"/>
          </a:p>
        </p:txBody>
      </p:sp>
    </p:spTree>
    <p:extLst>
      <p:ext uri="{BB962C8B-B14F-4D97-AF65-F5344CB8AC3E}">
        <p14:creationId xmlns:p14="http://schemas.microsoft.com/office/powerpoint/2010/main" val="344288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4a generación - Los 16 bits</a:t>
            </a:r>
            <a:endParaRPr lang="es-EC"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13608" r="13608"/>
          <a:stretch>
            <a:fillRect/>
          </a:stretch>
        </p:blipFill>
        <p:spPr>
          <a:xfrm>
            <a:off x="5317588" y="987425"/>
            <a:ext cx="6037799" cy="4681855"/>
          </a:xfrm>
        </p:spPr>
      </p:pic>
      <p:sp>
        <p:nvSpPr>
          <p:cNvPr id="4" name="Marcador de texto 3"/>
          <p:cNvSpPr>
            <a:spLocks noGrp="1"/>
          </p:cNvSpPr>
          <p:nvPr>
            <p:ph type="body" sz="half" idx="2"/>
          </p:nvPr>
        </p:nvSpPr>
        <p:spPr/>
        <p:txBody>
          <a:bodyPr>
            <a:normAutofit fontScale="85000" lnSpcReduction="20000"/>
          </a:bodyPr>
          <a:lstStyle/>
          <a:p>
            <a:r>
              <a:rPr lang="es-EC" dirty="0"/>
              <a:t>Super Nintendo </a:t>
            </a:r>
            <a:r>
              <a:rPr lang="es-EC" dirty="0" err="1"/>
              <a:t>Entertainment</a:t>
            </a:r>
            <a:r>
              <a:rPr lang="es-EC" dirty="0"/>
              <a:t> </a:t>
            </a:r>
            <a:r>
              <a:rPr lang="es-EC" dirty="0" err="1"/>
              <a:t>System</a:t>
            </a:r>
            <a:endParaRPr lang="es-EC" dirty="0"/>
          </a:p>
          <a:p>
            <a:r>
              <a:rPr lang="es-EC" dirty="0"/>
              <a:t>SEGA Mega Drive/</a:t>
            </a:r>
            <a:r>
              <a:rPr lang="es-EC" dirty="0" err="1"/>
              <a:t>Genesis</a:t>
            </a:r>
            <a:endParaRPr lang="es-EC" dirty="0"/>
          </a:p>
          <a:p>
            <a:r>
              <a:rPr lang="es-EC" dirty="0"/>
              <a:t>PC </a:t>
            </a:r>
            <a:r>
              <a:rPr lang="es-EC" dirty="0" err="1"/>
              <a:t>Engine</a:t>
            </a:r>
            <a:r>
              <a:rPr lang="es-EC" dirty="0"/>
              <a:t>/TurboGrafx-16</a:t>
            </a:r>
          </a:p>
          <a:p>
            <a:r>
              <a:rPr lang="es-EC" dirty="0"/>
              <a:t>Neo Geo</a:t>
            </a:r>
          </a:p>
          <a:p>
            <a:r>
              <a:rPr lang="es-EC" dirty="0"/>
              <a:t>Super </a:t>
            </a:r>
            <a:r>
              <a:rPr lang="es-EC" dirty="0" err="1"/>
              <a:t>A’Can</a:t>
            </a:r>
            <a:endParaRPr lang="es-EC" dirty="0"/>
          </a:p>
          <a:p>
            <a:r>
              <a:rPr lang="es-EC" dirty="0"/>
              <a:t>PC </a:t>
            </a:r>
            <a:r>
              <a:rPr lang="es-EC" dirty="0" err="1"/>
              <a:t>Engine</a:t>
            </a:r>
            <a:r>
              <a:rPr lang="es-EC" dirty="0"/>
              <a:t> </a:t>
            </a:r>
            <a:r>
              <a:rPr lang="es-EC" dirty="0" err="1"/>
              <a:t>Duo</a:t>
            </a:r>
            <a:r>
              <a:rPr lang="es-EC" dirty="0"/>
              <a:t>-R</a:t>
            </a:r>
          </a:p>
          <a:p>
            <a:r>
              <a:rPr lang="es-EC" dirty="0" err="1"/>
              <a:t>Game</a:t>
            </a:r>
            <a:r>
              <a:rPr lang="es-EC" dirty="0"/>
              <a:t> </a:t>
            </a:r>
            <a:r>
              <a:rPr lang="es-EC" dirty="0" err="1"/>
              <a:t>Boy</a:t>
            </a:r>
            <a:endParaRPr lang="es-EC" dirty="0"/>
          </a:p>
          <a:p>
            <a:r>
              <a:rPr lang="es-EC" dirty="0"/>
              <a:t>SEGA </a:t>
            </a:r>
            <a:r>
              <a:rPr lang="es-EC" dirty="0" err="1"/>
              <a:t>Game</a:t>
            </a:r>
            <a:r>
              <a:rPr lang="es-EC" dirty="0"/>
              <a:t> </a:t>
            </a:r>
            <a:r>
              <a:rPr lang="es-EC" dirty="0" err="1"/>
              <a:t>Gear</a:t>
            </a:r>
            <a:endParaRPr lang="es-EC" dirty="0"/>
          </a:p>
          <a:p>
            <a:r>
              <a:rPr lang="es-EC" dirty="0"/>
              <a:t>Atari Lynx</a:t>
            </a:r>
          </a:p>
          <a:p>
            <a:endParaRPr lang="es-EC" dirty="0"/>
          </a:p>
        </p:txBody>
      </p:sp>
    </p:spTree>
    <p:extLst>
      <p:ext uri="{BB962C8B-B14F-4D97-AF65-F5344CB8AC3E}">
        <p14:creationId xmlns:p14="http://schemas.microsoft.com/office/powerpoint/2010/main" val="360125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5ª generación 32bits</a:t>
            </a:r>
            <a:endParaRPr lang="es-EC"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29092" r="29092"/>
          <a:stretch>
            <a:fillRect/>
          </a:stretch>
        </p:blipFill>
        <p:spPr/>
      </p:pic>
      <p:sp>
        <p:nvSpPr>
          <p:cNvPr id="4" name="Marcador de texto 3"/>
          <p:cNvSpPr>
            <a:spLocks noGrp="1"/>
          </p:cNvSpPr>
          <p:nvPr>
            <p:ph type="body" sz="half" idx="2"/>
          </p:nvPr>
        </p:nvSpPr>
        <p:spPr/>
        <p:txBody>
          <a:bodyPr>
            <a:normAutofit fontScale="85000" lnSpcReduction="20000"/>
          </a:bodyPr>
          <a:lstStyle/>
          <a:p>
            <a:r>
              <a:rPr lang="es-EC" dirty="0">
                <a:hlinkClick r:id="rId3"/>
              </a:rPr>
              <a:t>AmigaCD32</a:t>
            </a:r>
            <a:r>
              <a:rPr lang="es-EC" dirty="0"/>
              <a:t> de </a:t>
            </a:r>
            <a:r>
              <a:rPr lang="es-EC" dirty="0" err="1" smtClean="0">
                <a:hlinkClick r:id="rId4" tooltip="Commodore International"/>
              </a:rPr>
              <a:t>Commodore</a:t>
            </a:r>
            <a:r>
              <a:rPr lang="es-EC" dirty="0" smtClean="0"/>
              <a:t>.</a:t>
            </a:r>
          </a:p>
          <a:p>
            <a:r>
              <a:rPr lang="es-EC" dirty="0">
                <a:hlinkClick r:id="rId5" tooltip="Sega Saturn"/>
              </a:rPr>
              <a:t>Sega </a:t>
            </a:r>
            <a:r>
              <a:rPr lang="es-EC" dirty="0" err="1">
                <a:hlinkClick r:id="rId5" tooltip="Sega Saturn"/>
              </a:rPr>
              <a:t>Saturn</a:t>
            </a:r>
            <a:r>
              <a:rPr lang="es-EC" dirty="0"/>
              <a:t> de </a:t>
            </a:r>
            <a:r>
              <a:rPr lang="es-EC" dirty="0">
                <a:hlinkClick r:id="rId6" tooltip="SEGA"/>
              </a:rPr>
              <a:t>SEGA</a:t>
            </a:r>
            <a:r>
              <a:rPr lang="es-EC" dirty="0" smtClean="0"/>
              <a:t>.</a:t>
            </a:r>
          </a:p>
          <a:p>
            <a:r>
              <a:rPr lang="es-EC" dirty="0">
                <a:hlinkClick r:id="rId7" tooltip="PlayStation"/>
              </a:rPr>
              <a:t>PlayStation</a:t>
            </a:r>
            <a:r>
              <a:rPr lang="es-EC" dirty="0"/>
              <a:t> de </a:t>
            </a:r>
            <a:r>
              <a:rPr lang="es-EC" dirty="0">
                <a:hlinkClick r:id="rId8" tooltip="Sony"/>
              </a:rPr>
              <a:t>Sony</a:t>
            </a:r>
            <a:r>
              <a:rPr lang="es-EC" dirty="0" smtClean="0"/>
              <a:t>.</a:t>
            </a:r>
          </a:p>
          <a:p>
            <a:r>
              <a:rPr lang="es-EC" u="sng" dirty="0">
                <a:hlinkClick r:id="rId9"/>
              </a:rPr>
              <a:t>Nintendo 64</a:t>
            </a:r>
            <a:r>
              <a:rPr lang="es-EC" dirty="0"/>
              <a:t> de </a:t>
            </a:r>
            <a:r>
              <a:rPr lang="es-EC" dirty="0">
                <a:hlinkClick r:id="rId10" tooltip="Nintendo"/>
              </a:rPr>
              <a:t>Nintendo</a:t>
            </a:r>
            <a:r>
              <a:rPr lang="es-EC" dirty="0" smtClean="0"/>
              <a:t>.</a:t>
            </a:r>
          </a:p>
          <a:p>
            <a:r>
              <a:rPr lang="es-EC" u="sng" dirty="0">
                <a:hlinkClick r:id="rId11"/>
              </a:rPr>
              <a:t>3DO </a:t>
            </a:r>
            <a:r>
              <a:rPr lang="es-EC" u="sng" dirty="0" err="1">
                <a:hlinkClick r:id="rId11"/>
              </a:rPr>
              <a:t>Interactive</a:t>
            </a:r>
            <a:r>
              <a:rPr lang="es-EC" u="sng" dirty="0">
                <a:hlinkClick r:id="rId11"/>
              </a:rPr>
              <a:t> </a:t>
            </a:r>
            <a:r>
              <a:rPr lang="es-EC" u="sng" dirty="0" err="1">
                <a:hlinkClick r:id="rId11"/>
              </a:rPr>
              <a:t>Multiplayer</a:t>
            </a:r>
            <a:r>
              <a:rPr lang="es-EC" dirty="0"/>
              <a:t> de </a:t>
            </a:r>
            <a:r>
              <a:rPr lang="es-EC" dirty="0">
                <a:hlinkClick r:id="rId12" tooltip="Matsushita"/>
              </a:rPr>
              <a:t>Panasonic</a:t>
            </a:r>
            <a:r>
              <a:rPr lang="es-EC" dirty="0"/>
              <a:t>, </a:t>
            </a:r>
            <a:r>
              <a:rPr lang="es-EC" dirty="0">
                <a:hlinkClick r:id="rId13" tooltip="Sanyo"/>
              </a:rPr>
              <a:t>Sanyo</a:t>
            </a:r>
            <a:r>
              <a:rPr lang="es-EC" dirty="0"/>
              <a:t> y </a:t>
            </a:r>
            <a:r>
              <a:rPr lang="es-EC" dirty="0" err="1">
                <a:hlinkClick r:id="rId14" tooltip="LG Electronics"/>
              </a:rPr>
              <a:t>Goldstar</a:t>
            </a:r>
            <a:r>
              <a:rPr lang="es-EC" dirty="0" smtClean="0"/>
              <a:t>.</a:t>
            </a:r>
          </a:p>
          <a:p>
            <a:r>
              <a:rPr lang="es-EC" dirty="0">
                <a:hlinkClick r:id="rId15" tooltip="Atari Jaguar"/>
              </a:rPr>
              <a:t>Atari Jaguar</a:t>
            </a:r>
            <a:r>
              <a:rPr lang="es-EC" dirty="0"/>
              <a:t> de </a:t>
            </a:r>
            <a:r>
              <a:rPr lang="es-EC" dirty="0">
                <a:hlinkClick r:id="rId16" tooltip="Atari"/>
              </a:rPr>
              <a:t>Atari</a:t>
            </a:r>
            <a:r>
              <a:rPr lang="es-EC" dirty="0" smtClean="0"/>
              <a:t>.</a:t>
            </a:r>
          </a:p>
          <a:p>
            <a:r>
              <a:rPr lang="es-EC" dirty="0">
                <a:hlinkClick r:id="rId17" tooltip="FM Towns Marty"/>
              </a:rPr>
              <a:t>FM </a:t>
            </a:r>
            <a:r>
              <a:rPr lang="es-EC" dirty="0" err="1">
                <a:hlinkClick r:id="rId17" tooltip="FM Towns Marty"/>
              </a:rPr>
              <a:t>Towns</a:t>
            </a:r>
            <a:r>
              <a:rPr lang="es-EC" dirty="0">
                <a:hlinkClick r:id="rId17" tooltip="FM Towns Marty"/>
              </a:rPr>
              <a:t> </a:t>
            </a:r>
            <a:r>
              <a:rPr lang="es-EC" dirty="0" err="1" smtClean="0">
                <a:hlinkClick r:id="rId17" tooltip="FM Towns Marty"/>
              </a:rPr>
              <a:t>Marty</a:t>
            </a:r>
            <a:endParaRPr lang="es-EC" dirty="0" smtClean="0"/>
          </a:p>
          <a:p>
            <a:r>
              <a:rPr lang="es-EC" dirty="0">
                <a:hlinkClick r:id="rId18" tooltip="PC-FX"/>
              </a:rPr>
              <a:t>PC-FX</a:t>
            </a:r>
            <a:r>
              <a:rPr lang="es-EC" dirty="0"/>
              <a:t> de </a:t>
            </a:r>
            <a:r>
              <a:rPr lang="es-EC" dirty="0">
                <a:hlinkClick r:id="rId19" tooltip="NEC"/>
              </a:rPr>
              <a:t>NEC</a:t>
            </a:r>
            <a:r>
              <a:rPr lang="es-EC" dirty="0" smtClean="0"/>
              <a:t>.</a:t>
            </a:r>
          </a:p>
          <a:p>
            <a:r>
              <a:rPr lang="es-EC" u="sng" dirty="0">
                <a:hlinkClick r:id="rId20"/>
              </a:rPr>
              <a:t>Apple </a:t>
            </a:r>
            <a:r>
              <a:rPr lang="es-EC" u="sng" dirty="0" err="1">
                <a:hlinkClick r:id="rId20"/>
              </a:rPr>
              <a:t>Pippin</a:t>
            </a:r>
            <a:r>
              <a:rPr lang="es-EC" dirty="0"/>
              <a:t> de </a:t>
            </a:r>
            <a:r>
              <a:rPr lang="es-EC" dirty="0">
                <a:hlinkClick r:id="rId21" tooltip="Apple"/>
              </a:rPr>
              <a:t>Apple</a:t>
            </a:r>
            <a:r>
              <a:rPr lang="es-EC" dirty="0"/>
              <a:t> y comercializada por </a:t>
            </a:r>
            <a:r>
              <a:rPr lang="es-EC" dirty="0" err="1">
                <a:hlinkClick r:id="rId22" tooltip="Bandai"/>
              </a:rPr>
              <a:t>Bandai</a:t>
            </a:r>
            <a:r>
              <a:rPr lang="es-EC" dirty="0"/>
              <a:t>.</a:t>
            </a:r>
          </a:p>
        </p:txBody>
      </p:sp>
    </p:spTree>
    <p:extLst>
      <p:ext uri="{BB962C8B-B14F-4D97-AF65-F5344CB8AC3E}">
        <p14:creationId xmlns:p14="http://schemas.microsoft.com/office/powerpoint/2010/main" val="377806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El nacimiento del concepto</a:t>
            </a:r>
            <a:endParaRPr lang="es-EC" dirty="0"/>
          </a:p>
        </p:txBody>
      </p:sp>
      <p:sp>
        <p:nvSpPr>
          <p:cNvPr id="3" name="Marcador de contenido 2"/>
          <p:cNvSpPr>
            <a:spLocks noGrp="1"/>
          </p:cNvSpPr>
          <p:nvPr>
            <p:ph sz="quarter" idx="13"/>
          </p:nvPr>
        </p:nvSpPr>
        <p:spPr/>
        <p:txBody>
          <a:bodyPr>
            <a:normAutofit fontScale="55000" lnSpcReduction="20000"/>
          </a:bodyPr>
          <a:lstStyle/>
          <a:p>
            <a:r>
              <a:rPr lang="es-EC" dirty="0"/>
              <a:t>El origen de la idea, está ligada a los prototipos, estos muestran el espíritu de lo que queremos conseguir, es importante porque la inversión de un proyecto es alta, pero con un prototipo podemos probar nuestra idea, estos podemos crearlos con un tiempo corto.</a:t>
            </a:r>
          </a:p>
          <a:p>
            <a:r>
              <a:rPr lang="es-EC" dirty="0"/>
              <a:t> </a:t>
            </a:r>
          </a:p>
          <a:p>
            <a:r>
              <a:rPr lang="es-EC" dirty="0"/>
              <a:t>La clave de los prototipos, es que estos siempre tienen un objetivo y deben suceder durante todo el proceso de creación del videojuego deberíamos hacer prototipos.</a:t>
            </a:r>
          </a:p>
          <a:p>
            <a:r>
              <a:rPr lang="es-EC" dirty="0"/>
              <a:t> </a:t>
            </a:r>
          </a:p>
          <a:p>
            <a:r>
              <a:rPr lang="es-EC" dirty="0"/>
              <a:t>Es importante las técnicas que usamos para estos prototipos pero es importante el sentido común.</a:t>
            </a:r>
          </a:p>
          <a:p>
            <a:r>
              <a:rPr lang="es-EC" dirty="0"/>
              <a:t> </a:t>
            </a:r>
          </a:p>
          <a:p>
            <a:r>
              <a:rPr lang="es-EC" dirty="0"/>
              <a:t>Tanto el desarrollador y jugador crean la experiencia del juego, es como una conversación que se sostiene entre ambos.</a:t>
            </a:r>
          </a:p>
          <a:p>
            <a:r>
              <a:rPr lang="es-EC" dirty="0"/>
              <a:t> </a:t>
            </a:r>
          </a:p>
          <a:p>
            <a:r>
              <a:rPr lang="es-EC" dirty="0"/>
              <a:t>Espacio de elección, el conjunto de acciones que el jugador puede realizar dentro del juego.</a:t>
            </a:r>
          </a:p>
          <a:p>
            <a:endParaRPr lang="es-EC" dirty="0"/>
          </a:p>
        </p:txBody>
      </p:sp>
    </p:spTree>
    <p:extLst>
      <p:ext uri="{BB962C8B-B14F-4D97-AF65-F5344CB8AC3E}">
        <p14:creationId xmlns:p14="http://schemas.microsoft.com/office/powerpoint/2010/main" val="2157683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04020"/>
          </a:xfrm>
        </p:spPr>
        <p:txBody>
          <a:bodyPr/>
          <a:lstStyle/>
          <a:p>
            <a:pPr algn="ctr"/>
            <a:r>
              <a:rPr lang="es-EC" b="1" dirty="0"/>
              <a:t>El core de un juego</a:t>
            </a:r>
            <a:endParaRPr lang="es-EC" dirty="0"/>
          </a:p>
        </p:txBody>
      </p:sp>
      <p:sp>
        <p:nvSpPr>
          <p:cNvPr id="3" name="Marcador de contenido 2"/>
          <p:cNvSpPr>
            <a:spLocks noGrp="1"/>
          </p:cNvSpPr>
          <p:nvPr>
            <p:ph sz="quarter" idx="13"/>
          </p:nvPr>
        </p:nvSpPr>
        <p:spPr>
          <a:xfrm>
            <a:off x="838200" y="1237956"/>
            <a:ext cx="10515600" cy="5416061"/>
          </a:xfrm>
        </p:spPr>
        <p:txBody>
          <a:bodyPr>
            <a:normAutofit fontScale="77500" lnSpcReduction="20000"/>
          </a:bodyPr>
          <a:lstStyle/>
          <a:p>
            <a:r>
              <a:rPr lang="es-EC" dirty="0"/>
              <a:t>Las mecánicas de juego, son las normas que dan sentido a lo que estamos haciendo. es importante sentar las bases, definiendo las mecánicas core o centrales.</a:t>
            </a:r>
          </a:p>
          <a:p>
            <a:r>
              <a:rPr lang="es-EC" dirty="0"/>
              <a:t> </a:t>
            </a:r>
          </a:p>
          <a:p>
            <a:r>
              <a:rPr lang="es-EC" dirty="0"/>
              <a:t>Todo debe apuntar a la misma dirección, es importante que todo el equipo tenga claro el sentimiento que se quiere plasmar, en el proceso van a surgir dudas, cuando definamos ciertas interacciones, están deben ser resueltas</a:t>
            </a:r>
            <a:r>
              <a:rPr lang="es-EC" dirty="0" smtClean="0"/>
              <a:t>.</a:t>
            </a:r>
            <a:r>
              <a:rPr lang="es-EC" dirty="0"/>
              <a:t/>
            </a:r>
            <a:br>
              <a:rPr lang="es-EC" dirty="0"/>
            </a:br>
            <a:r>
              <a:rPr lang="es-EC" dirty="0"/>
              <a:t> </a:t>
            </a:r>
          </a:p>
          <a:p>
            <a:r>
              <a:rPr lang="es-EC" dirty="0"/>
              <a:t>Modelo MDA, intenta definir el diseño en tres partes</a:t>
            </a:r>
          </a:p>
          <a:p>
            <a:pPr marL="0" indent="0">
              <a:buNone/>
            </a:pPr>
            <a:endParaRPr lang="es-EC" dirty="0"/>
          </a:p>
          <a:p>
            <a:r>
              <a:rPr lang="es-EC" dirty="0"/>
              <a:t>Mecánicas, normas más simples</a:t>
            </a:r>
          </a:p>
          <a:p>
            <a:pPr marL="0" indent="0">
              <a:buNone/>
            </a:pPr>
            <a:endParaRPr lang="es-EC" dirty="0"/>
          </a:p>
          <a:p>
            <a:r>
              <a:rPr lang="es-EC" dirty="0"/>
              <a:t>Dinámicas, las mecánicas relacionándose unas con otras.</a:t>
            </a:r>
          </a:p>
          <a:p>
            <a:pPr marL="0" indent="0">
              <a:buNone/>
            </a:pPr>
            <a:endParaRPr lang="es-EC" dirty="0"/>
          </a:p>
          <a:p>
            <a:r>
              <a:rPr lang="es-EC" dirty="0"/>
              <a:t>Estética, los sentimientos que se provocan en el </a:t>
            </a:r>
            <a:r>
              <a:rPr lang="es-EC" dirty="0" smtClean="0"/>
              <a:t>jugador</a:t>
            </a:r>
            <a:endParaRPr lang="es-EC" dirty="0"/>
          </a:p>
          <a:p>
            <a:pPr marL="0" indent="0">
              <a:buNone/>
            </a:pPr>
            <a:r>
              <a:rPr lang="es-EC" dirty="0"/>
              <a:t>Recuerda</a:t>
            </a:r>
            <a:r>
              <a:rPr lang="es-EC" dirty="0" smtClean="0"/>
              <a:t>:</a:t>
            </a:r>
            <a:endParaRPr lang="es-EC" dirty="0"/>
          </a:p>
          <a:p>
            <a:r>
              <a:rPr lang="es-EC" dirty="0"/>
              <a:t>Es importante mantener la coherencia entre los diferentes elementos del juego.</a:t>
            </a:r>
          </a:p>
          <a:p>
            <a:pPr marL="0" indent="0">
              <a:buNone/>
            </a:pPr>
            <a:endParaRPr lang="es-EC" dirty="0"/>
          </a:p>
        </p:txBody>
      </p:sp>
    </p:spTree>
    <p:extLst>
      <p:ext uri="{BB962C8B-B14F-4D97-AF65-F5344CB8AC3E}">
        <p14:creationId xmlns:p14="http://schemas.microsoft.com/office/powerpoint/2010/main" val="296480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¿Quién es un </a:t>
            </a:r>
            <a:r>
              <a:rPr lang="es-EC" b="1" dirty="0" err="1"/>
              <a:t>game</a:t>
            </a:r>
            <a:r>
              <a:rPr lang="es-EC" b="1" dirty="0"/>
              <a:t> </a:t>
            </a:r>
            <a:r>
              <a:rPr lang="es-EC" b="1" dirty="0" err="1"/>
              <a:t>designer</a:t>
            </a:r>
            <a:r>
              <a:rPr lang="es-EC" b="1" dirty="0"/>
              <a:t>?</a:t>
            </a:r>
            <a:br>
              <a:rPr lang="es-EC" b="1" dirty="0"/>
            </a:br>
            <a:endParaRPr lang="es-EC" dirty="0"/>
          </a:p>
        </p:txBody>
      </p:sp>
      <p:sp>
        <p:nvSpPr>
          <p:cNvPr id="3" name="Marcador de contenido 2"/>
          <p:cNvSpPr>
            <a:spLocks noGrp="1"/>
          </p:cNvSpPr>
          <p:nvPr>
            <p:ph sz="quarter" idx="13"/>
          </p:nvPr>
        </p:nvSpPr>
        <p:spPr/>
        <p:txBody>
          <a:bodyPr/>
          <a:lstStyle/>
          <a:p>
            <a:r>
              <a:rPr lang="es-EC" dirty="0"/>
              <a:t>Es aquel quien domina el lenguaje de los videojuegos, cuando tiene claro aquello que se quiere recrear, da directrices sobre como se llevará el proyecto.</a:t>
            </a:r>
          </a:p>
        </p:txBody>
      </p:sp>
    </p:spTree>
    <p:extLst>
      <p:ext uri="{BB962C8B-B14F-4D97-AF65-F5344CB8AC3E}">
        <p14:creationId xmlns:p14="http://schemas.microsoft.com/office/powerpoint/2010/main" val="273707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¿Qué NO es un </a:t>
            </a:r>
            <a:r>
              <a:rPr lang="es-EC" b="1" dirty="0" err="1"/>
              <a:t>game</a:t>
            </a:r>
            <a:r>
              <a:rPr lang="es-EC" b="1" dirty="0"/>
              <a:t> </a:t>
            </a:r>
            <a:r>
              <a:rPr lang="es-EC" b="1" dirty="0" err="1"/>
              <a:t>designer</a:t>
            </a:r>
            <a:r>
              <a:rPr lang="es-EC" b="1" dirty="0"/>
              <a:t>?</a:t>
            </a:r>
            <a:endParaRPr lang="es-EC" dirty="0"/>
          </a:p>
        </p:txBody>
      </p:sp>
      <p:sp>
        <p:nvSpPr>
          <p:cNvPr id="3" name="Marcador de contenido 2"/>
          <p:cNvSpPr>
            <a:spLocks noGrp="1"/>
          </p:cNvSpPr>
          <p:nvPr>
            <p:ph sz="quarter" idx="13"/>
          </p:nvPr>
        </p:nvSpPr>
        <p:spPr/>
        <p:txBody>
          <a:bodyPr/>
          <a:lstStyle/>
          <a:p>
            <a:r>
              <a:rPr lang="es-EC" dirty="0"/>
              <a:t>Quién piensa en la idea de un videojuego</a:t>
            </a:r>
          </a:p>
          <a:p>
            <a:r>
              <a:rPr lang="es-EC" dirty="0"/>
              <a:t>La dirección creativa del juego</a:t>
            </a:r>
          </a:p>
          <a:p>
            <a:endParaRPr lang="es-EC" dirty="0"/>
          </a:p>
        </p:txBody>
      </p:sp>
    </p:spTree>
    <p:extLst>
      <p:ext uri="{BB962C8B-B14F-4D97-AF65-F5344CB8AC3E}">
        <p14:creationId xmlns:p14="http://schemas.microsoft.com/office/powerpoint/2010/main" val="115993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¿Qué es el StoryTelling? Las 20/22 reglas de Pixar</a:t>
            </a:r>
            <a:endParaRPr lang="es-EC" dirty="0"/>
          </a:p>
        </p:txBody>
      </p:sp>
      <p:sp>
        <p:nvSpPr>
          <p:cNvPr id="3" name="Marcador de contenido 2"/>
          <p:cNvSpPr>
            <a:spLocks noGrp="1"/>
          </p:cNvSpPr>
          <p:nvPr>
            <p:ph sz="quarter" idx="13"/>
          </p:nvPr>
        </p:nvSpPr>
        <p:spPr/>
        <p:txBody>
          <a:bodyPr>
            <a:normAutofit fontScale="47500" lnSpcReduction="20000"/>
          </a:bodyPr>
          <a:lstStyle/>
          <a:p>
            <a:r>
              <a:rPr lang="es-EC" dirty="0"/>
              <a:t>Las 22 reglas del storytelling que sigue pixar para crear sus historias, la regla 4 se refiere a la estructura, para ella siguen la estructura que plantea aristóteles.</a:t>
            </a:r>
          </a:p>
          <a:p>
            <a:r>
              <a:rPr lang="es-EC" dirty="0"/>
              <a:t> </a:t>
            </a:r>
          </a:p>
          <a:p>
            <a:r>
              <a:rPr lang="es-EC" dirty="0"/>
              <a:t>Primer acto:</a:t>
            </a:r>
          </a:p>
          <a:p>
            <a:r>
              <a:rPr lang="es-EC" dirty="0"/>
              <a:t>Había una vez, nos presenta la situación inicial</a:t>
            </a:r>
          </a:p>
          <a:p>
            <a:r>
              <a:rPr lang="es-EC" dirty="0"/>
              <a:t>Todos los días, la normalidad del personaje, nada fuera de lo común ocurre</a:t>
            </a:r>
          </a:p>
          <a:p>
            <a:r>
              <a:rPr lang="es-EC" dirty="0"/>
              <a:t>Un día, algo anormal sucede al personaje, problema que genera un conflicto</a:t>
            </a:r>
          </a:p>
          <a:p>
            <a:r>
              <a:rPr lang="es-EC" dirty="0"/>
              <a:t> </a:t>
            </a:r>
          </a:p>
          <a:p>
            <a:r>
              <a:rPr lang="es-EC" dirty="0"/>
              <a:t>Segundo acto:</a:t>
            </a:r>
          </a:p>
          <a:p>
            <a:r>
              <a:rPr lang="es-EC" dirty="0"/>
              <a:t>Por eso, debido al problema el personaje da una serie de pasos para resolver el conflicto</a:t>
            </a:r>
          </a:p>
          <a:p>
            <a:r>
              <a:rPr lang="es-EC" dirty="0"/>
              <a:t> </a:t>
            </a:r>
          </a:p>
          <a:p>
            <a:r>
              <a:rPr lang="es-EC" dirty="0"/>
              <a:t>Tercer </a:t>
            </a:r>
            <a:r>
              <a:rPr lang="es-EC" dirty="0" smtClean="0"/>
              <a:t>acto</a:t>
            </a:r>
            <a:endParaRPr lang="es-EC" dirty="0"/>
          </a:p>
          <a:p>
            <a:r>
              <a:rPr lang="es-EC" dirty="0"/>
              <a:t>Hasta que finalmente, cierra el conflicto.</a:t>
            </a:r>
          </a:p>
          <a:p>
            <a:endParaRPr lang="es-EC" dirty="0"/>
          </a:p>
        </p:txBody>
      </p:sp>
    </p:spTree>
    <p:extLst>
      <p:ext uri="{BB962C8B-B14F-4D97-AF65-F5344CB8AC3E}">
        <p14:creationId xmlns:p14="http://schemas.microsoft.com/office/powerpoint/2010/main" val="14021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El principio</a:t>
            </a:r>
            <a:endParaRPr lang="es-EC" dirty="0"/>
          </a:p>
        </p:txBody>
      </p:sp>
      <p:sp>
        <p:nvSpPr>
          <p:cNvPr id="3" name="Marcador de contenido 2"/>
          <p:cNvSpPr>
            <a:spLocks noGrp="1"/>
          </p:cNvSpPr>
          <p:nvPr>
            <p:ph sz="quarter" idx="13"/>
          </p:nvPr>
        </p:nvSpPr>
        <p:spPr/>
        <p:txBody>
          <a:bodyPr/>
          <a:lstStyle/>
          <a:p>
            <a:r>
              <a:rPr lang="es-EC" sz="1600" dirty="0"/>
              <a:t>En 1958 William Higginbotham creó, sirviéndose de un programa para el cálculo de trayectorias y un osciloscopio, Tennis for Two (tenis para dos): un simulador de tenis de mesa para entretenimiento de los visitantes de la exposición Brookhaven National Laboratory.</a:t>
            </a:r>
            <a:r>
              <a:rPr lang="es-EC" dirty="0" smtClean="0"/>
              <a:t/>
            </a:r>
            <a:br>
              <a:rPr lang="es-EC" dirty="0" smtClean="0"/>
            </a:br>
            <a:endParaRPr lang="es-EC" dirty="0" smtClean="0"/>
          </a:p>
          <a:p>
            <a:endParaRPr lang="es-EC" dirty="0"/>
          </a:p>
          <a:p>
            <a:endParaRPr lang="es-EC"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737" y="3404382"/>
            <a:ext cx="5929474" cy="2810113"/>
          </a:xfrm>
          <a:prstGeom prst="rect">
            <a:avLst/>
          </a:prstGeom>
        </p:spPr>
      </p:pic>
    </p:spTree>
    <p:extLst>
      <p:ext uri="{BB962C8B-B14F-4D97-AF65-F5344CB8AC3E}">
        <p14:creationId xmlns:p14="http://schemas.microsoft.com/office/powerpoint/2010/main" val="1790923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61817"/>
          </a:xfrm>
        </p:spPr>
        <p:txBody>
          <a:bodyPr>
            <a:normAutofit/>
          </a:bodyPr>
          <a:lstStyle/>
          <a:p>
            <a:r>
              <a:rPr lang="es-EC" b="1" dirty="0"/>
              <a:t>Primer acto: protagonista</a:t>
            </a:r>
            <a:endParaRPr lang="es-EC" dirty="0"/>
          </a:p>
        </p:txBody>
      </p:sp>
      <p:sp>
        <p:nvSpPr>
          <p:cNvPr id="3" name="Marcador de contenido 2"/>
          <p:cNvSpPr>
            <a:spLocks noGrp="1"/>
          </p:cNvSpPr>
          <p:nvPr>
            <p:ph sz="quarter" idx="13"/>
          </p:nvPr>
        </p:nvSpPr>
        <p:spPr>
          <a:xfrm>
            <a:off x="838200" y="1153550"/>
            <a:ext cx="10515600" cy="5345723"/>
          </a:xfrm>
        </p:spPr>
        <p:txBody>
          <a:bodyPr>
            <a:normAutofit fontScale="40000" lnSpcReduction="20000"/>
          </a:bodyPr>
          <a:lstStyle/>
          <a:p>
            <a:r>
              <a:rPr lang="es-EC" sz="4000" dirty="0"/>
              <a:t>Primer acto, es expositivo, dedicado a transmitir información</a:t>
            </a:r>
            <a:r>
              <a:rPr lang="es-EC" sz="4000" dirty="0" smtClean="0"/>
              <a:t>,</a:t>
            </a:r>
            <a:r>
              <a:rPr lang="es-EC" sz="4000" dirty="0"/>
              <a:t> </a:t>
            </a:r>
          </a:p>
          <a:p>
            <a:r>
              <a:rPr lang="es-EC" sz="4000" dirty="0"/>
              <a:t>Existen elementos comunes en todas las </a:t>
            </a:r>
            <a:r>
              <a:rPr lang="es-EC" sz="4000" dirty="0" smtClean="0"/>
              <a:t>historias</a:t>
            </a:r>
            <a:endParaRPr lang="es-EC" sz="4000" dirty="0"/>
          </a:p>
          <a:p>
            <a:r>
              <a:rPr lang="es-EC" sz="4000" i="1" dirty="0"/>
              <a:t>Protagonista</a:t>
            </a:r>
            <a:r>
              <a:rPr lang="es-EC" sz="4000" dirty="0"/>
              <a:t>, el vehículo que avanza la historia</a:t>
            </a:r>
            <a:r>
              <a:rPr lang="es-EC" sz="4000" dirty="0" smtClean="0"/>
              <a:t>,</a:t>
            </a:r>
            <a:endParaRPr lang="es-EC" sz="4000" dirty="0"/>
          </a:p>
          <a:p>
            <a:r>
              <a:rPr lang="es-EC" sz="4000" i="1" dirty="0"/>
              <a:t>Reglas</a:t>
            </a:r>
            <a:r>
              <a:rPr lang="es-EC" sz="4000" dirty="0" smtClean="0"/>
              <a:t>:</a:t>
            </a:r>
          </a:p>
          <a:p>
            <a:pPr marL="0" indent="0">
              <a:buNone/>
            </a:pPr>
            <a:endParaRPr lang="es-EC" sz="4000" dirty="0" smtClean="0"/>
          </a:p>
          <a:p>
            <a:r>
              <a:rPr lang="es-EC" sz="4000" dirty="0" smtClean="0"/>
              <a:t>Debe </a:t>
            </a:r>
            <a:r>
              <a:rPr lang="es-EC" sz="4000" dirty="0"/>
              <a:t>desear algo</a:t>
            </a:r>
          </a:p>
          <a:p>
            <a:r>
              <a:rPr lang="es-EC" sz="4000" dirty="0"/>
              <a:t>Debe perseguir su </a:t>
            </a:r>
            <a:r>
              <a:rPr lang="es-EC" sz="4000" dirty="0" smtClean="0"/>
              <a:t>objetivo</a:t>
            </a:r>
          </a:p>
          <a:p>
            <a:pPr marL="0" indent="0">
              <a:buNone/>
            </a:pPr>
            <a:endParaRPr lang="es-EC" sz="4000" dirty="0" smtClean="0"/>
          </a:p>
          <a:p>
            <a:r>
              <a:rPr lang="es-EC" sz="4000" i="1" dirty="0" smtClean="0"/>
              <a:t>Tipos</a:t>
            </a:r>
            <a:r>
              <a:rPr lang="es-EC" sz="4000" dirty="0" smtClean="0"/>
              <a:t>:</a:t>
            </a:r>
          </a:p>
          <a:p>
            <a:pPr marL="0" indent="0">
              <a:buNone/>
            </a:pPr>
            <a:endParaRPr lang="es-EC" sz="4000" dirty="0" smtClean="0"/>
          </a:p>
          <a:p>
            <a:r>
              <a:rPr lang="es-EC" sz="4000" b="1" dirty="0" smtClean="0"/>
              <a:t>Individual</a:t>
            </a:r>
            <a:r>
              <a:rPr lang="es-EC" sz="4000" dirty="0"/>
              <a:t>, un personaje con un objetivo</a:t>
            </a:r>
          </a:p>
          <a:p>
            <a:r>
              <a:rPr lang="es-EC" sz="4000" b="1" dirty="0" err="1"/>
              <a:t>Plural</a:t>
            </a:r>
            <a:r>
              <a:rPr lang="es-EC" sz="4000" dirty="0" err="1"/>
              <a:t>,varios</a:t>
            </a:r>
            <a:r>
              <a:rPr lang="es-EC" sz="4000" dirty="0"/>
              <a:t> personajes con un objetivo común</a:t>
            </a:r>
          </a:p>
          <a:p>
            <a:r>
              <a:rPr lang="es-EC" sz="4000" b="1" dirty="0"/>
              <a:t>Múltiple</a:t>
            </a:r>
            <a:r>
              <a:rPr lang="es-EC" sz="4000" dirty="0"/>
              <a:t>, personajes independientes con distintos objetivos</a:t>
            </a:r>
          </a:p>
          <a:p>
            <a:r>
              <a:rPr lang="es-EC" sz="4000" b="1" dirty="0"/>
              <a:t>Abierto</a:t>
            </a:r>
            <a:r>
              <a:rPr lang="es-EC" sz="4000" dirty="0"/>
              <a:t>, el protagonista eres tú</a:t>
            </a:r>
          </a:p>
          <a:p>
            <a:endParaRPr lang="es-EC" dirty="0"/>
          </a:p>
        </p:txBody>
      </p:sp>
    </p:spTree>
    <p:extLst>
      <p:ext uri="{BB962C8B-B14F-4D97-AF65-F5344CB8AC3E}">
        <p14:creationId xmlns:p14="http://schemas.microsoft.com/office/powerpoint/2010/main" val="4110219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Primer punto de giro</a:t>
            </a:r>
            <a:endParaRPr lang="es-EC" dirty="0"/>
          </a:p>
        </p:txBody>
      </p:sp>
      <p:sp>
        <p:nvSpPr>
          <p:cNvPr id="3" name="Marcador de contenido 2"/>
          <p:cNvSpPr>
            <a:spLocks noGrp="1"/>
          </p:cNvSpPr>
          <p:nvPr>
            <p:ph sz="quarter" idx="13"/>
          </p:nvPr>
        </p:nvSpPr>
        <p:spPr/>
        <p:txBody>
          <a:bodyPr/>
          <a:lstStyle/>
          <a:p>
            <a:r>
              <a:rPr lang="es-EC" dirty="0"/>
              <a:t>Primer punto de giro, es un giro definitivo, el momento cuando el protagonista se hace </a:t>
            </a:r>
            <a:r>
              <a:rPr lang="es-EC" dirty="0" err="1"/>
              <a:t>conciente</a:t>
            </a:r>
            <a:r>
              <a:rPr lang="es-EC" dirty="0"/>
              <a:t> que las cosas no van a salir como esperaba, esto coincide con el final del primer acto.</a:t>
            </a:r>
          </a:p>
          <a:p>
            <a:pPr marL="0" indent="0">
              <a:buNone/>
            </a:pPr>
            <a:endParaRPr lang="es-EC" dirty="0"/>
          </a:p>
          <a:p>
            <a:r>
              <a:rPr lang="es-EC" dirty="0"/>
              <a:t>Lo habitual es que el antagonista genere el primer giro.</a:t>
            </a:r>
          </a:p>
          <a:p>
            <a:pPr marL="0" indent="0">
              <a:buNone/>
            </a:pPr>
            <a:endParaRPr lang="es-EC" dirty="0"/>
          </a:p>
        </p:txBody>
      </p:sp>
    </p:spTree>
    <p:extLst>
      <p:ext uri="{BB962C8B-B14F-4D97-AF65-F5344CB8AC3E}">
        <p14:creationId xmlns:p14="http://schemas.microsoft.com/office/powerpoint/2010/main" val="135771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Segundo acto: conflicto</a:t>
            </a:r>
            <a:endParaRPr lang="es-EC" dirty="0"/>
          </a:p>
        </p:txBody>
      </p:sp>
      <p:sp>
        <p:nvSpPr>
          <p:cNvPr id="3" name="Marcador de contenido 2"/>
          <p:cNvSpPr>
            <a:spLocks noGrp="1"/>
          </p:cNvSpPr>
          <p:nvPr>
            <p:ph sz="quarter" idx="13"/>
          </p:nvPr>
        </p:nvSpPr>
        <p:spPr/>
        <p:txBody>
          <a:bodyPr>
            <a:normAutofit fontScale="92500" lnSpcReduction="10000"/>
          </a:bodyPr>
          <a:lstStyle/>
          <a:p>
            <a:r>
              <a:rPr lang="es-EC" dirty="0"/>
              <a:t>El segundo acto, desarrolló la historia, aumentando los problemas que enfrenta el protagonista</a:t>
            </a:r>
          </a:p>
          <a:p>
            <a:pPr marL="0" indent="0">
              <a:buNone/>
            </a:pPr>
            <a:r>
              <a:rPr lang="es-EC" dirty="0"/>
              <a:t/>
            </a:r>
            <a:br>
              <a:rPr lang="es-EC" dirty="0"/>
            </a:br>
            <a:r>
              <a:rPr lang="es-EC" i="1" dirty="0"/>
              <a:t>Conflicto</a:t>
            </a:r>
            <a:r>
              <a:rPr lang="es-EC" dirty="0"/>
              <a:t>: un problema a resolver por el personaje, existe tipos los cuales son</a:t>
            </a:r>
          </a:p>
          <a:p>
            <a:endParaRPr lang="es-EC" dirty="0"/>
          </a:p>
          <a:p>
            <a:r>
              <a:rPr lang="es-EC" b="1" dirty="0"/>
              <a:t>interno</a:t>
            </a:r>
            <a:r>
              <a:rPr lang="es-EC" dirty="0"/>
              <a:t>, conflictos que proceden de nuestro interior</a:t>
            </a:r>
          </a:p>
          <a:p>
            <a:r>
              <a:rPr lang="es-EC" b="1" dirty="0"/>
              <a:t>social</a:t>
            </a:r>
            <a:r>
              <a:rPr lang="es-EC" dirty="0"/>
              <a:t>, proviene de nuestro círculo interno como amigos, familia,  amantes, etc.</a:t>
            </a:r>
          </a:p>
          <a:p>
            <a:r>
              <a:rPr lang="es-EC" b="1" dirty="0"/>
              <a:t>externo</a:t>
            </a:r>
            <a:r>
              <a:rPr lang="es-EC" dirty="0"/>
              <a:t>, engloba todos los problemas fuera del círculo del protagonista</a:t>
            </a:r>
          </a:p>
          <a:p>
            <a:endParaRPr lang="es-EC" dirty="0"/>
          </a:p>
        </p:txBody>
      </p:sp>
    </p:spTree>
    <p:extLst>
      <p:ext uri="{BB962C8B-B14F-4D97-AF65-F5344CB8AC3E}">
        <p14:creationId xmlns:p14="http://schemas.microsoft.com/office/powerpoint/2010/main" val="186807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Segundo acto: Segundo punto de giro: crisis</a:t>
            </a:r>
            <a:endParaRPr lang="es-EC" dirty="0"/>
          </a:p>
        </p:txBody>
      </p:sp>
      <p:sp>
        <p:nvSpPr>
          <p:cNvPr id="3" name="Marcador de contenido 2"/>
          <p:cNvSpPr>
            <a:spLocks noGrp="1"/>
          </p:cNvSpPr>
          <p:nvPr>
            <p:ph sz="quarter" idx="13"/>
          </p:nvPr>
        </p:nvSpPr>
        <p:spPr/>
        <p:txBody>
          <a:bodyPr/>
          <a:lstStyle/>
          <a:p>
            <a:r>
              <a:rPr lang="es-EC" dirty="0"/>
              <a:t>El segundo acto, desarrolló la historia, aumentando los problemas que enfrenta el protagonista</a:t>
            </a:r>
          </a:p>
          <a:p>
            <a:pPr marL="0" indent="0">
              <a:buNone/>
            </a:pPr>
            <a:endParaRPr lang="es-EC" dirty="0"/>
          </a:p>
          <a:p>
            <a:r>
              <a:rPr lang="es-EC" b="1" dirty="0"/>
              <a:t>Segundo punto de giro y crisis</a:t>
            </a:r>
            <a:r>
              <a:rPr lang="es-EC" dirty="0"/>
              <a:t>: el conflicto ha alcanzado su máximo punto de dificultad, debería ser el momento más emocionante,</a:t>
            </a:r>
          </a:p>
          <a:p>
            <a:pPr marL="0" indent="0">
              <a:buNone/>
            </a:pPr>
            <a:endParaRPr lang="es-EC" dirty="0"/>
          </a:p>
          <a:p>
            <a:r>
              <a:rPr lang="es-EC" dirty="0"/>
              <a:t>La crisis no es obligatoria, esta marca el momento más bajo del personaje.</a:t>
            </a:r>
          </a:p>
          <a:p>
            <a:endParaRPr lang="es-EC" dirty="0"/>
          </a:p>
        </p:txBody>
      </p:sp>
    </p:spTree>
    <p:extLst>
      <p:ext uri="{BB962C8B-B14F-4D97-AF65-F5344CB8AC3E}">
        <p14:creationId xmlns:p14="http://schemas.microsoft.com/office/powerpoint/2010/main" val="3071466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Tercer acto: </a:t>
            </a:r>
            <a:r>
              <a:rPr lang="es-EC" b="1" dirty="0" err="1"/>
              <a:t>climax</a:t>
            </a:r>
            <a:endParaRPr lang="es-EC" dirty="0"/>
          </a:p>
        </p:txBody>
      </p:sp>
      <p:sp>
        <p:nvSpPr>
          <p:cNvPr id="3" name="Marcador de contenido 2"/>
          <p:cNvSpPr>
            <a:spLocks noGrp="1"/>
          </p:cNvSpPr>
          <p:nvPr>
            <p:ph sz="quarter" idx="13"/>
          </p:nvPr>
        </p:nvSpPr>
        <p:spPr/>
        <p:txBody>
          <a:bodyPr>
            <a:normAutofit lnSpcReduction="10000"/>
          </a:bodyPr>
          <a:lstStyle/>
          <a:p>
            <a:r>
              <a:rPr lang="es-EC" dirty="0"/>
              <a:t>Tercer acto, debe cerrar todo lo que se haya planteado, el ideal contiene una mezcla de explicación y </a:t>
            </a:r>
            <a:r>
              <a:rPr lang="es-EC" dirty="0" smtClean="0"/>
              <a:t>emoción</a:t>
            </a:r>
            <a:r>
              <a:rPr lang="es-EC" dirty="0"/>
              <a:t> </a:t>
            </a:r>
          </a:p>
          <a:p>
            <a:r>
              <a:rPr lang="es-EC" dirty="0"/>
              <a:t>Tiene tres elementos</a:t>
            </a:r>
          </a:p>
          <a:p>
            <a:pPr marL="0" indent="0">
              <a:buNone/>
            </a:pPr>
            <a:endParaRPr lang="es-EC" dirty="0"/>
          </a:p>
          <a:p>
            <a:r>
              <a:rPr lang="es-EC" b="1" dirty="0"/>
              <a:t>Clímax</a:t>
            </a:r>
            <a:r>
              <a:rPr lang="es-EC" dirty="0"/>
              <a:t>, última batalla, el momento más emocionante de la historia siendo una mezcla de espectáculo y verdad</a:t>
            </a:r>
          </a:p>
          <a:p>
            <a:pPr marL="0" indent="0">
              <a:buNone/>
            </a:pPr>
            <a:r>
              <a:rPr lang="es-EC" dirty="0" smtClean="0"/>
              <a:t/>
            </a:r>
            <a:br>
              <a:rPr lang="es-EC" dirty="0" smtClean="0"/>
            </a:br>
            <a:endParaRPr lang="es-EC" dirty="0"/>
          </a:p>
        </p:txBody>
      </p:sp>
    </p:spTree>
    <p:extLst>
      <p:ext uri="{BB962C8B-B14F-4D97-AF65-F5344CB8AC3E}">
        <p14:creationId xmlns:p14="http://schemas.microsoft.com/office/powerpoint/2010/main" val="2523723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Tercer acto: resolución</a:t>
            </a:r>
            <a:endParaRPr lang="es-EC" dirty="0"/>
          </a:p>
        </p:txBody>
      </p:sp>
      <p:sp>
        <p:nvSpPr>
          <p:cNvPr id="3" name="Marcador de contenido 2"/>
          <p:cNvSpPr>
            <a:spLocks noGrp="1"/>
          </p:cNvSpPr>
          <p:nvPr>
            <p:ph sz="quarter" idx="13"/>
          </p:nvPr>
        </p:nvSpPr>
        <p:spPr>
          <a:xfrm>
            <a:off x="838200" y="1825624"/>
            <a:ext cx="10515600" cy="4575175"/>
          </a:xfrm>
        </p:spPr>
        <p:txBody>
          <a:bodyPr>
            <a:normAutofit fontScale="40000" lnSpcReduction="20000"/>
          </a:bodyPr>
          <a:lstStyle/>
          <a:p>
            <a:r>
              <a:rPr lang="es-EC" sz="2900" dirty="0"/>
              <a:t>Tercer acto, debe cerrar todo lo que se haya planteado, el acto ideal contiene una mezcla de explicación y emoción</a:t>
            </a:r>
          </a:p>
          <a:p>
            <a:pPr marL="0" indent="0">
              <a:buNone/>
            </a:pPr>
            <a:endParaRPr lang="es-EC" sz="2900" dirty="0"/>
          </a:p>
          <a:p>
            <a:r>
              <a:rPr lang="es-EC" sz="2900" dirty="0"/>
              <a:t>Tiene tres elementos:</a:t>
            </a:r>
          </a:p>
          <a:p>
            <a:pPr marL="0" indent="0">
              <a:buNone/>
            </a:pPr>
            <a:endParaRPr lang="es-EC" sz="2900" dirty="0"/>
          </a:p>
          <a:p>
            <a:r>
              <a:rPr lang="es-EC" sz="2900" b="1" dirty="0"/>
              <a:t>Climax</a:t>
            </a:r>
            <a:r>
              <a:rPr lang="es-EC" sz="2900" dirty="0"/>
              <a:t>, última batalla, el momento más emocionante de la historia siendo una mezcla de espectáculo y verdad</a:t>
            </a:r>
          </a:p>
          <a:p>
            <a:pPr marL="0" indent="0">
              <a:buNone/>
            </a:pPr>
            <a:endParaRPr lang="es-EC" sz="2900" dirty="0"/>
          </a:p>
          <a:p>
            <a:r>
              <a:rPr lang="es-EC" sz="2900" b="1" dirty="0"/>
              <a:t>Resolución</a:t>
            </a:r>
            <a:r>
              <a:rPr lang="es-EC" sz="2900" dirty="0"/>
              <a:t>: es el último paso de nuestro viaje, debe ser emocionalmente concluyente,</a:t>
            </a:r>
          </a:p>
          <a:p>
            <a:pPr marL="0" indent="0">
              <a:buNone/>
            </a:pPr>
            <a:r>
              <a:rPr lang="es-EC" sz="2900" dirty="0"/>
              <a:t> </a:t>
            </a:r>
          </a:p>
          <a:p>
            <a:r>
              <a:rPr lang="es-EC" sz="2900" dirty="0"/>
              <a:t>Cerrados, concluye con todos los cabos atados.</a:t>
            </a:r>
          </a:p>
          <a:p>
            <a:r>
              <a:rPr lang="es-EC" sz="2900" dirty="0"/>
              <a:t>Abiertos, están abiertos a </a:t>
            </a:r>
            <a:r>
              <a:rPr lang="es-EC" sz="2900" dirty="0" smtClean="0"/>
              <a:t>interpretación</a:t>
            </a:r>
            <a:r>
              <a:rPr lang="es-EC" sz="2900" dirty="0"/>
              <a:t> </a:t>
            </a:r>
          </a:p>
          <a:p>
            <a:r>
              <a:rPr lang="es-EC" sz="2900" i="1" dirty="0" smtClean="0"/>
              <a:t>características</a:t>
            </a:r>
            <a:endParaRPr lang="es-EC" sz="2900" dirty="0"/>
          </a:p>
          <a:p>
            <a:r>
              <a:rPr lang="es-EC" sz="2900" dirty="0"/>
              <a:t>Imprevisible, en contra de lo esperable</a:t>
            </a:r>
          </a:p>
          <a:p>
            <a:r>
              <a:rPr lang="es-EC" sz="2900" dirty="0"/>
              <a:t>Irremediable, no puede acabar de otro modo debido a la situación</a:t>
            </a:r>
          </a:p>
          <a:p>
            <a:r>
              <a:rPr lang="es-EC" sz="2900" dirty="0"/>
              <a:t>Sorprendente, la sorpresa final</a:t>
            </a:r>
          </a:p>
          <a:p>
            <a:pPr marL="0" indent="0">
              <a:buNone/>
            </a:pPr>
            <a:endParaRPr lang="es-EC" dirty="0"/>
          </a:p>
        </p:txBody>
      </p:sp>
    </p:spTree>
    <p:extLst>
      <p:ext uri="{BB962C8B-B14F-4D97-AF65-F5344CB8AC3E}">
        <p14:creationId xmlns:p14="http://schemas.microsoft.com/office/powerpoint/2010/main" val="1552240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Método de los 3 actos</a:t>
            </a:r>
            <a:br>
              <a:rPr lang="es-EC" b="1" dirty="0"/>
            </a:br>
            <a:endParaRPr lang="es-EC" dirty="0"/>
          </a:p>
        </p:txBody>
      </p:sp>
      <p:sp>
        <p:nvSpPr>
          <p:cNvPr id="3" name="Marcador de contenido 2"/>
          <p:cNvSpPr>
            <a:spLocks noGrp="1"/>
          </p:cNvSpPr>
          <p:nvPr>
            <p:ph sz="quarter" idx="13"/>
          </p:nvPr>
        </p:nvSpPr>
        <p:spPr>
          <a:xfrm>
            <a:off x="838199" y="1378634"/>
            <a:ext cx="10655105" cy="5190977"/>
          </a:xfrm>
        </p:spPr>
        <p:txBody>
          <a:bodyPr>
            <a:normAutofit fontScale="92500" lnSpcReduction="10000"/>
          </a:bodyPr>
          <a:lstStyle/>
          <a:p>
            <a:r>
              <a:rPr lang="es-EC" dirty="0"/>
              <a:t>Este método sostiene que toda historia se divide en un comienzo, un nudo y un desenlace. En casi todo lo que tiene una intención comunicativa podríamos encontrar estas partes.</a:t>
            </a:r>
          </a:p>
          <a:p>
            <a:r>
              <a:rPr lang="es-EC" dirty="0"/>
              <a:t>Aristóteles en su obra “la poética”, sentó las bases teóricas de los 3 actos y hoy lo conocemos cómo </a:t>
            </a:r>
            <a:r>
              <a:rPr lang="es-EC" dirty="0">
                <a:hlinkClick r:id="rId2"/>
              </a:rPr>
              <a:t>narratología</a:t>
            </a:r>
            <a:r>
              <a:rPr lang="es-EC" dirty="0"/>
              <a:t>.</a:t>
            </a:r>
          </a:p>
          <a:p>
            <a:r>
              <a:rPr lang="es-EC" b="1" dirty="0"/>
              <a:t>&lt;a id=“Por_qu_es_til_para_un_videojuego_6”&gt;&lt;/a&gt;¿Por qué es útil para un videojuego?</a:t>
            </a:r>
          </a:p>
          <a:p>
            <a:r>
              <a:rPr lang="es-EC" dirty="0"/>
              <a:t>Existe una carencia de buenas historias en lo videojuegos, debido a que conocer la estructura es sencillo, pero unirla con </a:t>
            </a:r>
            <a:r>
              <a:rPr lang="es-EC" dirty="0" err="1"/>
              <a:t>jugabilidad</a:t>
            </a:r>
            <a:r>
              <a:rPr lang="es-EC" dirty="0"/>
              <a:t> es la parte compleja.</a:t>
            </a:r>
          </a:p>
          <a:p>
            <a:r>
              <a:rPr lang="es-EC" b="1" dirty="0"/>
              <a:t>&lt;a id=“Cmo_funcionan_los_3_actos_en_la_actualidad_10”&gt;&lt;/a&gt;¿Cómo funcionan los 3 actos en la actualidad?</a:t>
            </a:r>
          </a:p>
          <a:p>
            <a:r>
              <a:rPr lang="es-EC" dirty="0">
                <a:hlinkClick r:id="rId3"/>
              </a:rPr>
              <a:t>Las 22 reglas del storytelling que sigue Pixar</a:t>
            </a:r>
            <a:r>
              <a:rPr lang="es-EC" dirty="0"/>
              <a:t> para crear sus historias, la regla 4 se refiere a la estructura, en ella se sigue la estructura que plantea Aristóteles.</a:t>
            </a:r>
          </a:p>
          <a:p>
            <a:endParaRPr lang="es-EC" dirty="0"/>
          </a:p>
        </p:txBody>
      </p:sp>
    </p:spTree>
    <p:extLst>
      <p:ext uri="{BB962C8B-B14F-4D97-AF65-F5344CB8AC3E}">
        <p14:creationId xmlns:p14="http://schemas.microsoft.com/office/powerpoint/2010/main" val="598279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Tipos de videojuego serios</a:t>
            </a:r>
            <a:endParaRPr lang="es-EC" dirty="0"/>
          </a:p>
        </p:txBody>
      </p:sp>
      <p:sp>
        <p:nvSpPr>
          <p:cNvPr id="3" name="Marcador de contenido 2"/>
          <p:cNvSpPr>
            <a:spLocks noGrp="1"/>
          </p:cNvSpPr>
          <p:nvPr>
            <p:ph sz="quarter" idx="13"/>
          </p:nvPr>
        </p:nvSpPr>
        <p:spPr/>
        <p:txBody>
          <a:bodyPr/>
          <a:lstStyle/>
          <a:p>
            <a:r>
              <a:rPr lang="es-EC" dirty="0" err="1"/>
              <a:t>Edutainment</a:t>
            </a:r>
            <a:r>
              <a:rPr lang="es-EC" dirty="0"/>
              <a:t>: busca enseñar a las personas.</a:t>
            </a:r>
          </a:p>
          <a:p>
            <a:pPr marL="0" indent="0">
              <a:buNone/>
            </a:pPr>
            <a:endParaRPr lang="es-EC" dirty="0"/>
          </a:p>
          <a:p>
            <a:r>
              <a:rPr lang="es-EC" dirty="0"/>
              <a:t>Training </a:t>
            </a:r>
            <a:r>
              <a:rPr lang="es-EC" dirty="0" err="1"/>
              <a:t>game</a:t>
            </a:r>
            <a:r>
              <a:rPr lang="es-EC" dirty="0"/>
              <a:t>: entrenar en una serie de hábitos que sean prácticos.</a:t>
            </a:r>
          </a:p>
          <a:p>
            <a:pPr marL="0" indent="0">
              <a:buNone/>
            </a:pPr>
            <a:endParaRPr lang="es-EC" dirty="0"/>
          </a:p>
          <a:p>
            <a:r>
              <a:rPr lang="es-EC" dirty="0" err="1"/>
              <a:t>Newsgame</a:t>
            </a:r>
            <a:r>
              <a:rPr lang="es-EC" dirty="0"/>
              <a:t>: medios de comunicación que comunican a través de un videojuego.</a:t>
            </a:r>
          </a:p>
          <a:p>
            <a:r>
              <a:rPr lang="es-EC" dirty="0" err="1" smtClean="0"/>
              <a:t>Advergaming</a:t>
            </a:r>
            <a:r>
              <a:rPr lang="es-EC" dirty="0"/>
              <a:t>: videojuegos que sirvan como campañas publicitarias.</a:t>
            </a:r>
          </a:p>
          <a:p>
            <a:endParaRPr lang="es-EC" dirty="0"/>
          </a:p>
        </p:txBody>
      </p:sp>
    </p:spTree>
    <p:extLst>
      <p:ext uri="{BB962C8B-B14F-4D97-AF65-F5344CB8AC3E}">
        <p14:creationId xmlns:p14="http://schemas.microsoft.com/office/powerpoint/2010/main" val="2108299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Niveles de objetivos en los videojuegos serios</a:t>
            </a:r>
            <a:endParaRPr lang="es-EC" dirty="0"/>
          </a:p>
        </p:txBody>
      </p:sp>
      <p:sp>
        <p:nvSpPr>
          <p:cNvPr id="3" name="Marcador de contenido 2"/>
          <p:cNvSpPr>
            <a:spLocks noGrp="1"/>
          </p:cNvSpPr>
          <p:nvPr>
            <p:ph sz="quarter" idx="13"/>
          </p:nvPr>
        </p:nvSpPr>
        <p:spPr/>
        <p:txBody>
          <a:bodyPr>
            <a:normAutofit fontScale="62500" lnSpcReduction="20000"/>
          </a:bodyPr>
          <a:lstStyle/>
          <a:p>
            <a:r>
              <a:rPr lang="es-EC" dirty="0"/>
              <a:t>Para un videojuego seria debemos encontrar algo que sea un problema o una oportunidad y a partir de esto construir el juego.</a:t>
            </a:r>
          </a:p>
          <a:p>
            <a:pPr marL="0" indent="0">
              <a:buNone/>
            </a:pPr>
            <a:endParaRPr lang="es-EC" dirty="0"/>
          </a:p>
          <a:p>
            <a:r>
              <a:rPr lang="es-EC" dirty="0"/>
              <a:t>Este juego debe tener fases que debemos seguir para conseguir resolver el problema.</a:t>
            </a:r>
          </a:p>
          <a:p>
            <a:pPr marL="0" indent="0">
              <a:buNone/>
            </a:pPr>
            <a:endParaRPr lang="es-EC" dirty="0"/>
          </a:p>
          <a:p>
            <a:r>
              <a:rPr lang="es-EC" dirty="0"/>
              <a:t>Objetivos:</a:t>
            </a:r>
          </a:p>
          <a:p>
            <a:pPr marL="0" indent="0">
              <a:buNone/>
            </a:pPr>
            <a:r>
              <a:rPr lang="es-EC" dirty="0"/>
              <a:t> </a:t>
            </a:r>
          </a:p>
          <a:p>
            <a:r>
              <a:rPr lang="es-EC" dirty="0"/>
              <a:t>Objetivo del cliente</a:t>
            </a:r>
          </a:p>
          <a:p>
            <a:r>
              <a:rPr lang="es-EC" dirty="0"/>
              <a:t>Objetivo del desarrollador</a:t>
            </a:r>
          </a:p>
          <a:p>
            <a:r>
              <a:rPr lang="es-EC" dirty="0"/>
              <a:t>Objetivo del videojuego</a:t>
            </a:r>
          </a:p>
          <a:p>
            <a:r>
              <a:rPr lang="es-EC" dirty="0"/>
              <a:t>Objetivo del usuario</a:t>
            </a:r>
          </a:p>
          <a:p>
            <a:pPr marL="0" indent="0">
              <a:buNone/>
            </a:pPr>
            <a:endParaRPr lang="es-EC" dirty="0"/>
          </a:p>
        </p:txBody>
      </p:sp>
    </p:spTree>
    <p:extLst>
      <p:ext uri="{BB962C8B-B14F-4D97-AF65-F5344CB8AC3E}">
        <p14:creationId xmlns:p14="http://schemas.microsoft.com/office/powerpoint/2010/main" val="3549682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Efectos psicosociales del videojuego de entretenimiento y serio</a:t>
            </a:r>
            <a:endParaRPr lang="es-EC" dirty="0"/>
          </a:p>
        </p:txBody>
      </p:sp>
      <p:sp>
        <p:nvSpPr>
          <p:cNvPr id="3" name="Marcador de contenido 2"/>
          <p:cNvSpPr>
            <a:spLocks noGrp="1"/>
          </p:cNvSpPr>
          <p:nvPr>
            <p:ph sz="quarter" idx="13"/>
          </p:nvPr>
        </p:nvSpPr>
        <p:spPr/>
        <p:txBody>
          <a:bodyPr/>
          <a:lstStyle/>
          <a:p>
            <a:r>
              <a:rPr lang="es-EC" dirty="0"/>
              <a:t>Los videojuegos activan partes muy importantes del cerebro,</a:t>
            </a:r>
          </a:p>
          <a:p>
            <a:pPr marL="0" indent="0">
              <a:buNone/>
            </a:pPr>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298" y="2557462"/>
            <a:ext cx="5444197" cy="3622866"/>
          </a:xfrm>
          <a:prstGeom prst="rect">
            <a:avLst/>
          </a:prstGeom>
        </p:spPr>
      </p:pic>
    </p:spTree>
    <p:extLst>
      <p:ext uri="{BB962C8B-B14F-4D97-AF65-F5344CB8AC3E}">
        <p14:creationId xmlns:p14="http://schemas.microsoft.com/office/powerpoint/2010/main" val="216232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historia</a:t>
            </a:r>
            <a:endParaRPr lang="es-EC" dirty="0"/>
          </a:p>
        </p:txBody>
      </p:sp>
      <p:sp>
        <p:nvSpPr>
          <p:cNvPr id="3" name="Marcador de contenido 2"/>
          <p:cNvSpPr>
            <a:spLocks noGrp="1"/>
          </p:cNvSpPr>
          <p:nvPr>
            <p:ph sz="quarter" idx="13"/>
          </p:nvPr>
        </p:nvSpPr>
        <p:spPr/>
        <p:txBody>
          <a:bodyPr/>
          <a:lstStyle/>
          <a:p>
            <a:r>
              <a:rPr lang="es-EC" dirty="0"/>
              <a:t>Los años 80 comenzaron con un fuerte crecimiento en el sector del videojuego alentado por la popularidad de los salones de máquinas recreativas y de las primeras videoconsolas aparecidas durante la década de los 70.</a:t>
            </a:r>
            <a:r>
              <a:rPr lang="es-EC" dirty="0" smtClean="0"/>
              <a:t/>
            </a:r>
            <a:br>
              <a:rPr lang="es-EC" dirty="0" smtClean="0"/>
            </a:br>
            <a:r>
              <a:rPr lang="es-EC" dirty="0" smtClean="0"/>
              <a:t/>
            </a:r>
            <a:br>
              <a:rPr lang="es-EC" dirty="0" smtClean="0"/>
            </a:br>
            <a:r>
              <a:rPr lang="es-EC" dirty="0"/>
              <a:t>Durante estos años destacan sistemas como </a:t>
            </a:r>
            <a:r>
              <a:rPr lang="es-EC" dirty="0" err="1"/>
              <a:t>Oddyssey</a:t>
            </a:r>
            <a:r>
              <a:rPr lang="es-EC" dirty="0"/>
              <a:t> 2 (Phillips), </a:t>
            </a:r>
            <a:r>
              <a:rPr lang="es-EC" dirty="0" err="1"/>
              <a:t>Intellivision</a:t>
            </a:r>
            <a:r>
              <a:rPr lang="es-EC" dirty="0"/>
              <a:t> (</a:t>
            </a:r>
            <a:r>
              <a:rPr lang="es-EC" dirty="0" err="1"/>
              <a:t>Mattel</a:t>
            </a:r>
            <a:r>
              <a:rPr lang="es-EC" dirty="0"/>
              <a:t>), </a:t>
            </a:r>
            <a:r>
              <a:rPr lang="es-EC" dirty="0" err="1"/>
              <a:t>Colecovision</a:t>
            </a:r>
            <a:r>
              <a:rPr lang="es-EC" dirty="0"/>
              <a:t> (</a:t>
            </a:r>
            <a:r>
              <a:rPr lang="es-EC" dirty="0" err="1"/>
              <a:t>Coleco</a:t>
            </a:r>
            <a:r>
              <a:rPr lang="es-EC" dirty="0"/>
              <a:t>), Atari 5200, </a:t>
            </a:r>
            <a:r>
              <a:rPr lang="es-EC" dirty="0" err="1"/>
              <a:t>Commodore</a:t>
            </a:r>
            <a:r>
              <a:rPr lang="es-EC" dirty="0"/>
              <a:t> 64, </a:t>
            </a:r>
            <a:r>
              <a:rPr lang="es-EC" dirty="0" err="1"/>
              <a:t>Turbografx</a:t>
            </a:r>
            <a:r>
              <a:rPr lang="es-EC" dirty="0"/>
              <a:t> (NEC). Por otro lado en las máquinas recreativas triunfaron juegos como el famoso Pacman (</a:t>
            </a:r>
            <a:r>
              <a:rPr lang="es-EC" dirty="0" err="1"/>
              <a:t>Namco</a:t>
            </a:r>
            <a:r>
              <a:rPr lang="es-EC" dirty="0"/>
              <a:t>), </a:t>
            </a:r>
            <a:r>
              <a:rPr lang="es-EC" dirty="0" err="1"/>
              <a:t>Battle</a:t>
            </a:r>
            <a:r>
              <a:rPr lang="es-EC" dirty="0"/>
              <a:t> </a:t>
            </a:r>
            <a:r>
              <a:rPr lang="es-EC" dirty="0" err="1"/>
              <a:t>Zone</a:t>
            </a:r>
            <a:r>
              <a:rPr lang="es-EC" dirty="0"/>
              <a:t> (Atari), Pole Position (</a:t>
            </a:r>
            <a:r>
              <a:rPr lang="es-EC" dirty="0" err="1"/>
              <a:t>Namco</a:t>
            </a:r>
            <a:r>
              <a:rPr lang="es-EC" dirty="0"/>
              <a:t>), </a:t>
            </a:r>
            <a:r>
              <a:rPr lang="es-EC" dirty="0" err="1"/>
              <a:t>Tron</a:t>
            </a:r>
            <a:r>
              <a:rPr lang="es-EC" dirty="0"/>
              <a:t> (</a:t>
            </a:r>
            <a:r>
              <a:rPr lang="es-EC" dirty="0" err="1"/>
              <a:t>Midway</a:t>
            </a:r>
            <a:r>
              <a:rPr lang="es-EC" dirty="0"/>
              <a:t>) o </a:t>
            </a:r>
            <a:r>
              <a:rPr lang="es-EC" dirty="0" err="1"/>
              <a:t>Zaxxon</a:t>
            </a:r>
            <a:r>
              <a:rPr lang="es-EC" dirty="0"/>
              <a:t> (Sega).</a:t>
            </a:r>
          </a:p>
        </p:txBody>
      </p:sp>
    </p:spTree>
    <p:extLst>
      <p:ext uri="{BB962C8B-B14F-4D97-AF65-F5344CB8AC3E}">
        <p14:creationId xmlns:p14="http://schemas.microsoft.com/office/powerpoint/2010/main" val="3696665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5083"/>
            <a:ext cx="10515600" cy="1465605"/>
          </a:xfrm>
        </p:spPr>
        <p:txBody>
          <a:bodyPr>
            <a:normAutofit fontScale="90000"/>
          </a:bodyPr>
          <a:lstStyle/>
          <a:p>
            <a:pPr algn="ctr"/>
            <a:r>
              <a:rPr lang="es-EC" b="1" dirty="0" smtClean="0"/>
              <a:t/>
            </a:r>
            <a:br>
              <a:rPr lang="es-EC" b="1" dirty="0" smtClean="0"/>
            </a:br>
            <a:r>
              <a:rPr lang="es-EC" b="1" dirty="0" smtClean="0"/>
              <a:t>Tipos </a:t>
            </a:r>
            <a:r>
              <a:rPr lang="es-EC" b="1" dirty="0"/>
              <a:t>de </a:t>
            </a:r>
            <a:r>
              <a:rPr lang="es-EC" b="1" dirty="0" smtClean="0"/>
              <a:t>gamificación </a:t>
            </a:r>
            <a:r>
              <a:rPr lang="es-EC" b="1" dirty="0"/>
              <a:t>de videojuegos</a:t>
            </a:r>
            <a:br>
              <a:rPr lang="es-EC" b="1" dirty="0"/>
            </a:br>
            <a:r>
              <a:rPr lang="es-EC" dirty="0"/>
              <a:t/>
            </a:r>
            <a:br>
              <a:rPr lang="es-EC" dirty="0"/>
            </a:br>
            <a:endParaRPr lang="es-EC" dirty="0"/>
          </a:p>
        </p:txBody>
      </p:sp>
      <p:sp>
        <p:nvSpPr>
          <p:cNvPr id="3" name="Marcador de contenido 2"/>
          <p:cNvSpPr>
            <a:spLocks noGrp="1"/>
          </p:cNvSpPr>
          <p:nvPr>
            <p:ph sz="quarter" idx="13"/>
          </p:nvPr>
        </p:nvSpPr>
        <p:spPr/>
        <p:txBody>
          <a:bodyPr/>
          <a:lstStyle/>
          <a:p>
            <a:r>
              <a:rPr lang="es-EC" dirty="0"/>
              <a:t>Gamificación, es un ámbito que ha explotado en muchos campos como marketing o fidelización.</a:t>
            </a:r>
          </a:p>
          <a:p>
            <a:pPr marL="0" indent="0">
              <a:buNone/>
            </a:pPr>
            <a:endParaRPr lang="es-EC" dirty="0"/>
          </a:p>
          <a:p>
            <a:r>
              <a:rPr lang="es-EC" dirty="0"/>
              <a:t>La gamificación busca sacar las estructuras del vídeo juego integrándolas en la realidad. Potenciando el hacer cosas que no queremos hacer, se convierten en un reto, para que los usuarios si quieren hacerlo.</a:t>
            </a:r>
          </a:p>
          <a:p>
            <a:endParaRPr lang="es-EC" dirty="0"/>
          </a:p>
        </p:txBody>
      </p:sp>
    </p:spTree>
    <p:extLst>
      <p:ext uri="{BB962C8B-B14F-4D97-AF65-F5344CB8AC3E}">
        <p14:creationId xmlns:p14="http://schemas.microsoft.com/office/powerpoint/2010/main" val="1629792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Reglas y retos para gestionar el flujo de actividad y la dificultad</a:t>
            </a:r>
            <a:endParaRPr lang="es-EC" dirty="0"/>
          </a:p>
        </p:txBody>
      </p:sp>
      <p:sp>
        <p:nvSpPr>
          <p:cNvPr id="3" name="Marcador de contenido 2"/>
          <p:cNvSpPr>
            <a:spLocks noGrp="1"/>
          </p:cNvSpPr>
          <p:nvPr>
            <p:ph sz="quarter" idx="13"/>
          </p:nvPr>
        </p:nvSpPr>
        <p:spPr/>
        <p:txBody>
          <a:bodyPr>
            <a:normAutofit fontScale="47500" lnSpcReduction="20000"/>
          </a:bodyPr>
          <a:lstStyle/>
          <a:p>
            <a:r>
              <a:rPr lang="es-EC" b="1" dirty="0"/>
              <a:t>Reglas</a:t>
            </a:r>
            <a:endParaRPr lang="es-EC" dirty="0"/>
          </a:p>
          <a:p>
            <a:pPr marL="0" indent="0">
              <a:buNone/>
            </a:pPr>
            <a:endParaRPr lang="es-EC" dirty="0"/>
          </a:p>
          <a:p>
            <a:r>
              <a:rPr lang="es-EC" dirty="0"/>
              <a:t>Las reglas son las que van a hacer que los usuarios se queden en las estructuras que tú </a:t>
            </a:r>
            <a:r>
              <a:rPr lang="es-EC" dirty="0" smtClean="0"/>
              <a:t>quieres</a:t>
            </a:r>
            <a:r>
              <a:rPr lang="es-EC" dirty="0"/>
              <a:t> </a:t>
            </a:r>
          </a:p>
          <a:p>
            <a:r>
              <a:rPr lang="es-EC" b="1" dirty="0"/>
              <a:t>Reglas estructurales</a:t>
            </a:r>
            <a:r>
              <a:rPr lang="es-EC" dirty="0"/>
              <a:t>: fijar los límites de escenario.</a:t>
            </a:r>
          </a:p>
          <a:p>
            <a:pPr marL="0" indent="0">
              <a:buNone/>
            </a:pPr>
            <a:endParaRPr lang="es-EC" dirty="0"/>
          </a:p>
          <a:p>
            <a:r>
              <a:rPr lang="es-EC" b="1" dirty="0"/>
              <a:t>Reglas de flujo de acción</a:t>
            </a:r>
            <a:r>
              <a:rPr lang="es-EC" dirty="0"/>
              <a:t>: que sucede cuando un usuario hace</a:t>
            </a:r>
          </a:p>
          <a:p>
            <a:pPr marL="0" indent="0">
              <a:buNone/>
            </a:pPr>
            <a:endParaRPr lang="es-EC" dirty="0"/>
          </a:p>
          <a:p>
            <a:r>
              <a:rPr lang="es-EC" b="1" dirty="0"/>
              <a:t>Retos</a:t>
            </a:r>
            <a:r>
              <a:rPr lang="es-EC" dirty="0"/>
              <a:t>:</a:t>
            </a:r>
          </a:p>
          <a:p>
            <a:pPr marL="0" indent="0">
              <a:buNone/>
            </a:pPr>
            <a:endParaRPr lang="es-EC" dirty="0"/>
          </a:p>
          <a:p>
            <a:r>
              <a:rPr lang="es-EC" dirty="0"/>
              <a:t>Los retos vienen por objetivo, buscando que actividades que sean aburridas, sean retadoras o motivante</a:t>
            </a:r>
            <a:r>
              <a:rPr lang="es-EC" dirty="0" smtClean="0"/>
              <a:t>.</a:t>
            </a:r>
            <a:endParaRPr lang="es-EC" dirty="0"/>
          </a:p>
          <a:p>
            <a:pPr marL="0" indent="0">
              <a:buNone/>
            </a:pPr>
            <a:r>
              <a:rPr lang="es-EC" dirty="0"/>
              <a:t>Recuerda</a:t>
            </a:r>
            <a:r>
              <a:rPr lang="es-EC" dirty="0" smtClean="0"/>
              <a:t>:</a:t>
            </a:r>
            <a:endParaRPr lang="es-EC" dirty="0"/>
          </a:p>
          <a:p>
            <a:r>
              <a:rPr lang="es-EC" dirty="0"/>
              <a:t>Deben ser reglas muy claras que no choquen entre si.</a:t>
            </a:r>
          </a:p>
          <a:p>
            <a:endParaRPr lang="es-EC" dirty="0"/>
          </a:p>
        </p:txBody>
      </p:sp>
    </p:spTree>
    <p:extLst>
      <p:ext uri="{BB962C8B-B14F-4D97-AF65-F5344CB8AC3E}">
        <p14:creationId xmlns:p14="http://schemas.microsoft.com/office/powerpoint/2010/main" val="1220502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Refuerzos y castigos para la motivación intrínseca y extrínseca al usuario</a:t>
            </a:r>
            <a:endParaRPr lang="es-EC" dirty="0"/>
          </a:p>
        </p:txBody>
      </p:sp>
      <p:sp>
        <p:nvSpPr>
          <p:cNvPr id="3" name="Marcador de contenido 2"/>
          <p:cNvSpPr>
            <a:spLocks noGrp="1"/>
          </p:cNvSpPr>
          <p:nvPr>
            <p:ph sz="quarter" idx="13"/>
          </p:nvPr>
        </p:nvSpPr>
        <p:spPr/>
        <p:txBody>
          <a:bodyPr>
            <a:normAutofit fontScale="85000" lnSpcReduction="20000"/>
          </a:bodyPr>
          <a:lstStyle/>
          <a:p>
            <a:r>
              <a:rPr lang="es-EC" dirty="0"/>
              <a:t>Refuerzos y castigos, son muy importante porque es el </a:t>
            </a:r>
            <a:r>
              <a:rPr lang="es-EC" dirty="0" err="1"/>
              <a:t>feedback</a:t>
            </a:r>
            <a:r>
              <a:rPr lang="es-EC" dirty="0"/>
              <a:t> más básico que tenemos con el usuario.</a:t>
            </a:r>
          </a:p>
          <a:p>
            <a:pPr marL="0" indent="0">
              <a:buNone/>
            </a:pPr>
            <a:endParaRPr lang="es-EC" dirty="0"/>
          </a:p>
          <a:p>
            <a:r>
              <a:rPr lang="es-EC" dirty="0"/>
              <a:t>Castigo busca hacer que el usuario haga determinada conducta menos veces.</a:t>
            </a:r>
          </a:p>
          <a:p>
            <a:pPr marL="0" indent="0">
              <a:buNone/>
            </a:pPr>
            <a:endParaRPr lang="es-EC" dirty="0"/>
          </a:p>
          <a:p>
            <a:r>
              <a:rPr lang="es-EC" dirty="0"/>
              <a:t>Refuerzo busca hacer que el usuario haga determinada conducta más veces.</a:t>
            </a:r>
          </a:p>
          <a:p>
            <a:pPr marL="0" indent="0">
              <a:buNone/>
            </a:pPr>
            <a:endParaRPr lang="es-EC" dirty="0"/>
          </a:p>
          <a:p>
            <a:r>
              <a:rPr lang="es-EC" dirty="0"/>
              <a:t>Recuerda</a:t>
            </a:r>
            <a:r>
              <a:rPr lang="es-EC" dirty="0" smtClean="0"/>
              <a:t>:</a:t>
            </a:r>
            <a:endParaRPr lang="es-EC" dirty="0"/>
          </a:p>
          <a:p>
            <a:r>
              <a:rPr lang="es-EC" dirty="0"/>
              <a:t>Castigo no es algo negativo</a:t>
            </a:r>
          </a:p>
          <a:p>
            <a:endParaRPr lang="es-EC" dirty="0"/>
          </a:p>
        </p:txBody>
      </p:sp>
    </p:spTree>
    <p:extLst>
      <p:ext uri="{BB962C8B-B14F-4D97-AF65-F5344CB8AC3E}">
        <p14:creationId xmlns:p14="http://schemas.microsoft.com/office/powerpoint/2010/main" val="3955141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Consideraciones previas y características de las bandas sonoras para videojuegos</a:t>
            </a:r>
            <a:endParaRPr lang="es-EC" dirty="0"/>
          </a:p>
        </p:txBody>
      </p:sp>
      <p:sp>
        <p:nvSpPr>
          <p:cNvPr id="3" name="Marcador de contenido 2"/>
          <p:cNvSpPr>
            <a:spLocks noGrp="1"/>
          </p:cNvSpPr>
          <p:nvPr>
            <p:ph sz="quarter" idx="13"/>
          </p:nvPr>
        </p:nvSpPr>
        <p:spPr/>
        <p:txBody>
          <a:bodyPr>
            <a:normAutofit fontScale="77500" lnSpcReduction="20000"/>
          </a:bodyPr>
          <a:lstStyle/>
          <a:p>
            <a:r>
              <a:rPr lang="es-EC" dirty="0"/>
              <a:t>Isabel Royán es compositora y te guiará a través del módulo de música en el vídeo juego.</a:t>
            </a:r>
          </a:p>
          <a:p>
            <a:pPr marL="0" indent="0">
              <a:buNone/>
            </a:pPr>
            <a:endParaRPr lang="es-EC" dirty="0"/>
          </a:p>
          <a:p>
            <a:r>
              <a:rPr lang="es-EC" dirty="0"/>
              <a:t>Algunas de las características de la música en los videojuegos son:</a:t>
            </a:r>
          </a:p>
          <a:p>
            <a:pPr marL="0" indent="0">
              <a:buNone/>
            </a:pPr>
            <a:endParaRPr lang="es-EC" dirty="0"/>
          </a:p>
          <a:p>
            <a:r>
              <a:rPr lang="es-EC" b="1" dirty="0"/>
              <a:t>Ludico</a:t>
            </a:r>
            <a:r>
              <a:rPr lang="es-EC" dirty="0"/>
              <a:t>: fragmentadas en partes breves y sencillas.</a:t>
            </a:r>
          </a:p>
          <a:p>
            <a:r>
              <a:rPr lang="es-EC" b="1" dirty="0"/>
              <a:t>Composición no lineales</a:t>
            </a:r>
            <a:r>
              <a:rPr lang="es-EC" dirty="0"/>
              <a:t>: la música debe adaptarse a las acciones del jugador.</a:t>
            </a:r>
          </a:p>
          <a:p>
            <a:r>
              <a:rPr lang="es-EC" b="1" dirty="0"/>
              <a:t>Descriptibilidad</a:t>
            </a:r>
            <a:r>
              <a:rPr lang="es-EC" dirty="0"/>
              <a:t>: aporta información sobre todo lo que está sucediendo</a:t>
            </a:r>
          </a:p>
          <a:p>
            <a:pPr marL="0" indent="0">
              <a:buNone/>
            </a:pPr>
            <a:r>
              <a:rPr lang="es-EC" b="1" dirty="0"/>
              <a:t>Funciones diversas en juego</a:t>
            </a:r>
            <a:r>
              <a:rPr lang="es-EC" dirty="0"/>
              <a:t>: ambientación, ubicación espacial, narrativa, emocional, referencial, refuerzo de la interactividad</a:t>
            </a:r>
            <a:r>
              <a:rPr lang="es-EC" dirty="0" smtClean="0"/>
              <a:t>.</a:t>
            </a:r>
            <a:r>
              <a:rPr lang="es-EC" dirty="0"/>
              <a:t/>
            </a:r>
            <a:br>
              <a:rPr lang="es-EC" dirty="0"/>
            </a:br>
            <a:endParaRPr lang="es-EC" dirty="0"/>
          </a:p>
        </p:txBody>
      </p:sp>
    </p:spTree>
    <p:extLst>
      <p:ext uri="{BB962C8B-B14F-4D97-AF65-F5344CB8AC3E}">
        <p14:creationId xmlns:p14="http://schemas.microsoft.com/office/powerpoint/2010/main" val="2385028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914400"/>
          </a:xfrm>
        </p:spPr>
        <p:txBody>
          <a:bodyPr>
            <a:normAutofit fontScale="90000"/>
          </a:bodyPr>
          <a:lstStyle/>
          <a:p>
            <a:r>
              <a:rPr lang="es-EC" b="1" dirty="0"/>
              <a:t>Crear un banda sonora: pasos del proceso y técnicas</a:t>
            </a:r>
            <a:endParaRPr lang="es-EC" dirty="0"/>
          </a:p>
        </p:txBody>
      </p:sp>
      <p:sp>
        <p:nvSpPr>
          <p:cNvPr id="3" name="Marcador de contenido 2"/>
          <p:cNvSpPr>
            <a:spLocks noGrp="1"/>
          </p:cNvSpPr>
          <p:nvPr>
            <p:ph sz="quarter" idx="13"/>
          </p:nvPr>
        </p:nvSpPr>
        <p:spPr>
          <a:xfrm>
            <a:off x="838200" y="1129274"/>
            <a:ext cx="10515600" cy="5728726"/>
          </a:xfrm>
        </p:spPr>
        <p:txBody>
          <a:bodyPr>
            <a:noAutofit/>
          </a:bodyPr>
          <a:lstStyle/>
          <a:p>
            <a:r>
              <a:rPr lang="es-EC" sz="1400" dirty="0"/>
              <a:t>1. Inspiración, debemos conocer aspectos importantes como</a:t>
            </a:r>
            <a:r>
              <a:rPr lang="es-EC" sz="1400" dirty="0" smtClean="0"/>
              <a:t>:</a:t>
            </a:r>
            <a:r>
              <a:rPr lang="es-EC" sz="1400" dirty="0"/>
              <a:t> </a:t>
            </a:r>
          </a:p>
          <a:p>
            <a:r>
              <a:rPr lang="es-EC" sz="1400" dirty="0"/>
              <a:t>Conocer la temática y objetivo.</a:t>
            </a:r>
          </a:p>
          <a:p>
            <a:r>
              <a:rPr lang="es-EC" sz="1400" dirty="0"/>
              <a:t>Flujo y mecánicas del juego</a:t>
            </a:r>
          </a:p>
          <a:p>
            <a:r>
              <a:rPr lang="es-EC" sz="1400" dirty="0"/>
              <a:t>Ubicación temporal espacial y social</a:t>
            </a:r>
          </a:p>
          <a:p>
            <a:r>
              <a:rPr lang="es-EC" sz="1400" dirty="0"/>
              <a:t>Historia, trama, </a:t>
            </a:r>
            <a:r>
              <a:rPr lang="es-EC" sz="1400" dirty="0" err="1"/>
              <a:t>subtrama</a:t>
            </a:r>
            <a:r>
              <a:rPr lang="es-EC" sz="1400" dirty="0"/>
              <a:t>, puntos de giro, clímax, etc</a:t>
            </a:r>
            <a:r>
              <a:rPr lang="es-EC" sz="1400" dirty="0" smtClean="0"/>
              <a:t>.</a:t>
            </a:r>
            <a:endParaRPr lang="es-EC" sz="1400" dirty="0"/>
          </a:p>
          <a:p>
            <a:r>
              <a:rPr lang="es-EC" sz="1400" dirty="0"/>
              <a:t>Existen referencias que relacionan sonidos con colores, así podemos asociar el audio con emociones</a:t>
            </a:r>
            <a:r>
              <a:rPr lang="es-EC" sz="1400" dirty="0" smtClean="0"/>
              <a:t>.</a:t>
            </a:r>
            <a:r>
              <a:rPr lang="es-EC" sz="1400" dirty="0"/>
              <a:t> </a:t>
            </a:r>
          </a:p>
          <a:p>
            <a:r>
              <a:rPr lang="es-EC" sz="1400" dirty="0"/>
              <a:t>2. </a:t>
            </a:r>
            <a:r>
              <a:rPr lang="es-EC" sz="1400" dirty="0" smtClean="0"/>
              <a:t>Organización</a:t>
            </a:r>
            <a:r>
              <a:rPr lang="es-EC" sz="1400" dirty="0"/>
              <a:t> </a:t>
            </a:r>
          </a:p>
          <a:p>
            <a:r>
              <a:rPr lang="es-EC" sz="1400" dirty="0"/>
              <a:t>buscar materiales musicales básicos</a:t>
            </a:r>
          </a:p>
          <a:p>
            <a:r>
              <a:rPr lang="es-EC" sz="1400" dirty="0"/>
              <a:t>Inserción de eventos musicales</a:t>
            </a:r>
          </a:p>
          <a:p>
            <a:r>
              <a:rPr lang="es-EC" sz="1400" dirty="0"/>
              <a:t>Composición/Secuenciación/Grabación</a:t>
            </a:r>
          </a:p>
          <a:p>
            <a:r>
              <a:rPr lang="es-EC" sz="1400" dirty="0"/>
              <a:t>Mezcla</a:t>
            </a:r>
          </a:p>
          <a:p>
            <a:r>
              <a:rPr lang="es-EC" sz="1400" dirty="0"/>
              <a:t>SFX/Diálogos</a:t>
            </a:r>
          </a:p>
          <a:p>
            <a:r>
              <a:rPr lang="es-EC" sz="1400" dirty="0" smtClean="0"/>
              <a:t>Implementación</a:t>
            </a:r>
            <a:endParaRPr lang="es-EC" sz="1400" dirty="0"/>
          </a:p>
          <a:p>
            <a:r>
              <a:rPr lang="es-EC" sz="1400" dirty="0"/>
              <a:t>3. Técnicas compositivas</a:t>
            </a:r>
            <a:r>
              <a:rPr lang="es-EC" sz="1400" dirty="0" smtClean="0"/>
              <a:t>.</a:t>
            </a:r>
            <a:endParaRPr lang="es-EC" sz="1400" dirty="0"/>
          </a:p>
          <a:p>
            <a:r>
              <a:rPr lang="es-EC" sz="1400" dirty="0" err="1" smtClean="0"/>
              <a:t>Motívica</a:t>
            </a:r>
            <a:r>
              <a:rPr lang="es-EC" sz="1400" dirty="0"/>
              <a:t>: emplear fragmentos que tienen identidad, ayudando a dar coherencia</a:t>
            </a:r>
          </a:p>
          <a:p>
            <a:r>
              <a:rPr lang="es-EC" sz="1400" dirty="0"/>
              <a:t>Armónica: cuánta tensión se acumula y cómo manejamos esa tensión</a:t>
            </a:r>
          </a:p>
          <a:p>
            <a:r>
              <a:rPr lang="es-EC" sz="1400" dirty="0"/>
              <a:t>Tímbrica: que colores e instrumentos queremos utilizar.</a:t>
            </a:r>
          </a:p>
          <a:p>
            <a:r>
              <a:rPr lang="es-EC" sz="1400" dirty="0"/>
              <a:t>Formal: que estructura en escala le </a:t>
            </a:r>
            <a:r>
              <a:rPr lang="es-EC" sz="1400" dirty="0" smtClean="0"/>
              <a:t>damos</a:t>
            </a:r>
            <a:r>
              <a:rPr lang="es-EC" sz="1400" dirty="0"/>
              <a:t/>
            </a:r>
            <a:br>
              <a:rPr lang="es-EC" sz="1400" dirty="0"/>
            </a:br>
            <a:endParaRPr lang="es-EC" sz="1400" dirty="0"/>
          </a:p>
        </p:txBody>
      </p:sp>
    </p:spTree>
    <p:extLst>
      <p:ext uri="{BB962C8B-B14F-4D97-AF65-F5344CB8AC3E}">
        <p14:creationId xmlns:p14="http://schemas.microsoft.com/office/powerpoint/2010/main" val="3065053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De la composición al audio</a:t>
            </a:r>
            <a:endParaRPr lang="es-EC" dirty="0"/>
          </a:p>
        </p:txBody>
      </p:sp>
      <p:sp>
        <p:nvSpPr>
          <p:cNvPr id="3" name="Marcador de contenido 2"/>
          <p:cNvSpPr>
            <a:spLocks noGrp="1"/>
          </p:cNvSpPr>
          <p:nvPr>
            <p:ph sz="quarter" idx="13"/>
          </p:nvPr>
        </p:nvSpPr>
        <p:spPr/>
        <p:txBody>
          <a:bodyPr>
            <a:normAutofit fontScale="40000" lnSpcReduction="20000"/>
          </a:bodyPr>
          <a:lstStyle/>
          <a:p>
            <a:pPr marL="0" indent="0">
              <a:buNone/>
            </a:pPr>
            <a:r>
              <a:rPr lang="es-EC" dirty="0"/>
              <a:t>Grabación, arreglos y edición</a:t>
            </a:r>
          </a:p>
          <a:p>
            <a:pPr marL="0" indent="0">
              <a:buNone/>
            </a:pPr>
            <a:r>
              <a:rPr lang="es-EC" dirty="0"/>
              <a:t> </a:t>
            </a:r>
          </a:p>
          <a:p>
            <a:pPr marL="0" indent="0">
              <a:buNone/>
            </a:pPr>
            <a:r>
              <a:rPr lang="es-EC" dirty="0"/>
              <a:t>El paso de la grabación no siempre es necesario, en ocasiones se lleva a cabo a través de una medios digitales pero siempre que se requieran bandas sonoras, vamos a realizar este paso.</a:t>
            </a:r>
          </a:p>
          <a:p>
            <a:pPr marL="0" indent="0">
              <a:buNone/>
            </a:pPr>
            <a:r>
              <a:rPr lang="es-EC" dirty="0"/>
              <a:t> </a:t>
            </a:r>
          </a:p>
          <a:p>
            <a:pPr marL="0" indent="0">
              <a:buNone/>
            </a:pPr>
            <a:r>
              <a:rPr lang="es-EC" dirty="0"/>
              <a:t>El audio final tiene varios ingredientes:</a:t>
            </a:r>
          </a:p>
          <a:p>
            <a:pPr marL="0" indent="0">
              <a:buNone/>
            </a:pPr>
            <a:r>
              <a:rPr lang="es-EC" dirty="0"/>
              <a:t> </a:t>
            </a:r>
          </a:p>
          <a:p>
            <a:pPr marL="0" indent="0">
              <a:buNone/>
            </a:pPr>
            <a:r>
              <a:rPr lang="es-EC" b="1" dirty="0"/>
              <a:t>Secuenciación</a:t>
            </a:r>
            <a:r>
              <a:rPr lang="es-EC" dirty="0"/>
              <a:t>, utilizar una controladora, para llamar una serie de librería que nos proporciona un audio final que no es grabado por instrumentistas reales.</a:t>
            </a:r>
          </a:p>
          <a:p>
            <a:pPr marL="0" indent="0">
              <a:buNone/>
            </a:pPr>
            <a:r>
              <a:rPr lang="es-EC" dirty="0"/>
              <a:t> </a:t>
            </a:r>
          </a:p>
          <a:p>
            <a:pPr marL="0" indent="0">
              <a:buNone/>
            </a:pPr>
            <a:r>
              <a:rPr lang="es-EC" b="1" dirty="0"/>
              <a:t>Mezcla</a:t>
            </a:r>
            <a:r>
              <a:rPr lang="es-EC" dirty="0"/>
              <a:t>, es recomendable que lo realice otro músico, para balancear los elementos con los cuales trabajamos, a menudo realizamos una versión para el juego y otra versión para escucha.</a:t>
            </a:r>
          </a:p>
          <a:p>
            <a:pPr marL="0" indent="0">
              <a:buNone/>
            </a:pPr>
            <a:r>
              <a:rPr lang="es-EC" dirty="0"/>
              <a:t> </a:t>
            </a:r>
          </a:p>
          <a:p>
            <a:pPr marL="0" indent="0">
              <a:buNone/>
            </a:pPr>
            <a:r>
              <a:rPr lang="es-EC" dirty="0"/>
              <a:t>Recuerda:</a:t>
            </a:r>
          </a:p>
          <a:p>
            <a:pPr marL="0" indent="0">
              <a:buNone/>
            </a:pPr>
            <a:r>
              <a:rPr lang="es-EC" dirty="0"/>
              <a:t> </a:t>
            </a:r>
          </a:p>
          <a:p>
            <a:pPr marL="0" indent="0">
              <a:buNone/>
            </a:pPr>
            <a:r>
              <a:rPr lang="es-EC" dirty="0"/>
              <a:t>Por muy preparado que este un home </a:t>
            </a:r>
            <a:r>
              <a:rPr lang="es-EC" dirty="0" err="1"/>
              <a:t>studio</a:t>
            </a:r>
            <a:r>
              <a:rPr lang="es-EC" dirty="0"/>
              <a:t>, la calidad de la grabación </a:t>
            </a:r>
            <a:r>
              <a:rPr lang="es-EC" dirty="0" err="1"/>
              <a:t>sera</a:t>
            </a:r>
            <a:r>
              <a:rPr lang="es-EC" dirty="0"/>
              <a:t> un poco mejor a un estudio profesional.</a:t>
            </a:r>
          </a:p>
          <a:p>
            <a:endParaRPr lang="es-EC" dirty="0"/>
          </a:p>
        </p:txBody>
      </p:sp>
    </p:spTree>
    <p:extLst>
      <p:ext uri="{BB962C8B-B14F-4D97-AF65-F5344CB8AC3E}">
        <p14:creationId xmlns:p14="http://schemas.microsoft.com/office/powerpoint/2010/main" val="2441769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La implementación de la música en el juego</a:t>
            </a:r>
            <a:endParaRPr lang="es-EC" dirty="0"/>
          </a:p>
        </p:txBody>
      </p:sp>
      <p:sp>
        <p:nvSpPr>
          <p:cNvPr id="3" name="Marcador de contenido 2"/>
          <p:cNvSpPr>
            <a:spLocks noGrp="1"/>
          </p:cNvSpPr>
          <p:nvPr>
            <p:ph sz="quarter" idx="13"/>
          </p:nvPr>
        </p:nvSpPr>
        <p:spPr/>
        <p:txBody>
          <a:bodyPr/>
          <a:lstStyle/>
          <a:p>
            <a:r>
              <a:rPr lang="es-EC" dirty="0"/>
              <a:t>La implementación del audio en el videojuego.</a:t>
            </a:r>
          </a:p>
          <a:p>
            <a:pPr marL="0" indent="0">
              <a:buNone/>
            </a:pPr>
            <a:endParaRPr lang="es-EC" dirty="0"/>
          </a:p>
          <a:p>
            <a:r>
              <a:rPr lang="es-EC" dirty="0"/>
              <a:t>El primer planteamiento es preguntarse ¿cómo se puede integrar el audio y con que recursos se cuenta?</a:t>
            </a:r>
          </a:p>
          <a:p>
            <a:pPr marL="0" indent="0">
              <a:buNone/>
            </a:pPr>
            <a:endParaRPr lang="es-EC" dirty="0"/>
          </a:p>
          <a:p>
            <a:r>
              <a:rPr lang="es-EC" dirty="0"/>
              <a:t>Lo ideal es que el compositor tenga independencia, tenemos varias herramientas para poder implementar el audio.</a:t>
            </a:r>
          </a:p>
          <a:p>
            <a:endParaRPr lang="es-EC" dirty="0"/>
          </a:p>
        </p:txBody>
      </p:sp>
    </p:spTree>
    <p:extLst>
      <p:ext uri="{BB962C8B-B14F-4D97-AF65-F5344CB8AC3E}">
        <p14:creationId xmlns:p14="http://schemas.microsoft.com/office/powerpoint/2010/main" val="3530711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El estado de la industria de los videojuegos</a:t>
            </a:r>
            <a:endParaRPr lang="es-EC" dirty="0"/>
          </a:p>
        </p:txBody>
      </p:sp>
      <p:sp>
        <p:nvSpPr>
          <p:cNvPr id="3" name="Marcador de contenido 2"/>
          <p:cNvSpPr>
            <a:spLocks noGrp="1"/>
          </p:cNvSpPr>
          <p:nvPr>
            <p:ph sz="quarter" idx="13"/>
          </p:nvPr>
        </p:nvSpPr>
        <p:spPr/>
        <p:txBody>
          <a:bodyPr/>
          <a:lstStyle/>
          <a:p>
            <a:r>
              <a:rPr lang="es-EC" dirty="0"/>
              <a:t>En nuestra edición de </a:t>
            </a:r>
            <a:r>
              <a:rPr lang="es-EC" dirty="0" err="1"/>
              <a:t>PlatziConf</a:t>
            </a:r>
            <a:r>
              <a:rPr lang="es-EC" dirty="0"/>
              <a:t> Gaming, Freddy Vega (</a:t>
            </a:r>
            <a:r>
              <a:rPr lang="es-EC" u="sng" dirty="0">
                <a:hlinkClick r:id="rId2"/>
              </a:rPr>
              <a:t>@</a:t>
            </a:r>
            <a:r>
              <a:rPr lang="es-EC" u="sng" dirty="0" err="1">
                <a:hlinkClick r:id="rId2"/>
              </a:rPr>
              <a:t>freddier</a:t>
            </a:r>
            <a:r>
              <a:rPr lang="es-EC" dirty="0"/>
              <a:t>) nos cuenta cuál es el estado actual de la industria de los videojuegos con miras al arranque del 2017. Aunque no lo creas, en 2004 Freddy creó un videojuego para el Banco Interamericano y en 2005 desarrolló su primer juego en Flash; así es como esta conferencia inicia.</a:t>
            </a:r>
          </a:p>
        </p:txBody>
      </p:sp>
    </p:spTree>
    <p:extLst>
      <p:ext uri="{BB962C8B-B14F-4D97-AF65-F5344CB8AC3E}">
        <p14:creationId xmlns:p14="http://schemas.microsoft.com/office/powerpoint/2010/main" val="4042708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Monetización de juegos para móviles</a:t>
            </a:r>
            <a:endParaRPr lang="es-EC" dirty="0"/>
          </a:p>
        </p:txBody>
      </p:sp>
      <p:sp>
        <p:nvSpPr>
          <p:cNvPr id="3" name="Marcador de contenido 2"/>
          <p:cNvSpPr>
            <a:spLocks noGrp="1"/>
          </p:cNvSpPr>
          <p:nvPr>
            <p:ph sz="quarter" idx="13"/>
          </p:nvPr>
        </p:nvSpPr>
        <p:spPr/>
        <p:txBody>
          <a:bodyPr>
            <a:normAutofit fontScale="92500" lnSpcReduction="20000"/>
          </a:bodyPr>
          <a:lstStyle/>
          <a:p>
            <a:pPr marL="0" indent="0">
              <a:buNone/>
            </a:pPr>
            <a:r>
              <a:rPr lang="es-EC" dirty="0"/>
              <a:t>Existen 4 formas de hacer dinero con un juego móvil:</a:t>
            </a:r>
          </a:p>
          <a:p>
            <a:pPr marL="0" indent="0">
              <a:buNone/>
            </a:pPr>
            <a:r>
              <a:rPr lang="es-EC" dirty="0"/>
              <a:t>Juegos Premium | El usuario compra el juego</a:t>
            </a:r>
            <a:br>
              <a:rPr lang="es-EC" dirty="0"/>
            </a:br>
            <a:r>
              <a:rPr lang="es-EC" dirty="0"/>
              <a:t>Suscripción | El usuario hace un pago mensual o anual para jugar</a:t>
            </a:r>
            <a:br>
              <a:rPr lang="es-EC" dirty="0"/>
            </a:br>
            <a:r>
              <a:rPr lang="es-EC" dirty="0" err="1"/>
              <a:t>Items</a:t>
            </a:r>
            <a:r>
              <a:rPr lang="es-EC" dirty="0"/>
              <a:t> dentro de los Juegos | El usuario compra </a:t>
            </a:r>
            <a:r>
              <a:rPr lang="es-EC" dirty="0" err="1"/>
              <a:t>items</a:t>
            </a:r>
            <a:r>
              <a:rPr lang="es-EC" dirty="0"/>
              <a:t> dentro de un juego gratis, como </a:t>
            </a:r>
            <a:r>
              <a:rPr lang="es-EC" dirty="0" err="1"/>
              <a:t>Pokemon</a:t>
            </a:r>
            <a:r>
              <a:rPr lang="es-EC" dirty="0"/>
              <a:t> </a:t>
            </a:r>
            <a:r>
              <a:rPr lang="es-EC" dirty="0" err="1"/>
              <a:t>Go</a:t>
            </a:r>
            <a:r>
              <a:rPr lang="es-EC" dirty="0"/>
              <a:t/>
            </a:r>
            <a:br>
              <a:rPr lang="es-EC" dirty="0"/>
            </a:br>
            <a:r>
              <a:rPr lang="es-EC" dirty="0"/>
              <a:t>Publicidad | Un juego completamente gratis en el que el usuario está expuesto a publicidad.</a:t>
            </a:r>
          </a:p>
          <a:p>
            <a:pPr marL="0" indent="0">
              <a:buNone/>
            </a:pPr>
            <a:r>
              <a:rPr lang="es-EC" dirty="0"/>
              <a:t>En esta conferencia Josh Curtis (</a:t>
            </a:r>
            <a:r>
              <a:rPr lang="es-EC" u="sng" dirty="0">
                <a:hlinkClick r:id="rId2"/>
              </a:rPr>
              <a:t>@</a:t>
            </a:r>
            <a:r>
              <a:rPr lang="es-EC" u="sng" dirty="0" err="1">
                <a:hlinkClick r:id="rId2"/>
              </a:rPr>
              <a:t>joshfcurtis</a:t>
            </a:r>
            <a:r>
              <a:rPr lang="es-EC" dirty="0"/>
              <a:t>), líder de evangelización de </a:t>
            </a:r>
            <a:r>
              <a:rPr lang="es-EC" dirty="0" err="1"/>
              <a:t>Chartboost</a:t>
            </a:r>
            <a:r>
              <a:rPr lang="es-EC" dirty="0"/>
              <a:t> en Latinoamérica, te muestra cómo ganar dinero con publicidad a través de pasos claros para incrementar el número de usuarios en tu juego móvil.</a:t>
            </a:r>
          </a:p>
          <a:p>
            <a:endParaRPr lang="es-EC" dirty="0"/>
          </a:p>
        </p:txBody>
      </p:sp>
    </p:spTree>
    <p:extLst>
      <p:ext uri="{BB962C8B-B14F-4D97-AF65-F5344CB8AC3E}">
        <p14:creationId xmlns:p14="http://schemas.microsoft.com/office/powerpoint/2010/main" val="171591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38200" y="295422"/>
            <a:ext cx="10515600" cy="5881541"/>
          </a:xfrm>
        </p:spPr>
        <p:txBody>
          <a:bodyPr/>
          <a:lstStyle/>
          <a:p>
            <a:r>
              <a:rPr lang="es-EC" dirty="0"/>
              <a:t>En 1985 apareció Super Mario Bros, que supuso un punto de inflexión en el desarrollo de los juegos electrónicos, ya que la mayoría de los juegos anteriores sólo contenían unas pocas pantallas que se repetían en un bucle y el objetivo simplemente era hacer una alta puntuación. El juego desarrollado por Nintendo supuso un estallido de creatividad. Por primera vez teníamos un objetivo y un final en un videojuego. En los años posteriores otras compañías emularon su estilo de juego.</a:t>
            </a:r>
            <a:r>
              <a:rPr lang="es-EC" dirty="0" smtClean="0"/>
              <a:t/>
            </a:r>
            <a:br>
              <a:rPr lang="es-EC" dirty="0" smtClean="0"/>
            </a:br>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270" y="3376949"/>
            <a:ext cx="3699803" cy="3329822"/>
          </a:xfrm>
          <a:prstGeom prst="rect">
            <a:avLst/>
          </a:prstGeom>
        </p:spPr>
      </p:pic>
    </p:spTree>
    <p:extLst>
      <p:ext uri="{BB962C8B-B14F-4D97-AF65-F5344CB8AC3E}">
        <p14:creationId xmlns:p14="http://schemas.microsoft.com/office/powerpoint/2010/main" val="109657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Evolución a entornos gráficos</a:t>
            </a:r>
            <a:endParaRPr lang="es-EC" dirty="0"/>
          </a:p>
        </p:txBody>
      </p:sp>
      <p:sp>
        <p:nvSpPr>
          <p:cNvPr id="5" name="Rectangle 2"/>
          <p:cNvSpPr>
            <a:spLocks noGrp="1" noChangeArrowheads="1"/>
          </p:cNvSpPr>
          <p:nvPr>
            <p:ph sz="quarter" idx="13"/>
          </p:nvPr>
        </p:nvSpPr>
        <p:spPr bwMode="auto">
          <a:xfrm>
            <a:off x="838200" y="1730281"/>
            <a:ext cx="11245949"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72" tIns="0" rIns="8887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600" b="0" i="0" u="none" strike="noStrike" cap="none" normalizeH="0" baseline="0" dirty="0" smtClean="0">
                <a:ln>
                  <a:noFill/>
                </a:ln>
                <a:solidFill>
                  <a:srgbClr val="000000"/>
                </a:solidFill>
                <a:effectLst/>
                <a:latin typeface="Roboto"/>
              </a:rPr>
              <a:t>El objetivo de los videojuegos, como medio de ocio, siempre ha sido el de entretener al usuario, desde sus inicios a nuestros días se ha mantenido esta máxima, pero tanto en el contenido como en la apariencia estos han evolucionado a pasos agigantados, avivados entre otras cosas por el rápido desarrollo de diferentes tecnologías.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600" b="0" i="0" u="none" strike="noStrike" cap="none" normalizeH="0" baseline="0" dirty="0" smtClean="0">
                <a:ln>
                  <a:noFill/>
                </a:ln>
                <a:solidFill>
                  <a:srgbClr val="000000"/>
                </a:solidFill>
                <a:effectLst/>
                <a:latin typeface="Roboto"/>
              </a:rPr>
              <a:t> Tanto han evolucionado los videojuegos, que cada vez nos es más difícil relacionar los juegos pioneros con las grandes superproducciones que se lanzan hoy día. Te hacemos un repaso de los cambios tecnológicos que han precedido tal evolución, desde el místico Pong hasta el realismo puro de Crysis (juego mas poderoso gráficamente en la actualidad). </a:t>
            </a:r>
            <a:r>
              <a:rPr kumimoji="0" lang="es-EC" altLang="es-EC" sz="1100" b="0" i="0" u="none" strike="noStrike" cap="none" normalizeH="0" baseline="0" dirty="0" smtClean="0">
                <a:ln>
                  <a:noFill/>
                </a:ln>
                <a:solidFill>
                  <a:schemeClr val="tx1"/>
                </a:solidFill>
                <a:effectLst/>
              </a:rPr>
              <a:t/>
            </a:r>
            <a:br>
              <a:rPr kumimoji="0" lang="es-EC" altLang="es-EC" sz="1100" b="0" i="0" u="none" strike="noStrike" cap="none" normalizeH="0" baseline="0" dirty="0" smtClean="0">
                <a:ln>
                  <a:noFill/>
                </a:ln>
                <a:solidFill>
                  <a:schemeClr val="tx1"/>
                </a:solidFill>
                <a:effectLst/>
              </a:rPr>
            </a:br>
            <a:endParaRPr kumimoji="0" lang="es-EC" altLang="es-EC"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591" y="3484607"/>
            <a:ext cx="4749165" cy="3376004"/>
          </a:xfrm>
          <a:prstGeom prst="rect">
            <a:avLst/>
          </a:prstGeom>
        </p:spPr>
      </p:pic>
    </p:spTree>
    <p:extLst>
      <p:ext uri="{BB962C8B-B14F-4D97-AF65-F5344CB8AC3E}">
        <p14:creationId xmlns:p14="http://schemas.microsoft.com/office/powerpoint/2010/main" val="310227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18708"/>
            <a:ext cx="10515600" cy="1325563"/>
          </a:xfrm>
        </p:spPr>
        <p:txBody>
          <a:bodyPr/>
          <a:lstStyle/>
          <a:p>
            <a:pPr algn="ctr"/>
            <a:r>
              <a:rPr lang="es-EC" b="1" dirty="0"/>
              <a:t>¿Cuándo termina la creación de un videojuego?</a:t>
            </a:r>
            <a:endParaRPr lang="es-EC" dirty="0"/>
          </a:p>
        </p:txBody>
      </p:sp>
      <p:sp>
        <p:nvSpPr>
          <p:cNvPr id="3" name="Marcador de contenido 2"/>
          <p:cNvSpPr>
            <a:spLocks noGrp="1"/>
          </p:cNvSpPr>
          <p:nvPr>
            <p:ph sz="quarter" idx="13"/>
          </p:nvPr>
        </p:nvSpPr>
        <p:spPr>
          <a:xfrm>
            <a:off x="838200" y="2163250"/>
            <a:ext cx="10515600" cy="4351338"/>
          </a:xfrm>
        </p:spPr>
        <p:txBody>
          <a:bodyPr/>
          <a:lstStyle/>
          <a:p>
            <a:pPr algn="ctr"/>
            <a:r>
              <a:rPr lang="es-EC" dirty="0"/>
              <a:t>El trabajo no acaba cuando se termina el videojuego, tenemos un gran trabajo en postproducción para escuchar al usuario y poder actualizarlo.</a:t>
            </a:r>
          </a:p>
          <a:p>
            <a:pPr marL="0" indent="0">
              <a:buNone/>
            </a:pPr>
            <a:r>
              <a:rPr lang="es-EC" dirty="0"/>
              <a:t/>
            </a:r>
            <a:br>
              <a:rPr lang="es-EC" dirty="0"/>
            </a:br>
            <a:endParaRPr lang="es-EC" dirty="0"/>
          </a:p>
        </p:txBody>
      </p:sp>
    </p:spTree>
    <p:extLst>
      <p:ext uri="{BB962C8B-B14F-4D97-AF65-F5344CB8AC3E}">
        <p14:creationId xmlns:p14="http://schemas.microsoft.com/office/powerpoint/2010/main" val="235909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82245"/>
            <a:ext cx="10515600" cy="1325563"/>
          </a:xfrm>
        </p:spPr>
        <p:txBody>
          <a:bodyPr/>
          <a:lstStyle/>
          <a:p>
            <a:pPr algn="ctr"/>
            <a:r>
              <a:rPr lang="es-EC" b="1" dirty="0"/>
              <a:t>Los inicios de la industria</a:t>
            </a:r>
            <a:endParaRPr lang="es-EC" dirty="0"/>
          </a:p>
        </p:txBody>
      </p:sp>
      <p:sp>
        <p:nvSpPr>
          <p:cNvPr id="3" name="Marcador de contenido 2"/>
          <p:cNvSpPr>
            <a:spLocks noGrp="1"/>
          </p:cNvSpPr>
          <p:nvPr>
            <p:ph sz="quarter" idx="13"/>
          </p:nvPr>
        </p:nvSpPr>
        <p:spPr>
          <a:xfrm>
            <a:off x="838200" y="1378634"/>
            <a:ext cx="10515600" cy="5261317"/>
          </a:xfrm>
        </p:spPr>
        <p:txBody>
          <a:bodyPr/>
          <a:lstStyle/>
          <a:p>
            <a:r>
              <a:rPr lang="es-EC" dirty="0" smtClean="0"/>
              <a:t/>
            </a:r>
            <a:br>
              <a:rPr lang="es-EC" dirty="0" smtClean="0"/>
            </a:br>
            <a:r>
              <a:rPr lang="es-EC" dirty="0"/>
              <a:t>La ascensión de los </a:t>
            </a:r>
            <a:r>
              <a:rPr lang="es-EC" b="1" dirty="0"/>
              <a:t>videojuegos</a:t>
            </a:r>
            <a:r>
              <a:rPr lang="es-EC" dirty="0"/>
              <a:t> llegó con la máquina recreativa Pong que es considerada la versión comercial del juego Tennis for Two de Higginbotham. El sistema fue diseñado por Al </a:t>
            </a:r>
            <a:r>
              <a:rPr lang="es-EC" dirty="0" err="1"/>
              <a:t>Alcom</a:t>
            </a:r>
            <a:r>
              <a:rPr lang="es-EC" dirty="0"/>
              <a:t> para </a:t>
            </a:r>
            <a:r>
              <a:rPr lang="es-EC" dirty="0" err="1"/>
              <a:t>Nolan</a:t>
            </a:r>
            <a:r>
              <a:rPr lang="es-EC" dirty="0"/>
              <a:t> </a:t>
            </a:r>
            <a:r>
              <a:rPr lang="es-EC" dirty="0" err="1"/>
              <a:t>Bushnell</a:t>
            </a:r>
            <a:r>
              <a:rPr lang="es-EC" dirty="0"/>
              <a:t> en la recién fundada Atari. El juego se presentó en 1972 y fue la piedra angular del </a:t>
            </a:r>
            <a:r>
              <a:rPr lang="es-EC" b="1" dirty="0"/>
              <a:t>videojuego</a:t>
            </a:r>
            <a:r>
              <a:rPr lang="es-EC" dirty="0"/>
              <a:t> </a:t>
            </a:r>
            <a:r>
              <a:rPr lang="es-EC" dirty="0" smtClean="0"/>
              <a:t>como </a:t>
            </a:r>
            <a:r>
              <a:rPr lang="es-EC" b="1" dirty="0" smtClean="0"/>
              <a:t>industria</a:t>
            </a:r>
            <a:r>
              <a:rPr lang="es-EC" dirty="0"/>
              <a: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334" y="3840480"/>
            <a:ext cx="3541331" cy="2799471"/>
          </a:xfrm>
          <a:prstGeom prst="rect">
            <a:avLst/>
          </a:prstGeom>
        </p:spPr>
      </p:pic>
    </p:spTree>
    <p:extLst>
      <p:ext uri="{BB962C8B-B14F-4D97-AF65-F5344CB8AC3E}">
        <p14:creationId xmlns:p14="http://schemas.microsoft.com/office/powerpoint/2010/main" val="326023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El videojuego como negocio</a:t>
            </a:r>
            <a:endParaRPr lang="es-EC" dirty="0"/>
          </a:p>
        </p:txBody>
      </p:sp>
      <p:sp>
        <p:nvSpPr>
          <p:cNvPr id="3" name="Marcador de contenido 2"/>
          <p:cNvSpPr>
            <a:spLocks noGrp="1"/>
          </p:cNvSpPr>
          <p:nvPr>
            <p:ph sz="quarter" idx="13"/>
          </p:nvPr>
        </p:nvSpPr>
        <p:spPr/>
        <p:txBody>
          <a:bodyPr/>
          <a:lstStyle/>
          <a:p>
            <a:r>
              <a:rPr lang="es-EC" dirty="0"/>
              <a:t>En 1961 se lanza el primer juego de disparos pero no llegó a comercializarse</a:t>
            </a:r>
            <a:r>
              <a:rPr lang="es-EC" dirty="0" smtClean="0"/>
              <a:t>.</a:t>
            </a:r>
          </a:p>
          <a:p>
            <a:r>
              <a:rPr lang="es-EC" dirty="0"/>
              <a:t>Atari fue la primera empresa en pensar en los videojuegos como un producto comercial, su primer producto fue </a:t>
            </a:r>
            <a:r>
              <a:rPr lang="es-EC" dirty="0" err="1"/>
              <a:t>pong</a:t>
            </a:r>
            <a:r>
              <a:rPr lang="es-EC" dirty="0"/>
              <a:t>.</a:t>
            </a:r>
          </a:p>
          <a:p>
            <a:pPr marL="0" indent="0">
              <a:buNone/>
            </a:pPr>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85" y="4001294"/>
            <a:ext cx="3780913" cy="2516026"/>
          </a:xfrm>
          <a:prstGeom prst="rect">
            <a:avLst/>
          </a:prstGeom>
        </p:spPr>
      </p:pic>
    </p:spTree>
    <p:extLst>
      <p:ext uri="{BB962C8B-B14F-4D97-AF65-F5344CB8AC3E}">
        <p14:creationId xmlns:p14="http://schemas.microsoft.com/office/powerpoint/2010/main" val="270696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Atari</a:t>
            </a:r>
            <a:endParaRPr lang="es-EC" dirty="0"/>
          </a:p>
        </p:txBody>
      </p:sp>
      <p:sp>
        <p:nvSpPr>
          <p:cNvPr id="3" name="Marcador de contenido 2"/>
          <p:cNvSpPr>
            <a:spLocks noGrp="1"/>
          </p:cNvSpPr>
          <p:nvPr>
            <p:ph sz="quarter" idx="13"/>
          </p:nvPr>
        </p:nvSpPr>
        <p:spPr/>
        <p:txBody>
          <a:bodyPr>
            <a:normAutofit fontScale="92500"/>
          </a:bodyPr>
          <a:lstStyle/>
          <a:p>
            <a:r>
              <a:rPr lang="es-EC" dirty="0"/>
              <a:t>Warner adquirió Atari por 28 millones de euros.</a:t>
            </a:r>
          </a:p>
          <a:p>
            <a:r>
              <a:rPr lang="es-EC" dirty="0"/>
              <a:t> </a:t>
            </a:r>
          </a:p>
          <a:p>
            <a:r>
              <a:rPr lang="es-EC" dirty="0"/>
              <a:t>En 1981 aparece Nintendo, que decide lanzar don </a:t>
            </a:r>
            <a:r>
              <a:rPr lang="es-EC" dirty="0" err="1"/>
              <a:t>king</a:t>
            </a:r>
            <a:r>
              <a:rPr lang="es-EC" dirty="0"/>
              <a:t> </a:t>
            </a:r>
            <a:r>
              <a:rPr lang="es-EC" dirty="0" err="1"/>
              <a:t>kong</a:t>
            </a:r>
            <a:r>
              <a:rPr lang="es-EC" dirty="0"/>
              <a:t>.</a:t>
            </a:r>
          </a:p>
          <a:p>
            <a:r>
              <a:rPr lang="es-EC" dirty="0"/>
              <a:t> </a:t>
            </a:r>
          </a:p>
          <a:p>
            <a:r>
              <a:rPr lang="es-EC" dirty="0"/>
              <a:t>En 1982, Atari cierra con récords en ventas, pero en 1983 tiene una crisis de ventas.</a:t>
            </a:r>
          </a:p>
          <a:p>
            <a:r>
              <a:rPr lang="es-EC" dirty="0"/>
              <a:t> </a:t>
            </a:r>
          </a:p>
          <a:p>
            <a:r>
              <a:rPr lang="es-EC" dirty="0"/>
              <a:t>Cuatro ingenieros principales de Atari renuncian y fundan </a:t>
            </a:r>
            <a:r>
              <a:rPr lang="es-EC" dirty="0" err="1"/>
              <a:t>Activision</a:t>
            </a:r>
            <a:r>
              <a:rPr lang="es-EC" dirty="0"/>
              <a:t>.</a:t>
            </a:r>
          </a:p>
          <a:p>
            <a:pPr marL="0" indent="0">
              <a:buNone/>
            </a:pPr>
            <a:endParaRPr lang="es-EC" dirty="0"/>
          </a:p>
        </p:txBody>
      </p:sp>
    </p:spTree>
    <p:extLst>
      <p:ext uri="{BB962C8B-B14F-4D97-AF65-F5344CB8AC3E}">
        <p14:creationId xmlns:p14="http://schemas.microsoft.com/office/powerpoint/2010/main" val="2361544005"/>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Gota</Template>
  <TotalTime>136</TotalTime>
  <Words>1437</Words>
  <Application>Microsoft Office PowerPoint</Application>
  <PresentationFormat>Panorámica</PresentationFormat>
  <Paragraphs>261</Paragraphs>
  <Slides>38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38</vt:i4>
      </vt:variant>
    </vt:vector>
  </HeadingPairs>
  <TitlesOfParts>
    <vt:vector size="42" baseType="lpstr">
      <vt:lpstr>Arial</vt:lpstr>
      <vt:lpstr>Roboto</vt:lpstr>
      <vt:lpstr>Tw Cen MT</vt:lpstr>
      <vt:lpstr>Gota</vt:lpstr>
      <vt:lpstr>Creación de videojuegos</vt:lpstr>
      <vt:lpstr>El principio</vt:lpstr>
      <vt:lpstr>historia</vt:lpstr>
      <vt:lpstr>Presentación de PowerPoint</vt:lpstr>
      <vt:lpstr>Evolución a entornos gráficos</vt:lpstr>
      <vt:lpstr>¿Cuándo termina la creación de un videojuego?</vt:lpstr>
      <vt:lpstr>Los inicios de la industria</vt:lpstr>
      <vt:lpstr>El videojuego como negocio</vt:lpstr>
      <vt:lpstr>Atari</vt:lpstr>
      <vt:lpstr>La crisis del 83</vt:lpstr>
      <vt:lpstr>Los primeros PC Gaming</vt:lpstr>
      <vt:lpstr>3a generación - Los 8 bits</vt:lpstr>
      <vt:lpstr>4a generación - Los 16 bits</vt:lpstr>
      <vt:lpstr>5ª generación 32bits</vt:lpstr>
      <vt:lpstr>El nacimiento del concepto</vt:lpstr>
      <vt:lpstr>El core de un juego</vt:lpstr>
      <vt:lpstr>¿Quién es un game designer? </vt:lpstr>
      <vt:lpstr>¿Qué NO es un game designer?</vt:lpstr>
      <vt:lpstr>¿Qué es el StoryTelling? Las 20/22 reglas de Pixar</vt:lpstr>
      <vt:lpstr>Primer acto: protagonista</vt:lpstr>
      <vt:lpstr>Primer punto de giro</vt:lpstr>
      <vt:lpstr>Segundo acto: conflicto</vt:lpstr>
      <vt:lpstr>Segundo acto: Segundo punto de giro: crisis</vt:lpstr>
      <vt:lpstr>Tercer acto: climax</vt:lpstr>
      <vt:lpstr>Tercer acto: resolución</vt:lpstr>
      <vt:lpstr>Método de los 3 actos </vt:lpstr>
      <vt:lpstr>Tipos de videojuego serios</vt:lpstr>
      <vt:lpstr>Niveles de objetivos en los videojuegos serios</vt:lpstr>
      <vt:lpstr>Efectos psicosociales del videojuego de entretenimiento y serio</vt:lpstr>
      <vt:lpstr> Tipos de gamificación de videojuegos  </vt:lpstr>
      <vt:lpstr>Reglas y retos para gestionar el flujo de actividad y la dificultad</vt:lpstr>
      <vt:lpstr>Refuerzos y castigos para la motivación intrínseca y extrínseca al usuario</vt:lpstr>
      <vt:lpstr>Consideraciones previas y características de las bandas sonoras para videojuegos</vt:lpstr>
      <vt:lpstr>Crear un banda sonora: pasos del proceso y técnicas</vt:lpstr>
      <vt:lpstr>De la composición al audio</vt:lpstr>
      <vt:lpstr>La implementación de la música en el juego</vt:lpstr>
      <vt:lpstr>El estado de la industria de los videojuegos</vt:lpstr>
      <vt:lpstr>Monetización de juegos para móviles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videojuegos</dc:title>
  <dc:creator>Andrés Anasi</dc:creator>
  <cp:lastModifiedBy>Andrés Anasi</cp:lastModifiedBy>
  <cp:revision>15</cp:revision>
  <dcterms:created xsi:type="dcterms:W3CDTF">2019-02-28T15:37:13Z</dcterms:created>
  <dcterms:modified xsi:type="dcterms:W3CDTF">2019-02-28T17:53:38Z</dcterms:modified>
</cp:coreProperties>
</file>