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70" r:id="rId7"/>
    <p:sldId id="271" r:id="rId8"/>
    <p:sldId id="272" r:id="rId9"/>
    <p:sldId id="273" r:id="rId10"/>
    <p:sldId id="274" r:id="rId11"/>
    <p:sldId id="265" r:id="rId12"/>
    <p:sldId id="266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Proxima Nova Extrabold" panose="020B060402020202020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5ECA"/>
    <a:srgbClr val="81DB92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093478-E688-4A6D-97D7-909171D2241F}">
  <a:tblStyle styleId="{73093478-E688-4A6D-97D7-909171D22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76238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576238e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81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576238e2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576238e2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576238e2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576238e2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81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5dfbd7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5dfbd7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70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576238e2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576238e2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10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36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5dfbd7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5dfbd7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71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ocs.microsoft.com/en-us/dotnet/csharp/language-reference/proposals/csharp-9.0/function-point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73583" y="1970928"/>
            <a:ext cx="729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pointers in C#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26550" y="1187902"/>
            <a:ext cx="7290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pointers vs delegates </a:t>
            </a:r>
            <a:r>
              <a:rPr lang="en" sz="2400" b="1">
                <a:solidFill>
                  <a:srgbClr val="FFFFFF"/>
                </a:solidFill>
              </a:rPr>
              <a:t>performance results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CFE1217-B98E-4247-90AD-8768C8687045}"/>
              </a:ext>
            </a:extLst>
          </p:cNvPr>
          <p:cNvSpPr txBox="1"/>
          <p:nvPr/>
        </p:nvSpPr>
        <p:spPr>
          <a:xfrm>
            <a:off x="775470" y="2270349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TBD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6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620063" y="981925"/>
            <a:ext cx="27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Key takeaways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338" y="884025"/>
            <a:ext cx="747025" cy="7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174400" y="2201750"/>
            <a:ext cx="68622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-US" sz="2400" b="1" dirty="0">
                <a:solidFill>
                  <a:srgbClr val="FFFFFF"/>
                </a:solidFill>
              </a:rPr>
              <a:t>Function pointers can increase the performance of your application by leveraging opcodes access, calling conventions </a:t>
            </a:r>
            <a:r>
              <a:rPr lang="en-US" sz="2400" b="1">
                <a:solidFill>
                  <a:srgbClr val="FFFFFF"/>
                </a:solidFill>
              </a:rPr>
              <a:t>and bypassing CLR </a:t>
            </a:r>
            <a:r>
              <a:rPr lang="en-US" sz="2400" b="1" dirty="0">
                <a:solidFill>
                  <a:srgbClr val="FFFFFF"/>
                </a:solidFill>
              </a:rPr>
              <a:t>checking</a:t>
            </a: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3786325" y="897000"/>
            <a:ext cx="2772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Resources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9650" y="757150"/>
            <a:ext cx="830550" cy="8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185650" y="2257168"/>
            <a:ext cx="47727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" sz="2400" b="1" u="sng" dirty="0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new in C# 9</a:t>
            </a:r>
            <a:endParaRPr sz="2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938000" y="803650"/>
            <a:ext cx="200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Introduction </a:t>
            </a:r>
            <a:endParaRPr sz="2400" b="1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0225" y="6607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74400" y="2201750"/>
            <a:ext cx="6862200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" sz="1900" b="1" dirty="0">
                <a:solidFill>
                  <a:srgbClr val="FFFFFF"/>
                </a:solidFill>
              </a:rPr>
              <a:t>New language constructs that expose IL opcodes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Optimization for high performance</a:t>
            </a:r>
            <a:endParaRPr sz="19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34767" y="277049"/>
            <a:ext cx="200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Syntax</a:t>
            </a:r>
            <a:endParaRPr sz="2400" b="1" dirty="0"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4867" y="134162"/>
            <a:ext cx="839900" cy="8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37846" y="1103142"/>
            <a:ext cx="806172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'delegate' '*' </a:t>
            </a:r>
            <a:r>
              <a:rPr lang="en-US" sz="1600" b="1" dirty="0" err="1">
                <a:solidFill>
                  <a:srgbClr val="FFFFFF"/>
                </a:solidFill>
              </a:rPr>
              <a:t>calling_convention_specifier</a:t>
            </a:r>
            <a:r>
              <a:rPr lang="en-US" sz="1600" b="1" dirty="0">
                <a:solidFill>
                  <a:srgbClr val="FFFFFF"/>
                </a:solidFill>
              </a:rPr>
              <a:t>? '&lt;' </a:t>
            </a:r>
            <a:r>
              <a:rPr lang="en-US" sz="1600" b="1" dirty="0" err="1">
                <a:solidFill>
                  <a:srgbClr val="FFFFFF"/>
                </a:solidFill>
              </a:rPr>
              <a:t>funcptr_parameter_list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funcptr_return_type</a:t>
            </a:r>
            <a:r>
              <a:rPr lang="en-US" sz="1600" b="1" dirty="0">
                <a:solidFill>
                  <a:srgbClr val="FFFFFF"/>
                </a:solidFill>
              </a:rPr>
              <a:t> '&gt;'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8" name="Google Shape;67;p14">
            <a:extLst>
              <a:ext uri="{FF2B5EF4-FFF2-40B4-BE49-F238E27FC236}">
                <a16:creationId xmlns:a16="http://schemas.microsoft.com/office/drawing/2014/main" id="{5E36032D-681D-47C7-B38E-FA82440A5F25}"/>
              </a:ext>
            </a:extLst>
          </p:cNvPr>
          <p:cNvSpPr txBox="1"/>
          <p:nvPr/>
        </p:nvSpPr>
        <p:spPr>
          <a:xfrm>
            <a:off x="837846" y="2052213"/>
            <a:ext cx="8061725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FFFFFF"/>
                </a:solidFill>
              </a:rPr>
              <a:t>calling_convention_specifier</a:t>
            </a:r>
            <a:r>
              <a:rPr lang="en-US" sz="1600" b="1" dirty="0">
                <a:solidFill>
                  <a:srgbClr val="FFFFFF"/>
                </a:solidFill>
              </a:rPr>
              <a:t>: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-managed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-unmanaged : </a:t>
            </a:r>
            <a:r>
              <a:rPr lang="en-US" sz="1600" b="1" dirty="0" err="1">
                <a:solidFill>
                  <a:srgbClr val="FFFFFF"/>
                </a:solidFill>
              </a:rPr>
              <a:t>Cdecl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  <a:r>
              <a:rPr lang="en-US" sz="1600" b="1" dirty="0" err="1">
                <a:solidFill>
                  <a:srgbClr val="FFFFFF"/>
                </a:solidFill>
              </a:rPr>
              <a:t>Stdcall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  <a:r>
              <a:rPr lang="en-US" sz="1600" b="1" dirty="0" err="1">
                <a:solidFill>
                  <a:srgbClr val="FFFFFF"/>
                </a:solidFill>
              </a:rPr>
              <a:t>Thiscall</a:t>
            </a:r>
            <a:r>
              <a:rPr lang="en-US" sz="1600" b="1" dirty="0">
                <a:solidFill>
                  <a:srgbClr val="FFFFFF"/>
                </a:solidFill>
              </a:rPr>
              <a:t>, </a:t>
            </a:r>
            <a:r>
              <a:rPr lang="en-US" sz="1600" b="1" dirty="0" err="1">
                <a:solidFill>
                  <a:srgbClr val="FFFFFF"/>
                </a:solidFill>
              </a:rPr>
              <a:t>Fastcall</a:t>
            </a: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FFFFFF"/>
                </a:solidFill>
              </a:rPr>
              <a:t>funcptr_parameter_list</a:t>
            </a:r>
            <a:r>
              <a:rPr lang="en-US" sz="1600" b="1" dirty="0">
                <a:solidFill>
                  <a:srgbClr val="FFFFFF"/>
                </a:solidFill>
              </a:rPr>
              <a:t>: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 </a:t>
            </a:r>
            <a:r>
              <a:rPr lang="en-US" sz="1600" b="1" dirty="0" err="1">
                <a:solidFill>
                  <a:srgbClr val="FFFFFF"/>
                </a:solidFill>
              </a:rPr>
              <a:t>funcptr_parameter_modifier</a:t>
            </a:r>
            <a:r>
              <a:rPr lang="en-US" sz="1600" b="1" dirty="0">
                <a:solidFill>
                  <a:srgbClr val="FFFFFF"/>
                </a:solidFill>
              </a:rPr>
              <a:t>? </a:t>
            </a:r>
            <a:r>
              <a:rPr lang="en-US" sz="1600" b="1" dirty="0" err="1">
                <a:solidFill>
                  <a:srgbClr val="FFFFFF"/>
                </a:solidFill>
              </a:rPr>
              <a:t>return_type</a:t>
            </a: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FFFFFF"/>
                </a:solidFill>
              </a:rPr>
              <a:t>funcptr_return_type</a:t>
            </a:r>
            <a:r>
              <a:rPr lang="en-US" sz="1600" b="1" dirty="0">
                <a:solidFill>
                  <a:srgbClr val="FFFFFF"/>
                </a:solidFill>
              </a:rPr>
              <a:t>:</a:t>
            </a: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</a:rPr>
              <a:t>	- </a:t>
            </a:r>
            <a:r>
              <a:rPr lang="en-US" sz="1600" b="1" dirty="0" err="1">
                <a:solidFill>
                  <a:srgbClr val="FFFFFF"/>
                </a:solidFill>
              </a:rPr>
              <a:t>funcptr_return_modifier</a:t>
            </a:r>
            <a:r>
              <a:rPr lang="en-US" sz="1600" b="1" dirty="0">
                <a:solidFill>
                  <a:srgbClr val="FFFFFF"/>
                </a:solidFill>
              </a:rPr>
              <a:t>? </a:t>
            </a:r>
            <a:r>
              <a:rPr lang="en-US" sz="1600" b="1" dirty="0" err="1">
                <a:solidFill>
                  <a:srgbClr val="FFFFFF"/>
                </a:solidFill>
              </a:rPr>
              <a:t>return_type</a:t>
            </a:r>
            <a:endParaRPr lang="en-US" sz="1600" b="1" dirty="0">
              <a:solidFill>
                <a:srgbClr val="FFFFFF"/>
              </a:solidFill>
            </a:endParaRPr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174400" y="2017650"/>
            <a:ext cx="729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delegate* vs delegate in C# 9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>
            <p:extLst>
              <p:ext uri="{D42A27DB-BD31-4B8C-83A1-F6EECF244321}">
                <p14:modId xmlns:p14="http://schemas.microsoft.com/office/powerpoint/2010/main" val="2324381549"/>
              </p:ext>
            </p:extLst>
          </p:nvPr>
        </p:nvGraphicFramePr>
        <p:xfrm>
          <a:off x="531151" y="819170"/>
          <a:ext cx="8081698" cy="3715250"/>
        </p:xfrm>
        <a:graphic>
          <a:graphicData uri="http://schemas.openxmlformats.org/drawingml/2006/table">
            <a:tbl>
              <a:tblPr>
                <a:noFill/>
                <a:tableStyleId>{73093478-E688-4A6D-97D7-909171D2241F}</a:tableStyleId>
              </a:tblPr>
              <a:tblGrid>
                <a:gridCol w="403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</a:t>
                      </a:r>
                      <a:r>
                        <a:rPr lang="en" b="1" dirty="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elegate*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u="none" strike="noStrike" cap="none" dirty="0"/>
                        <a:t>D</a:t>
                      </a:r>
                      <a:r>
                        <a:rPr lang="en" sz="1200" b="1" u="none" strike="noStrike" cap="none" dirty="0"/>
                        <a:t>elegate</a:t>
                      </a:r>
                      <a:endParaRPr sz="12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         Invocation will use </a:t>
                      </a:r>
                      <a:r>
                        <a:rPr lang="en" sz="1200" b="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calli</a:t>
                      </a:r>
                      <a:endParaRPr sz="1200" b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Invocation will use </a:t>
                      </a:r>
                      <a:r>
                        <a:rPr lang="en" sz="1200" b="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callvirt</a:t>
                      </a:r>
                      <a:endParaRPr sz="1200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          Works in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unsafe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context</a:t>
                      </a:r>
                      <a:endParaRPr sz="12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Works in a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safe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context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none" strike="noStrike" cap="none" dirty="0">
                          <a:solidFill>
                            <a:srgbClr val="212121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Call convention can be </a:t>
                      </a:r>
                      <a:r>
                        <a:rPr lang="en" sz="1200" b="1" u="none" strike="noStrike" cap="none" dirty="0">
                          <a:solidFill>
                            <a:srgbClr val="FF0000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managed</a:t>
                      </a:r>
                      <a:r>
                        <a:rPr lang="en" sz="1200" b="1" u="none" strike="noStrike" cap="none" dirty="0">
                          <a:solidFill>
                            <a:srgbClr val="212121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 or </a:t>
                      </a:r>
                      <a:r>
                        <a:rPr lang="en" sz="1200" b="1" u="none" strike="noStrike" cap="none" dirty="0">
                          <a:solidFill>
                            <a:srgbClr val="FF0000"/>
                          </a:solidFill>
                          <a:latin typeface="Proxima Nova Extrabold"/>
                          <a:ea typeface="Arial"/>
                          <a:cs typeface="Arial"/>
                          <a:sym typeface="Proxima Nova Extrabold"/>
                        </a:rPr>
                        <a:t>unmanaged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Call convention is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managed</a:t>
                      </a: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26272"/>
                  </a:ext>
                </a:extLst>
              </a:tr>
              <a:tr h="74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References </a:t>
                      </a:r>
                      <a:r>
                        <a:rPr lang="en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one method</a:t>
                      </a:r>
                      <a:r>
                        <a:rPr lang="en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 Extrabold"/>
                          <a:cs typeface="Proxima Nova Extrabold"/>
                          <a:sym typeface="Proxima Nova Extrabold"/>
                        </a:rPr>
                        <a:t> at a time</a:t>
                      </a:r>
                      <a:endParaRPr sz="120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References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one or more methods</a:t>
                      </a:r>
                      <a:r>
                        <a:rPr lang="en-US" sz="1200" dirty="0">
                          <a:solidFill>
                            <a:srgbClr val="212121"/>
                          </a:solidFill>
                          <a:latin typeface="Proxima Nova Extrabold"/>
                          <a:ea typeface="Proxima Nova"/>
                          <a:cs typeface="Proxima Nova"/>
                          <a:sym typeface="Proxima Nova Extrabold"/>
                        </a:rPr>
                        <a:t> (multicast)</a:t>
                      </a: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3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174400" y="2017650"/>
            <a:ext cx="7290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 conversion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(implicit)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3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62238" y="1394612"/>
            <a:ext cx="6838662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</a:pPr>
            <a:r>
              <a:rPr lang="en" sz="1900" b="1" dirty="0">
                <a:solidFill>
                  <a:srgbClr val="FFFFFF"/>
                </a:solidFill>
              </a:rPr>
              <a:t>	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A &amp; B have the same number of parameters, types and modifiers (reference)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An identity, implicit reference or pointer conversion exists from value params in A to the corresponding param in B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Same rules apply for the return type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r>
              <a:rPr lang="en-US" sz="1900" b="1" dirty="0">
                <a:solidFill>
                  <a:srgbClr val="FFFFFF"/>
                </a:solidFill>
              </a:rPr>
              <a:t>Calling convention of A is the same as the calling convention of B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-"/>
            </a:pPr>
            <a:endParaRPr sz="19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01FE5CFD-69D1-4EC2-B2E6-61E0281D3FB8}"/>
              </a:ext>
            </a:extLst>
          </p:cNvPr>
          <p:cNvSpPr txBox="1"/>
          <p:nvPr/>
        </p:nvSpPr>
        <p:spPr>
          <a:xfrm>
            <a:off x="772649" y="186641"/>
            <a:ext cx="627256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Rules: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B46CF745-7C8D-47C0-90BA-15B2FAB8F6E4}"/>
              </a:ext>
            </a:extLst>
          </p:cNvPr>
          <p:cNvSpPr txBox="1"/>
          <p:nvPr/>
        </p:nvSpPr>
        <p:spPr>
          <a:xfrm>
            <a:off x="308450" y="640574"/>
            <a:ext cx="6686514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</a:pPr>
            <a:r>
              <a:rPr lang="en" sz="1900" b="1" dirty="0">
                <a:solidFill>
                  <a:srgbClr val="FFFFFF"/>
                </a:solidFill>
              </a:rPr>
              <a:t>	Converting from </a:t>
            </a:r>
            <a:r>
              <a:rPr lang="en" sz="1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pointer A </a:t>
            </a:r>
            <a:r>
              <a:rPr lang="en" sz="1900" b="1" dirty="0">
                <a:solidFill>
                  <a:srgbClr val="FFFFFF"/>
                </a:solidFill>
              </a:rPr>
              <a:t>to </a:t>
            </a:r>
            <a:r>
              <a:rPr lang="en" sz="1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pointer B</a:t>
            </a:r>
            <a:r>
              <a:rPr lang="en" sz="1900" b="1" dirty="0">
                <a:solidFill>
                  <a:srgbClr val="FF0000"/>
                </a:solidFill>
              </a:rPr>
              <a:t> </a:t>
            </a:r>
            <a:r>
              <a:rPr lang="en" sz="1900" b="1" dirty="0">
                <a:solidFill>
                  <a:srgbClr val="FFFFFF"/>
                </a:solidFill>
              </a:rPr>
              <a:t>implicitly only if: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838223" y="673525"/>
            <a:ext cx="7290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Function pointer conversion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(implicit)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CFE1217-B98E-4247-90AD-8768C8687045}"/>
              </a:ext>
            </a:extLst>
          </p:cNvPr>
          <p:cNvSpPr txBox="1"/>
          <p:nvPr/>
        </p:nvSpPr>
        <p:spPr>
          <a:xfrm>
            <a:off x="775470" y="2270349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EXAMPLE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0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125" y="4591675"/>
            <a:ext cx="1371926" cy="4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0250" y="0"/>
            <a:ext cx="1224649" cy="113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26550" y="1187902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Assign target methods to function pointers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7CFE1217-B98E-4247-90AD-8768C8687045}"/>
              </a:ext>
            </a:extLst>
          </p:cNvPr>
          <p:cNvSpPr txBox="1"/>
          <p:nvPr/>
        </p:nvSpPr>
        <p:spPr>
          <a:xfrm>
            <a:off x="775470" y="2270349"/>
            <a:ext cx="7290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</a:rPr>
              <a:t>EXAMPLE</a:t>
            </a:r>
            <a:endParaRPr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610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279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Proxima Nova Extrabold</vt:lpstr>
      <vt:lpstr>Arial</vt:lpstr>
      <vt:lpstr>Proxima Nova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Cotuna, Adrian (Cognizant)</cp:lastModifiedBy>
  <cp:revision>48</cp:revision>
  <dcterms:modified xsi:type="dcterms:W3CDTF">2021-10-07T12:57:37Z</dcterms:modified>
</cp:coreProperties>
</file>