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Extrabold" panose="020B060402020202020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ECA"/>
    <a:srgbClr val="81DB92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93478-E688-4A6D-97D7-909171D2241F}">
  <a:tblStyle styleId="{73093478-E688-4A6D-97D7-909171D22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76238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76238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81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76238e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76238e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76238e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76238e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5dfbd7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5dfbd7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0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6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71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microsoft.com/en-us/dotnet/csharp/language-reference/proposals/csharp-9.0/function-point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3583" y="1970928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in C#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1187902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practical example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DEMO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6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620063" y="981925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Key takeaways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338" y="884025"/>
            <a:ext cx="747025" cy="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174400" y="2201750"/>
            <a:ext cx="6862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 b="1" dirty="0">
                <a:solidFill>
                  <a:srgbClr val="FFFFFF"/>
                </a:solidFill>
              </a:rPr>
              <a:t>Function pointers can increase the performance of your application by leveraging opcodes access, calling conventions </a:t>
            </a:r>
            <a:r>
              <a:rPr lang="en-US" sz="2400" b="1">
                <a:solidFill>
                  <a:srgbClr val="FFFFFF"/>
                </a:solidFill>
              </a:rPr>
              <a:t>and bypassing CLR </a:t>
            </a:r>
            <a:r>
              <a:rPr lang="en-US" sz="2400" b="1" dirty="0">
                <a:solidFill>
                  <a:srgbClr val="FFFFFF"/>
                </a:solidFill>
              </a:rPr>
              <a:t>checking</a:t>
            </a: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786325" y="897000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Resources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9650" y="757150"/>
            <a:ext cx="830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185650" y="2257168"/>
            <a:ext cx="477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b="1" u="sng" dirty="0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in C# 9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938000" y="803650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Introduction 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225" y="6607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74400" y="2201750"/>
            <a:ext cx="68622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 b="1" dirty="0">
                <a:solidFill>
                  <a:srgbClr val="FFFFFF"/>
                </a:solidFill>
              </a:rPr>
              <a:t>New language constructs that expose IL opcodes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Optimization for high performance</a:t>
            </a: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7" y="277049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Syntax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7846" y="1103142"/>
            <a:ext cx="806172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'delegate' '*' </a:t>
            </a:r>
            <a:r>
              <a:rPr lang="en-US" sz="1600" b="1" dirty="0" err="1">
                <a:solidFill>
                  <a:srgbClr val="FFFFFF"/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? '&lt;' </a:t>
            </a:r>
            <a:r>
              <a:rPr lang="en-US" sz="1600" b="1" dirty="0" err="1">
                <a:solidFill>
                  <a:srgbClr val="FFFFFF"/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 '&gt;'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5E36032D-681D-47C7-B38E-FA82440A5F25}"/>
              </a:ext>
            </a:extLst>
          </p:cNvPr>
          <p:cNvSpPr txBox="1"/>
          <p:nvPr/>
        </p:nvSpPr>
        <p:spPr>
          <a:xfrm>
            <a:off x="837846" y="2052213"/>
            <a:ext cx="8061725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FFFF"/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-managed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-unmanaged : </a:t>
            </a:r>
            <a:r>
              <a:rPr lang="en-US" sz="1600" b="1" dirty="0" err="1">
                <a:solidFill>
                  <a:srgbClr val="FFFFFF"/>
                </a:solidFill>
              </a:rPr>
              <a:t>Cdecl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Stdcall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Thiscall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Fastcall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FFFFF"/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 </a:t>
            </a:r>
            <a:r>
              <a:rPr lang="en-US" sz="1600" b="1" dirty="0" err="1">
                <a:solidFill>
                  <a:srgbClr val="FFFFFF"/>
                </a:solidFill>
              </a:rPr>
              <a:t>funcptr_parameter_modifier</a:t>
            </a:r>
            <a:r>
              <a:rPr lang="en-US" sz="1600" b="1" dirty="0">
                <a:solidFill>
                  <a:srgbClr val="FFFFFF"/>
                </a:solidFill>
              </a:rPr>
              <a:t>? </a:t>
            </a:r>
            <a:r>
              <a:rPr lang="en-US" sz="1600" b="1" dirty="0" err="1">
                <a:solidFill>
                  <a:srgbClr val="FFFFFF"/>
                </a:solidFill>
              </a:rPr>
              <a:t>return_type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FFFFF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 </a:t>
            </a:r>
            <a:r>
              <a:rPr lang="en-US" sz="1600" b="1" dirty="0" err="1">
                <a:solidFill>
                  <a:srgbClr val="FFFFFF"/>
                </a:solidFill>
              </a:rPr>
              <a:t>funcptr_return_modifier</a:t>
            </a:r>
            <a:r>
              <a:rPr lang="en-US" sz="1600" b="1" dirty="0">
                <a:solidFill>
                  <a:srgbClr val="FFFFFF"/>
                </a:solidFill>
              </a:rPr>
              <a:t>? </a:t>
            </a:r>
            <a:r>
              <a:rPr lang="en-US" sz="1600" b="1" dirty="0" err="1">
                <a:solidFill>
                  <a:srgbClr val="FFFFFF"/>
                </a:solidFill>
              </a:rPr>
              <a:t>return_type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delegate* vs delegate in C# 9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>
            <p:extLst>
              <p:ext uri="{D42A27DB-BD31-4B8C-83A1-F6EECF244321}">
                <p14:modId xmlns:p14="http://schemas.microsoft.com/office/powerpoint/2010/main" val="2324381549"/>
              </p:ext>
            </p:extLst>
          </p:nvPr>
        </p:nvGraphicFramePr>
        <p:xfrm>
          <a:off x="531151" y="819170"/>
          <a:ext cx="8081698" cy="3715250"/>
        </p:xfrm>
        <a:graphic>
          <a:graphicData uri="http://schemas.openxmlformats.org/drawingml/2006/table">
            <a:tbl>
              <a:tblPr>
                <a:noFill/>
                <a:tableStyleId>{73093478-E688-4A6D-97D7-909171D2241F}</a:tableStyleId>
              </a:tblPr>
              <a:tblGrid>
                <a:gridCol w="403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</a:t>
                      </a:r>
                      <a:r>
                        <a:rPr lang="en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elegate*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D</a:t>
                      </a:r>
                      <a:r>
                        <a:rPr lang="en" sz="1200" b="1" u="none" strike="noStrike" cap="none" dirty="0"/>
                        <a:t>elegate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calli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callvirt</a:t>
                      </a:r>
                      <a:endParaRPr sz="1200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 Works in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unsafe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Works in a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Call convention can be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managed</a:t>
                      </a: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 or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unmanaged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Call convention is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managed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627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References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one method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at a time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References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one or more methods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 (multicast)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3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(implicit)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62238" y="1394612"/>
            <a:ext cx="6838662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r>
              <a:rPr lang="en" sz="1900" b="1" dirty="0">
                <a:solidFill>
                  <a:srgbClr val="FFFFFF"/>
                </a:solidFill>
              </a:rPr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A &amp; B have the same number of parameters, types and modifiers (reference)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An identity, implicit reference or pointer conversion exists from value params in A to the corresponding param in B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Same rules apply for the return type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Calling convention of A is the same as the calling convention of B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1FE5CFD-69D1-4EC2-B2E6-61E0281D3FB8}"/>
              </a:ext>
            </a:extLst>
          </p:cNvPr>
          <p:cNvSpPr txBox="1"/>
          <p:nvPr/>
        </p:nvSpPr>
        <p:spPr>
          <a:xfrm>
            <a:off x="772649" y="186641"/>
            <a:ext cx="627256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Rules: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B46CF745-7C8D-47C0-90BA-15B2FAB8F6E4}"/>
              </a:ext>
            </a:extLst>
          </p:cNvPr>
          <p:cNvSpPr txBox="1"/>
          <p:nvPr/>
        </p:nvSpPr>
        <p:spPr>
          <a:xfrm>
            <a:off x="308450" y="640574"/>
            <a:ext cx="6686514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r>
              <a:rPr lang="en" sz="1900" b="1" dirty="0">
                <a:solidFill>
                  <a:srgbClr val="FFFFFF"/>
                </a:solidFill>
              </a:rPr>
              <a:t>	Converting from </a:t>
            </a:r>
            <a:r>
              <a:rPr lang="en" sz="1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pointer A </a:t>
            </a:r>
            <a:r>
              <a:rPr lang="en" sz="1900" b="1" dirty="0">
                <a:solidFill>
                  <a:srgbClr val="FFFFFF"/>
                </a:solidFill>
              </a:rPr>
              <a:t>to </a:t>
            </a:r>
            <a:r>
              <a:rPr lang="en" sz="1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pointer B</a:t>
            </a:r>
            <a:r>
              <a:rPr lang="en" sz="1900" b="1" dirty="0">
                <a:solidFill>
                  <a:srgbClr val="FF0000"/>
                </a:solidFill>
              </a:rPr>
              <a:t> </a:t>
            </a:r>
            <a:r>
              <a:rPr lang="en" sz="1900" b="1" dirty="0">
                <a:solidFill>
                  <a:srgbClr val="FFFFFF"/>
                </a:solidFill>
              </a:rPr>
              <a:t>implicitly only if: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38223" y="673525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(implicit)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DEMO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0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1187902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Assign target methods to function pointers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DEMO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610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277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</vt:lpstr>
      <vt:lpstr>Arial</vt:lpstr>
      <vt:lpstr>Proxima Nova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Adrian</cp:lastModifiedBy>
  <cp:revision>51</cp:revision>
  <dcterms:modified xsi:type="dcterms:W3CDTF">2021-10-08T06:50:32Z</dcterms:modified>
</cp:coreProperties>
</file>