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7" r:id="rId4"/>
    <p:sldId id="275" r:id="rId5"/>
    <p:sldId id="258" r:id="rId6"/>
    <p:sldId id="270" r:id="rId7"/>
    <p:sldId id="276" r:id="rId8"/>
    <p:sldId id="277" r:id="rId9"/>
    <p:sldId id="278" r:id="rId10"/>
    <p:sldId id="279" r:id="rId11"/>
    <p:sldId id="280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ECA"/>
    <a:srgbClr val="81DB92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093478-E688-4A6D-97D7-909171D2241F}">
  <a:tblStyle styleId="{73093478-E688-4A6D-97D7-909171D224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576238e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576238e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06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538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576238e2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576238e2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576238e2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576238e2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576238e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576238e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576238e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576238e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81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576238e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576238e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972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70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64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933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86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evblogs.microsoft.com/dotnet/file-io-improvements-in-dotnet-6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dotnet/performance/blob/main/src/benchmarks/micro/libraries/System.IO.FileSystem/Perf.FileStream.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73583" y="1970928"/>
            <a:ext cx="729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</a:rPr>
              <a:t>File IO improvements in .NET 6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B500C456-8C12-4C98-9E07-7CBDC8A96074}"/>
              </a:ext>
            </a:extLst>
          </p:cNvPr>
          <p:cNvSpPr txBox="1"/>
          <p:nvPr/>
        </p:nvSpPr>
        <p:spPr>
          <a:xfrm>
            <a:off x="906379" y="163596"/>
            <a:ext cx="712284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</a:rPr>
              <a:t>ReadAsync (2)</a:t>
            </a:r>
            <a:endParaRPr sz="2800" b="1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0BA3EA-688B-40DE-A286-F353E961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35698"/>
              </p:ext>
            </p:extLst>
          </p:nvPr>
        </p:nvGraphicFramePr>
        <p:xfrm>
          <a:off x="296692" y="779119"/>
          <a:ext cx="8562832" cy="428763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70354">
                  <a:extLst>
                    <a:ext uri="{9D8B030D-6E8A-4147-A177-3AD203B41FA5}">
                      <a16:colId xmlns:a16="http://schemas.microsoft.com/office/drawing/2014/main" val="4211739791"/>
                    </a:ext>
                  </a:extLst>
                </a:gridCol>
                <a:gridCol w="1070354">
                  <a:extLst>
                    <a:ext uri="{9D8B030D-6E8A-4147-A177-3AD203B41FA5}">
                      <a16:colId xmlns:a16="http://schemas.microsoft.com/office/drawing/2014/main" val="2529248163"/>
                    </a:ext>
                  </a:extLst>
                </a:gridCol>
                <a:gridCol w="1070354">
                  <a:extLst>
                    <a:ext uri="{9D8B030D-6E8A-4147-A177-3AD203B41FA5}">
                      <a16:colId xmlns:a16="http://schemas.microsoft.com/office/drawing/2014/main" val="606402025"/>
                    </a:ext>
                  </a:extLst>
                </a:gridCol>
                <a:gridCol w="1070354">
                  <a:extLst>
                    <a:ext uri="{9D8B030D-6E8A-4147-A177-3AD203B41FA5}">
                      <a16:colId xmlns:a16="http://schemas.microsoft.com/office/drawing/2014/main" val="3016235679"/>
                    </a:ext>
                  </a:extLst>
                </a:gridCol>
                <a:gridCol w="1070354">
                  <a:extLst>
                    <a:ext uri="{9D8B030D-6E8A-4147-A177-3AD203B41FA5}">
                      <a16:colId xmlns:a16="http://schemas.microsoft.com/office/drawing/2014/main" val="840808980"/>
                    </a:ext>
                  </a:extLst>
                </a:gridCol>
                <a:gridCol w="1070354">
                  <a:extLst>
                    <a:ext uri="{9D8B030D-6E8A-4147-A177-3AD203B41FA5}">
                      <a16:colId xmlns:a16="http://schemas.microsoft.com/office/drawing/2014/main" val="1689265042"/>
                    </a:ext>
                  </a:extLst>
                </a:gridCol>
                <a:gridCol w="1070354">
                  <a:extLst>
                    <a:ext uri="{9D8B030D-6E8A-4147-A177-3AD203B41FA5}">
                      <a16:colId xmlns:a16="http://schemas.microsoft.com/office/drawing/2014/main" val="3570124824"/>
                    </a:ext>
                  </a:extLst>
                </a:gridCol>
                <a:gridCol w="1070354">
                  <a:extLst>
                    <a:ext uri="{9D8B030D-6E8A-4147-A177-3AD203B41FA5}">
                      <a16:colId xmlns:a16="http://schemas.microsoft.com/office/drawing/2014/main" val="2241747619"/>
                    </a:ext>
                  </a:extLst>
                </a:gridCol>
              </a:tblGrid>
              <a:tr h="348863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Method</a:t>
                      </a:r>
                    </a:p>
                  </a:txBody>
                  <a:tcPr marL="20780" marR="20780" marT="20780" marB="207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Runtime</a:t>
                      </a:r>
                    </a:p>
                  </a:txBody>
                  <a:tcPr marL="20780" marR="20780" marT="20780" marB="207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effectLst/>
                        </a:rPr>
                        <a:t>FileSize</a:t>
                      </a:r>
                      <a:endParaRPr lang="en-US" sz="1000" b="1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effectLst/>
                        </a:rPr>
                        <a:t>UserBufferSize</a:t>
                      </a:r>
                      <a:endParaRPr lang="en-US" sz="1000" b="1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Options</a:t>
                      </a:r>
                    </a:p>
                  </a:txBody>
                  <a:tcPr marL="20780" marR="20780" marT="20780" marB="207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Mean</a:t>
                      </a:r>
                    </a:p>
                  </a:txBody>
                  <a:tcPr marL="20780" marR="20780" marT="20780" marB="207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Ratio</a:t>
                      </a:r>
                    </a:p>
                  </a:txBody>
                  <a:tcPr marL="20780" marR="20780" marT="20780" marB="207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Allocated</a:t>
                      </a:r>
                    </a:p>
                  </a:txBody>
                  <a:tcPr marL="20780" marR="20780" marT="20780" marB="2078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724320"/>
                  </a:ext>
                </a:extLst>
              </a:tr>
              <a:tr h="270212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ReadAsync</a:t>
                      </a:r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5.0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1048576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512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Asynchronous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5,163.71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1.00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41,479 B</a:t>
                      </a:r>
                    </a:p>
                  </a:txBody>
                  <a:tcPr marL="20780" marR="20780" marT="20780" marB="20780" anchor="ctr"/>
                </a:tc>
                <a:extLst>
                  <a:ext uri="{0D108BD9-81ED-4DB2-BD59-A6C34878D82A}">
                    <a16:rowId xmlns:a16="http://schemas.microsoft.com/office/drawing/2014/main" val="4030095513"/>
                  </a:ext>
                </a:extLst>
              </a:tr>
              <a:tr h="27021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ReadAsync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.NET 6.0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1048576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512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Asynchronous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3,406.73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0.66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5,233 B</a:t>
                      </a:r>
                    </a:p>
                  </a:txBody>
                  <a:tcPr marL="20780" marR="20780" marT="20780" marB="20780" anchor="ctr"/>
                </a:tc>
                <a:extLst>
                  <a:ext uri="{0D108BD9-81ED-4DB2-BD59-A6C34878D82A}">
                    <a16:rowId xmlns:a16="http://schemas.microsoft.com/office/drawing/2014/main" val="381768127"/>
                  </a:ext>
                </a:extLst>
              </a:tr>
              <a:tr h="159761">
                <a:tc gridSpan="8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384899"/>
                  </a:ext>
                </a:extLst>
              </a:tr>
              <a:tr h="27021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ReadAsync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5.0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1048576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4096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Asynchronous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 dirty="0">
                          <a:effectLst/>
                        </a:rPr>
                        <a:t>6,575.26 μ</a:t>
                      </a:r>
                      <a:r>
                        <a:rPr lang="en-US" sz="1000" dirty="0">
                          <a:effectLst/>
                        </a:rPr>
                        <a:t>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1.00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80,320 B</a:t>
                      </a:r>
                    </a:p>
                  </a:txBody>
                  <a:tcPr marL="20780" marR="20780" marT="20780" marB="20780" anchor="ctr"/>
                </a:tc>
                <a:extLst>
                  <a:ext uri="{0D108BD9-81ED-4DB2-BD59-A6C34878D82A}">
                    <a16:rowId xmlns:a16="http://schemas.microsoft.com/office/drawing/2014/main" val="3046655181"/>
                  </a:ext>
                </a:extLst>
              </a:tr>
              <a:tr h="27021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ReadAsync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6.0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1048576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4096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Asynchronous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2,873.59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0.44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936 B</a:t>
                      </a:r>
                    </a:p>
                  </a:txBody>
                  <a:tcPr marL="20780" marR="20780" marT="20780" marB="20780" anchor="ctr"/>
                </a:tc>
                <a:extLst>
                  <a:ext uri="{0D108BD9-81ED-4DB2-BD59-A6C34878D82A}">
                    <a16:rowId xmlns:a16="http://schemas.microsoft.com/office/drawing/2014/main" val="720593319"/>
                  </a:ext>
                </a:extLst>
              </a:tr>
              <a:tr h="159761">
                <a:tc gridSpan="8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86007"/>
                  </a:ext>
                </a:extLst>
              </a:tr>
              <a:tr h="38066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ReadAsync_NoBuffering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5.0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1048576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16384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Asynchronous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 dirty="0">
                          <a:effectLst/>
                        </a:rPr>
                        <a:t>1,915.17 μ</a:t>
                      </a:r>
                      <a:r>
                        <a:rPr lang="en-US" sz="1000" dirty="0">
                          <a:effectLst/>
                        </a:rPr>
                        <a:t>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1.00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20,420 B</a:t>
                      </a:r>
                    </a:p>
                  </a:txBody>
                  <a:tcPr marL="20780" marR="20780" marT="20780" marB="20780" anchor="ctr"/>
                </a:tc>
                <a:extLst>
                  <a:ext uri="{0D108BD9-81ED-4DB2-BD59-A6C34878D82A}">
                    <a16:rowId xmlns:a16="http://schemas.microsoft.com/office/drawing/2014/main" val="3806500452"/>
                  </a:ext>
                </a:extLst>
              </a:tr>
              <a:tr h="38066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ReadAsync_NoBuffering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6.0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1048576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16384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Asynchronous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 dirty="0">
                          <a:effectLst/>
                        </a:rPr>
                        <a:t>856.61 μ</a:t>
                      </a:r>
                      <a:r>
                        <a:rPr lang="en-US" sz="1000" dirty="0">
                          <a:effectLst/>
                        </a:rPr>
                        <a:t>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0.45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782 B</a:t>
                      </a:r>
                    </a:p>
                  </a:txBody>
                  <a:tcPr marL="20780" marR="20780" marT="20780" marB="20780" anchor="ctr"/>
                </a:tc>
                <a:extLst>
                  <a:ext uri="{0D108BD9-81ED-4DB2-BD59-A6C34878D82A}">
                    <a16:rowId xmlns:a16="http://schemas.microsoft.com/office/drawing/2014/main" val="2264055054"/>
                  </a:ext>
                </a:extLst>
              </a:tr>
              <a:tr h="159761">
                <a:tc gridSpan="8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/>
                </a:tc>
                <a:tc hMerge="1"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780" marR="20780" marT="20780" marB="20780" anchor="ctr"/>
                </a:tc>
                <a:tc hMerge="1"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780" marR="20780" marT="20780" marB="20780" anchor="ctr"/>
                </a:tc>
                <a:tc hMerge="1"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780" marR="20780" marT="20780" marB="20780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20780" marR="20780" marT="20780" marB="20780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/>
                </a:tc>
                <a:extLst>
                  <a:ext uri="{0D108BD9-81ED-4DB2-BD59-A6C34878D82A}">
                    <a16:rowId xmlns:a16="http://schemas.microsoft.com/office/drawing/2014/main" val="2704210227"/>
                  </a:ext>
                </a:extLst>
              </a:tr>
              <a:tr h="27021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ReadAsync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5.0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104857600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4096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Asynchronous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 dirty="0">
                          <a:effectLst/>
                        </a:rPr>
                        <a:t>714,699.30 μ</a:t>
                      </a:r>
                      <a:r>
                        <a:rPr lang="en-US" sz="1000" dirty="0">
                          <a:effectLst/>
                        </a:rPr>
                        <a:t>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1.00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7,987,648 B</a:t>
                      </a:r>
                    </a:p>
                  </a:txBody>
                  <a:tcPr marL="20780" marR="20780" marT="20780" marB="20780" anchor="ctr"/>
                </a:tc>
                <a:extLst>
                  <a:ext uri="{0D108BD9-81ED-4DB2-BD59-A6C34878D82A}">
                    <a16:rowId xmlns:a16="http://schemas.microsoft.com/office/drawing/2014/main" val="433864978"/>
                  </a:ext>
                </a:extLst>
              </a:tr>
              <a:tr h="2892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ReadAsync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6.0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104857600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4096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Asynchronous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297,675.86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0.42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2,272 B</a:t>
                      </a:r>
                    </a:p>
                  </a:txBody>
                  <a:tcPr marL="20780" marR="20780" marT="20780" marB="20780" anchor="ctr"/>
                </a:tc>
                <a:extLst>
                  <a:ext uri="{0D108BD9-81ED-4DB2-BD59-A6C34878D82A}">
                    <a16:rowId xmlns:a16="http://schemas.microsoft.com/office/drawing/2014/main" val="3345289662"/>
                  </a:ext>
                </a:extLst>
              </a:tr>
              <a:tr h="159761">
                <a:tc gridSpan="8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/>
                </a:tc>
                <a:tc hMerge="1"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780" marR="20780" marT="20780" marB="20780" anchor="ctr"/>
                </a:tc>
                <a:tc hMerge="1"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20780" marR="20780" marT="20780" marB="20780"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780" marR="20780" marT="20780" marB="20780" anchor="ctr"/>
                </a:tc>
                <a:extLst>
                  <a:ext uri="{0D108BD9-81ED-4DB2-BD59-A6C34878D82A}">
                    <a16:rowId xmlns:a16="http://schemas.microsoft.com/office/drawing/2014/main" val="1225791159"/>
                  </a:ext>
                </a:extLst>
              </a:tr>
              <a:tr h="38066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ReadAsync_NoBuffering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5.0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104857600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16384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Asynchronous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192,485.40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1.00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1,997,248 B</a:t>
                      </a:r>
                    </a:p>
                  </a:txBody>
                  <a:tcPr marL="20780" marR="20780" marT="20780" marB="20780" anchor="ctr"/>
                </a:tc>
                <a:extLst>
                  <a:ext uri="{0D108BD9-81ED-4DB2-BD59-A6C34878D82A}">
                    <a16:rowId xmlns:a16="http://schemas.microsoft.com/office/drawing/2014/main" val="93876510"/>
                  </a:ext>
                </a:extLst>
              </a:tr>
              <a:tr h="38066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ReadAsync_NoBuffering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6.0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104857600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16384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Asynchronous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93,350.07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0.49</a:t>
                      </a:r>
                    </a:p>
                  </a:txBody>
                  <a:tcPr marL="20780" marR="20780" marT="20780" marB="207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1,040 B</a:t>
                      </a:r>
                    </a:p>
                  </a:txBody>
                  <a:tcPr marL="20780" marR="20780" marT="20780" marB="20780" anchor="ctr"/>
                </a:tc>
                <a:extLst>
                  <a:ext uri="{0D108BD9-81ED-4DB2-BD59-A6C34878D82A}">
                    <a16:rowId xmlns:a16="http://schemas.microsoft.com/office/drawing/2014/main" val="1955449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20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906379" y="179469"/>
            <a:ext cx="712284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</a:rPr>
              <a:t>Breaking changes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9D010171-D633-41ED-B33F-799A20403F07}"/>
              </a:ext>
            </a:extLst>
          </p:cNvPr>
          <p:cNvSpPr txBox="1"/>
          <p:nvPr/>
        </p:nvSpPr>
        <p:spPr>
          <a:xfrm>
            <a:off x="149047" y="1200391"/>
            <a:ext cx="8443624" cy="37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</a:rPr>
              <a:t>Issue: For files accessed in </a:t>
            </a:r>
            <a:r>
              <a:rPr lang="en-US" sz="2400" b="1" dirty="0" err="1">
                <a:solidFill>
                  <a:srgbClr val="FFFFFF"/>
                </a:solidFill>
              </a:rPr>
              <a:t>ReadWrite</a:t>
            </a:r>
            <a:r>
              <a:rPr lang="en-US" sz="2400" b="1" dirty="0">
                <a:solidFill>
                  <a:srgbClr val="FFFFFF"/>
                </a:solidFill>
              </a:rPr>
              <a:t> or shared in Write mode, conditions were added if file offset and buffer length were beyond EOF (3 system calls / 1 read)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</a:rPr>
              <a:t>Solution: Simply calling </a:t>
            </a:r>
            <a:r>
              <a:rPr lang="en-US" sz="2400" b="1" dirty="0" err="1">
                <a:solidFill>
                  <a:srgbClr val="FFFFFF"/>
                </a:solidFill>
              </a:rPr>
              <a:t>ReadFile</a:t>
            </a:r>
            <a:r>
              <a:rPr lang="en-US" sz="2400" b="1" dirty="0">
                <a:solidFill>
                  <a:srgbClr val="FFFFFF"/>
                </a:solidFill>
              </a:rPr>
              <a:t>(</a:t>
            </a:r>
            <a:r>
              <a:rPr lang="en-US" sz="2400" b="1" dirty="0" err="1">
                <a:solidFill>
                  <a:srgbClr val="FFFFFF"/>
                </a:solidFill>
              </a:rPr>
              <a:t>handler,buffer,position</a:t>
            </a:r>
            <a:r>
              <a:rPr lang="en-US" sz="2400" b="1" dirty="0">
                <a:solidFill>
                  <a:srgbClr val="FFFFFF"/>
                </a:solidFill>
              </a:rPr>
              <a:t>) works without the extra system calls done before (1 system call / 1 write op) and update position at the end of </a:t>
            </a:r>
            <a:r>
              <a:rPr lang="en-US" sz="2400" b="1" dirty="0" err="1">
                <a:solidFill>
                  <a:srgbClr val="FFFFFF"/>
                </a:solidFill>
              </a:rPr>
              <a:t>ReadFile</a:t>
            </a:r>
            <a:r>
              <a:rPr lang="en-US" sz="2400" b="1" dirty="0">
                <a:solidFill>
                  <a:srgbClr val="FFFFFF"/>
                </a:solidFill>
              </a:rPr>
              <a:t> call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1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3620063" y="981925"/>
            <a:ext cx="277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Key takeaways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1338" y="884025"/>
            <a:ext cx="747025" cy="7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1140900" y="2080548"/>
            <a:ext cx="68622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-US" sz="2400" b="1" dirty="0">
                <a:solidFill>
                  <a:srgbClr val="FFFFFF"/>
                </a:solidFill>
              </a:rPr>
              <a:t>Async file IO on Windows is not using blocking APIs anymore and can be up to a few times faster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endParaRPr lang="en-US" sz="2400" b="1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-US" sz="2400" b="1" dirty="0" err="1">
                <a:solidFill>
                  <a:srgbClr val="FFFFFF"/>
                </a:solidFill>
              </a:rPr>
              <a:t>FileStream</a:t>
            </a:r>
            <a:r>
              <a:rPr lang="en-US" sz="2400" b="1" dirty="0">
                <a:solidFill>
                  <a:srgbClr val="FFFFFF"/>
                </a:solidFill>
              </a:rPr>
              <a:t> behavior for edge cases has been aligned for both Windows and Unix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3786325" y="897000"/>
            <a:ext cx="277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Resources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9650" y="757150"/>
            <a:ext cx="830550" cy="8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2185650" y="2257168"/>
            <a:ext cx="601725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it-IT" sz="2400" b="1" u="sng" dirty="0">
                <a:solidFill>
                  <a:schemeClr val="bg1">
                    <a:lumMod val="9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 IO improvements in .NET 6</a:t>
            </a:r>
            <a:endParaRPr lang="it-IT" sz="2400" b="1" u="sn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938000" y="803650"/>
            <a:ext cx="200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Introduction 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0225" y="660762"/>
            <a:ext cx="839900" cy="8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174400" y="2201750"/>
            <a:ext cx="6862200" cy="20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 b="1" dirty="0">
                <a:solidFill>
                  <a:srgbClr val="FFFFFF"/>
                </a:solidFill>
              </a:rPr>
              <a:t>FileStream re-written to be faster and more reliable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endParaRPr lang="en" sz="1900" b="1" dirty="0">
              <a:solidFill>
                <a:srgbClr val="FFFFFF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-US" sz="1900" b="1" dirty="0">
                <a:solidFill>
                  <a:srgbClr val="FFFFFF"/>
                </a:solidFill>
              </a:rPr>
              <a:t>High performance IO features: scatter/gather IO + new API</a:t>
            </a:r>
            <a:endParaRPr sz="19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134766" y="277049"/>
            <a:ext cx="639518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Definitions &amp; Initialization 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4867" y="134162"/>
            <a:ext cx="839900" cy="8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837846" y="1108198"/>
            <a:ext cx="8061725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Stream = chunk of data flowing between a source and destination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FFFFFF"/>
                </a:solidFill>
              </a:rPr>
              <a:t>FileStream</a:t>
            </a:r>
            <a:r>
              <a:rPr lang="en-US" sz="1600" b="1" dirty="0">
                <a:solidFill>
                  <a:srgbClr val="FFFFFF"/>
                </a:solidFill>
              </a:rPr>
              <a:t> = implementation of abstract Stream class in a manner appropriate for file based streaming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DB018DAD-71B1-44A1-ABC6-7D3113398178}"/>
              </a:ext>
            </a:extLst>
          </p:cNvPr>
          <p:cNvSpPr txBox="1"/>
          <p:nvPr/>
        </p:nvSpPr>
        <p:spPr>
          <a:xfrm>
            <a:off x="837846" y="2411880"/>
            <a:ext cx="267959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C75ECA"/>
                </a:solidFill>
              </a:rPr>
              <a:t>FileStream</a:t>
            </a:r>
            <a:r>
              <a:rPr lang="en-US" sz="1600" b="1" dirty="0">
                <a:solidFill>
                  <a:srgbClr val="FFFFFF"/>
                </a:solidFill>
              </a:rPr>
              <a:t>(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1600" b="1" dirty="0">
                <a:solidFill>
                  <a:srgbClr val="FFFFFF"/>
                </a:solidFill>
              </a:rPr>
              <a:t> path,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C75ECA"/>
                </a:solidFill>
              </a:rPr>
              <a:t>FileMode</a:t>
            </a:r>
            <a:r>
              <a:rPr lang="en-US" sz="1600" b="1" dirty="0">
                <a:solidFill>
                  <a:srgbClr val="FFFFFF"/>
                </a:solidFill>
              </a:rPr>
              <a:t> mode,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C75ECA"/>
                </a:solidFill>
              </a:rPr>
              <a:t>FileAccess</a:t>
            </a:r>
            <a:r>
              <a:rPr lang="en-US" sz="1600" b="1" dirty="0">
                <a:solidFill>
                  <a:srgbClr val="FFFFFF"/>
                </a:solidFill>
              </a:rPr>
              <a:t> access,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C75ECA"/>
                </a:solidFill>
              </a:rPr>
              <a:t>FileShare</a:t>
            </a:r>
            <a:r>
              <a:rPr lang="en-US" sz="1600" b="1" dirty="0">
                <a:solidFill>
                  <a:srgbClr val="FFFFFF"/>
                </a:solidFill>
              </a:rPr>
              <a:t> share,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bufferSize</a:t>
            </a:r>
            <a:r>
              <a:rPr lang="en-US" sz="1600" b="1" dirty="0">
                <a:solidFill>
                  <a:srgbClr val="FFFFFF"/>
                </a:solidFill>
              </a:rPr>
              <a:t>,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C75ECA"/>
                </a:solidFill>
              </a:rPr>
              <a:t>FileOptions</a:t>
            </a:r>
            <a:r>
              <a:rPr lang="en-US" sz="1600" b="1" dirty="0">
                <a:solidFill>
                  <a:srgbClr val="FFFFFF"/>
                </a:solidFill>
              </a:rPr>
              <a:t> options)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0" name="Google Shape;67;p14">
            <a:extLst>
              <a:ext uri="{FF2B5EF4-FFF2-40B4-BE49-F238E27FC236}">
                <a16:creationId xmlns:a16="http://schemas.microsoft.com/office/drawing/2014/main" id="{D88757CB-6928-4E79-9739-A3A3C132EC55}"/>
              </a:ext>
            </a:extLst>
          </p:cNvPr>
          <p:cNvSpPr txBox="1"/>
          <p:nvPr/>
        </p:nvSpPr>
        <p:spPr>
          <a:xfrm>
            <a:off x="4634497" y="2411880"/>
            <a:ext cx="378866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C75ECA"/>
                </a:solidFill>
              </a:rPr>
              <a:t>FileStream</a:t>
            </a:r>
            <a:r>
              <a:rPr lang="en-US" sz="1600" b="1" dirty="0">
                <a:solidFill>
                  <a:srgbClr val="FFFFFF"/>
                </a:solidFill>
              </a:rPr>
              <a:t>(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C75ECA"/>
                </a:solidFill>
              </a:rPr>
              <a:t>SafeFileHandle</a:t>
            </a:r>
            <a:r>
              <a:rPr lang="en-US" sz="1600" b="1" dirty="0">
                <a:solidFill>
                  <a:srgbClr val="FFFFFF"/>
                </a:solidFill>
              </a:rPr>
              <a:t> handle,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C75ECA"/>
                </a:solidFill>
              </a:rPr>
              <a:t>FileAccess</a:t>
            </a:r>
            <a:r>
              <a:rPr lang="en-US" sz="1600" b="1" dirty="0">
                <a:solidFill>
                  <a:srgbClr val="FFFFFF"/>
                </a:solidFill>
              </a:rPr>
              <a:t> access,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bufferSize</a:t>
            </a:r>
            <a:r>
              <a:rPr lang="en-US" sz="1600" b="1" dirty="0">
                <a:solidFill>
                  <a:srgbClr val="FFFFFF"/>
                </a:solidFill>
              </a:rPr>
              <a:t>,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bool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isAsync</a:t>
            </a:r>
            <a:r>
              <a:rPr lang="en-US" sz="1600" b="1" dirty="0">
                <a:solidFill>
                  <a:srgbClr val="FFFFFF"/>
                </a:solidFill>
              </a:rPr>
              <a:t>)</a:t>
            </a:r>
            <a:endParaRPr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6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134766" y="277049"/>
            <a:ext cx="639518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Environment &amp; Set up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4867" y="134162"/>
            <a:ext cx="839900" cy="8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856730" y="1167876"/>
            <a:ext cx="806172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Performance testing code at:  </a:t>
            </a:r>
            <a:r>
              <a:rPr lang="en-US" sz="16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dotnet/</a:t>
            </a:r>
            <a:r>
              <a:rPr lang="en-US" sz="1600" b="1" dirty="0" err="1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performance_repository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F111A97-C5A5-4DF8-82EA-7599A2937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06121"/>
              </p:ext>
            </p:extLst>
          </p:nvPr>
        </p:nvGraphicFramePr>
        <p:xfrm>
          <a:off x="246955" y="2461002"/>
          <a:ext cx="8591424" cy="524121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73928">
                  <a:extLst>
                    <a:ext uri="{9D8B030D-6E8A-4147-A177-3AD203B41FA5}">
                      <a16:colId xmlns:a16="http://schemas.microsoft.com/office/drawing/2014/main" val="1612217164"/>
                    </a:ext>
                  </a:extLst>
                </a:gridCol>
                <a:gridCol w="1073928">
                  <a:extLst>
                    <a:ext uri="{9D8B030D-6E8A-4147-A177-3AD203B41FA5}">
                      <a16:colId xmlns:a16="http://schemas.microsoft.com/office/drawing/2014/main" val="2641469475"/>
                    </a:ext>
                  </a:extLst>
                </a:gridCol>
                <a:gridCol w="1073928">
                  <a:extLst>
                    <a:ext uri="{9D8B030D-6E8A-4147-A177-3AD203B41FA5}">
                      <a16:colId xmlns:a16="http://schemas.microsoft.com/office/drawing/2014/main" val="3113078936"/>
                    </a:ext>
                  </a:extLst>
                </a:gridCol>
                <a:gridCol w="1073928">
                  <a:extLst>
                    <a:ext uri="{9D8B030D-6E8A-4147-A177-3AD203B41FA5}">
                      <a16:colId xmlns:a16="http://schemas.microsoft.com/office/drawing/2014/main" val="2629448809"/>
                    </a:ext>
                  </a:extLst>
                </a:gridCol>
                <a:gridCol w="1073928">
                  <a:extLst>
                    <a:ext uri="{9D8B030D-6E8A-4147-A177-3AD203B41FA5}">
                      <a16:colId xmlns:a16="http://schemas.microsoft.com/office/drawing/2014/main" val="1370570824"/>
                    </a:ext>
                  </a:extLst>
                </a:gridCol>
                <a:gridCol w="1073928">
                  <a:extLst>
                    <a:ext uri="{9D8B030D-6E8A-4147-A177-3AD203B41FA5}">
                      <a16:colId xmlns:a16="http://schemas.microsoft.com/office/drawing/2014/main" val="1891414614"/>
                    </a:ext>
                  </a:extLst>
                </a:gridCol>
                <a:gridCol w="1073928">
                  <a:extLst>
                    <a:ext uri="{9D8B030D-6E8A-4147-A177-3AD203B41FA5}">
                      <a16:colId xmlns:a16="http://schemas.microsoft.com/office/drawing/2014/main" val="1324577223"/>
                    </a:ext>
                  </a:extLst>
                </a:gridCol>
                <a:gridCol w="1073928">
                  <a:extLst>
                    <a:ext uri="{9D8B030D-6E8A-4147-A177-3AD203B41FA5}">
                      <a16:colId xmlns:a16="http://schemas.microsoft.com/office/drawing/2014/main" val="400328457"/>
                    </a:ext>
                  </a:extLst>
                </a:gridCol>
              </a:tblGrid>
              <a:tr h="52412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FileSize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BufferSize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62868"/>
                  </a:ext>
                </a:extLst>
              </a:tr>
            </a:tbl>
          </a:graphicData>
        </a:graphic>
      </p:graphicFrame>
      <p:sp>
        <p:nvSpPr>
          <p:cNvPr id="13" name="Google Shape;67;p14">
            <a:extLst>
              <a:ext uri="{FF2B5EF4-FFF2-40B4-BE49-F238E27FC236}">
                <a16:creationId xmlns:a16="http://schemas.microsoft.com/office/drawing/2014/main" id="{38125A2D-C30D-4C5E-A9FA-E13AA4512218}"/>
              </a:ext>
            </a:extLst>
          </p:cNvPr>
          <p:cNvSpPr txBox="1"/>
          <p:nvPr/>
        </p:nvSpPr>
        <p:spPr>
          <a:xfrm>
            <a:off x="856728" y="1824222"/>
            <a:ext cx="806172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Results table header</a:t>
            </a:r>
          </a:p>
        </p:txBody>
      </p:sp>
      <p:sp>
        <p:nvSpPr>
          <p:cNvPr id="14" name="Google Shape;67;p14">
            <a:extLst>
              <a:ext uri="{FF2B5EF4-FFF2-40B4-BE49-F238E27FC236}">
                <a16:creationId xmlns:a16="http://schemas.microsoft.com/office/drawing/2014/main" id="{7B3B54FF-4249-45EB-A22B-30A11C75F9B1}"/>
              </a:ext>
            </a:extLst>
          </p:cNvPr>
          <p:cNvSpPr txBox="1"/>
          <p:nvPr/>
        </p:nvSpPr>
        <p:spPr>
          <a:xfrm>
            <a:off x="776634" y="3289281"/>
            <a:ext cx="8061725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Method: </a:t>
            </a:r>
            <a:r>
              <a:rPr lang="en-US" sz="1600" b="1" dirty="0" err="1">
                <a:solidFill>
                  <a:schemeClr val="bg1"/>
                </a:solidFill>
              </a:rPr>
              <a:t>FileStream</a:t>
            </a:r>
            <a:r>
              <a:rPr lang="en-US" sz="1600" b="1" dirty="0">
                <a:solidFill>
                  <a:schemeClr val="bg1"/>
                </a:solidFill>
              </a:rPr>
              <a:t> method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Ratio: [.NET 6] / [.NET 5]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Allocated: memory per single operation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1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879829" y="1910859"/>
            <a:ext cx="7290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Performance Improvements</a:t>
            </a:r>
            <a:endParaRPr sz="3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926550" y="0"/>
            <a:ext cx="712284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</a:rPr>
              <a:t>Seek and Position</a:t>
            </a:r>
            <a:endParaRPr sz="2000" b="1" dirty="0">
              <a:solidFill>
                <a:srgbClr val="FFFFFF"/>
              </a:solidFill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9D010171-D633-41ED-B33F-799A20403F07}"/>
              </a:ext>
            </a:extLst>
          </p:cNvPr>
          <p:cNvSpPr txBox="1"/>
          <p:nvPr/>
        </p:nvSpPr>
        <p:spPr>
          <a:xfrm>
            <a:off x="656577" y="338806"/>
            <a:ext cx="7978598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Issue: Whenever the members were called, the file offset would be sync’d with Windows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Solution: Track the offset in memory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AD2BAA-9219-4611-B493-BFA2A5782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96068"/>
              </p:ext>
            </p:extLst>
          </p:nvPr>
        </p:nvGraphicFramePr>
        <p:xfrm>
          <a:off x="756694" y="1631437"/>
          <a:ext cx="6712531" cy="323191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58933">
                  <a:extLst>
                    <a:ext uri="{9D8B030D-6E8A-4147-A177-3AD203B41FA5}">
                      <a16:colId xmlns:a16="http://schemas.microsoft.com/office/drawing/2014/main" val="1166852397"/>
                    </a:ext>
                  </a:extLst>
                </a:gridCol>
                <a:gridCol w="958933">
                  <a:extLst>
                    <a:ext uri="{9D8B030D-6E8A-4147-A177-3AD203B41FA5}">
                      <a16:colId xmlns:a16="http://schemas.microsoft.com/office/drawing/2014/main" val="2502239285"/>
                    </a:ext>
                  </a:extLst>
                </a:gridCol>
                <a:gridCol w="958933">
                  <a:extLst>
                    <a:ext uri="{9D8B030D-6E8A-4147-A177-3AD203B41FA5}">
                      <a16:colId xmlns:a16="http://schemas.microsoft.com/office/drawing/2014/main" val="1731623850"/>
                    </a:ext>
                  </a:extLst>
                </a:gridCol>
                <a:gridCol w="958933">
                  <a:extLst>
                    <a:ext uri="{9D8B030D-6E8A-4147-A177-3AD203B41FA5}">
                      <a16:colId xmlns:a16="http://schemas.microsoft.com/office/drawing/2014/main" val="384632813"/>
                    </a:ext>
                  </a:extLst>
                </a:gridCol>
                <a:gridCol w="958933">
                  <a:extLst>
                    <a:ext uri="{9D8B030D-6E8A-4147-A177-3AD203B41FA5}">
                      <a16:colId xmlns:a16="http://schemas.microsoft.com/office/drawing/2014/main" val="2575292696"/>
                    </a:ext>
                  </a:extLst>
                </a:gridCol>
                <a:gridCol w="958933">
                  <a:extLst>
                    <a:ext uri="{9D8B030D-6E8A-4147-A177-3AD203B41FA5}">
                      <a16:colId xmlns:a16="http://schemas.microsoft.com/office/drawing/2014/main" val="973539476"/>
                    </a:ext>
                  </a:extLst>
                </a:gridCol>
                <a:gridCol w="958933">
                  <a:extLst>
                    <a:ext uri="{9D8B030D-6E8A-4147-A177-3AD203B41FA5}">
                      <a16:colId xmlns:a16="http://schemas.microsoft.com/office/drawing/2014/main" val="1953179299"/>
                    </a:ext>
                  </a:extLst>
                </a:gridCol>
              </a:tblGrid>
              <a:tr h="18879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Method</a:t>
                      </a:r>
                    </a:p>
                  </a:txBody>
                  <a:tcPr marL="32648" marR="32648" marT="32648" marB="32648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Runtime</a:t>
                      </a:r>
                    </a:p>
                  </a:txBody>
                  <a:tcPr marL="32648" marR="32648" marT="32648" marB="32648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effectLst/>
                        </a:rPr>
                        <a:t>FileSize</a:t>
                      </a:r>
                      <a:endParaRPr lang="en-US" sz="1000" b="1" dirty="0">
                        <a:effectLst/>
                      </a:endParaRPr>
                    </a:p>
                  </a:txBody>
                  <a:tcPr marL="32648" marR="32648" marT="32648" marB="32648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Options</a:t>
                      </a:r>
                    </a:p>
                  </a:txBody>
                  <a:tcPr marL="32648" marR="32648" marT="32648" marB="32648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Mean</a:t>
                      </a:r>
                    </a:p>
                  </a:txBody>
                  <a:tcPr marL="32648" marR="32648" marT="32648" marB="32648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Ratio</a:t>
                      </a:r>
                    </a:p>
                  </a:txBody>
                  <a:tcPr marL="32648" marR="32648" marT="32648" marB="32648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Allocated</a:t>
                      </a:r>
                    </a:p>
                  </a:txBody>
                  <a:tcPr marL="32648" marR="32648" marT="32648" marB="32648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847835"/>
                  </a:ext>
                </a:extLst>
              </a:tr>
              <a:tr h="188791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SeekForward</a:t>
                      </a:r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.NET 5.0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1024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None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580.88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1.00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168 B</a:t>
                      </a:r>
                    </a:p>
                  </a:txBody>
                  <a:tcPr marL="32648" marR="32648" marT="32648" marB="32648" anchor="ctr"/>
                </a:tc>
                <a:extLst>
                  <a:ext uri="{0D108BD9-81ED-4DB2-BD59-A6C34878D82A}">
                    <a16:rowId xmlns:a16="http://schemas.microsoft.com/office/drawing/2014/main" val="3011373829"/>
                  </a:ext>
                </a:extLst>
              </a:tr>
              <a:tr h="18879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SeekForward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.NET 6.0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1024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None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56.01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0.10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240 B</a:t>
                      </a:r>
                    </a:p>
                  </a:txBody>
                  <a:tcPr marL="32648" marR="32648" marT="32648" marB="32648" anchor="ctr"/>
                </a:tc>
                <a:extLst>
                  <a:ext uri="{0D108BD9-81ED-4DB2-BD59-A6C34878D82A}">
                    <a16:rowId xmlns:a16="http://schemas.microsoft.com/office/drawing/2014/main" val="793090793"/>
                  </a:ext>
                </a:extLst>
              </a:tr>
              <a:tr h="188791">
                <a:tc gridSpan="7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/>
                </a:tc>
                <a:extLst>
                  <a:ext uri="{0D108BD9-81ED-4DB2-BD59-A6C34878D82A}">
                    <a16:rowId xmlns:a16="http://schemas.microsoft.com/office/drawing/2014/main" val="3041894415"/>
                  </a:ext>
                </a:extLst>
              </a:tr>
              <a:tr h="3209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SeekBackward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5.0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1024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None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 dirty="0">
                          <a:effectLst/>
                        </a:rPr>
                        <a:t>2,273.19 μ</a:t>
                      </a:r>
                      <a:r>
                        <a:rPr lang="en-US" sz="1000" dirty="0">
                          <a:effectLst/>
                        </a:rPr>
                        <a:t>s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1.00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169 B</a:t>
                      </a:r>
                    </a:p>
                  </a:txBody>
                  <a:tcPr marL="32648" marR="32648" marT="32648" marB="32648" anchor="ctr"/>
                </a:tc>
                <a:extLst>
                  <a:ext uri="{0D108BD9-81ED-4DB2-BD59-A6C34878D82A}">
                    <a16:rowId xmlns:a16="http://schemas.microsoft.com/office/drawing/2014/main" val="1514466072"/>
                  </a:ext>
                </a:extLst>
              </a:tr>
              <a:tr h="3209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SeekBackward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6.0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1024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None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60.67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0.03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240 B</a:t>
                      </a:r>
                    </a:p>
                  </a:txBody>
                  <a:tcPr marL="32648" marR="32648" marT="32648" marB="32648" anchor="ctr"/>
                </a:tc>
                <a:extLst>
                  <a:ext uri="{0D108BD9-81ED-4DB2-BD59-A6C34878D82A}">
                    <a16:rowId xmlns:a16="http://schemas.microsoft.com/office/drawing/2014/main" val="771744441"/>
                  </a:ext>
                </a:extLst>
              </a:tr>
              <a:tr h="188791">
                <a:tc gridSpan="7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/>
                </a:tc>
                <a:extLst>
                  <a:ext uri="{0D108BD9-81ED-4DB2-BD59-A6C34878D82A}">
                    <a16:rowId xmlns:a16="http://schemas.microsoft.com/office/drawing/2014/main" val="265497438"/>
                  </a:ext>
                </a:extLst>
              </a:tr>
              <a:tr h="3209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SeekForward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5.0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1024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Asynchronous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 dirty="0">
                          <a:effectLst/>
                        </a:rPr>
                        <a:t>2,623.50 μ</a:t>
                      </a:r>
                      <a:r>
                        <a:rPr lang="en-US" sz="1000" dirty="0">
                          <a:effectLst/>
                        </a:rPr>
                        <a:t>s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1.00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200 B</a:t>
                      </a:r>
                    </a:p>
                  </a:txBody>
                  <a:tcPr marL="32648" marR="32648" marT="32648" marB="32648" anchor="ctr"/>
                </a:tc>
                <a:extLst>
                  <a:ext uri="{0D108BD9-81ED-4DB2-BD59-A6C34878D82A}">
                    <a16:rowId xmlns:a16="http://schemas.microsoft.com/office/drawing/2014/main" val="2353154855"/>
                  </a:ext>
                </a:extLst>
              </a:tr>
              <a:tr h="3209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SeekForward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6.0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1024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Asynchronous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61.30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0.02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272 B</a:t>
                      </a:r>
                    </a:p>
                  </a:txBody>
                  <a:tcPr marL="32648" marR="32648" marT="32648" marB="32648" anchor="ctr"/>
                </a:tc>
                <a:extLst>
                  <a:ext uri="{0D108BD9-81ED-4DB2-BD59-A6C34878D82A}">
                    <a16:rowId xmlns:a16="http://schemas.microsoft.com/office/drawing/2014/main" val="3105200142"/>
                  </a:ext>
                </a:extLst>
              </a:tr>
              <a:tr h="148442">
                <a:tc gridSpan="7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32648" marR="32648" marT="32648" marB="32648" anchor="ctr"/>
                </a:tc>
                <a:extLst>
                  <a:ext uri="{0D108BD9-81ED-4DB2-BD59-A6C34878D82A}">
                    <a16:rowId xmlns:a16="http://schemas.microsoft.com/office/drawing/2014/main" val="3548854579"/>
                  </a:ext>
                </a:extLst>
              </a:tr>
              <a:tr h="3209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SeekBackward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.NET 5.0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1024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Asynchronous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 dirty="0">
                          <a:effectLst/>
                        </a:rPr>
                        <a:t>5,354.25 μ</a:t>
                      </a:r>
                      <a:r>
                        <a:rPr lang="en-US" sz="1000" dirty="0">
                          <a:effectLst/>
                        </a:rPr>
                        <a:t>s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1.00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200 B</a:t>
                      </a:r>
                    </a:p>
                  </a:txBody>
                  <a:tcPr marL="32648" marR="32648" marT="32648" marB="32648" anchor="ctr"/>
                </a:tc>
                <a:extLst>
                  <a:ext uri="{0D108BD9-81ED-4DB2-BD59-A6C34878D82A}">
                    <a16:rowId xmlns:a16="http://schemas.microsoft.com/office/drawing/2014/main" val="3145153604"/>
                  </a:ext>
                </a:extLst>
              </a:tr>
              <a:tr h="3209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SeekBackward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6.0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1024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Asynchronous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66.63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0.01</a:t>
                      </a:r>
                    </a:p>
                  </a:txBody>
                  <a:tcPr marL="32648" marR="32648" marT="32648" marB="326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272 B</a:t>
                      </a:r>
                    </a:p>
                  </a:txBody>
                  <a:tcPr marL="32648" marR="32648" marT="32648" marB="32648" anchor="ctr"/>
                </a:tc>
                <a:extLst>
                  <a:ext uri="{0D108BD9-81ED-4DB2-BD59-A6C34878D82A}">
                    <a16:rowId xmlns:a16="http://schemas.microsoft.com/office/drawing/2014/main" val="2940902750"/>
                  </a:ext>
                </a:extLst>
              </a:tr>
            </a:tbl>
          </a:graphicData>
        </a:graphic>
      </p:graphicFrame>
      <p:sp>
        <p:nvSpPr>
          <p:cNvPr id="10" name="Google Shape;67;p14">
            <a:extLst>
              <a:ext uri="{FF2B5EF4-FFF2-40B4-BE49-F238E27FC236}">
                <a16:creationId xmlns:a16="http://schemas.microsoft.com/office/drawing/2014/main" id="{F11BBDEE-862D-46F6-AEAB-78049D62DBF7}"/>
              </a:ext>
            </a:extLst>
          </p:cNvPr>
          <p:cNvSpPr txBox="1"/>
          <p:nvPr/>
        </p:nvSpPr>
        <p:spPr>
          <a:xfrm>
            <a:off x="255654" y="1200580"/>
            <a:ext cx="797859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372823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906379" y="179469"/>
            <a:ext cx="712284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</a:rPr>
              <a:t>WriteAsync (1)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9D010171-D633-41ED-B33F-799A20403F07}"/>
              </a:ext>
            </a:extLst>
          </p:cNvPr>
          <p:cNvSpPr txBox="1"/>
          <p:nvPr/>
        </p:nvSpPr>
        <p:spPr>
          <a:xfrm>
            <a:off x="149047" y="1200391"/>
            <a:ext cx="8443624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</a:rPr>
              <a:t>Issue: For every write op the file was extended in size and pointer updated (4 system calls / 1 write op)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</a:rPr>
              <a:t>Solution: Simply calling </a:t>
            </a:r>
            <a:r>
              <a:rPr lang="en-US" sz="2400" b="1" dirty="0" err="1">
                <a:solidFill>
                  <a:srgbClr val="FFFFFF"/>
                </a:solidFill>
              </a:rPr>
              <a:t>WriteFile</a:t>
            </a:r>
            <a:r>
              <a:rPr lang="en-US" sz="2400" b="1" dirty="0">
                <a:solidFill>
                  <a:srgbClr val="FFFFFF"/>
                </a:solidFill>
              </a:rPr>
              <a:t>(</a:t>
            </a:r>
            <a:r>
              <a:rPr lang="en-US" sz="2400" b="1" dirty="0" err="1">
                <a:solidFill>
                  <a:srgbClr val="FFFFFF"/>
                </a:solidFill>
              </a:rPr>
              <a:t>handler,buffer,position</a:t>
            </a:r>
            <a:r>
              <a:rPr lang="en-US" sz="2400" b="1" dirty="0">
                <a:solidFill>
                  <a:srgbClr val="FFFFFF"/>
                </a:solidFill>
              </a:rPr>
              <a:t>) works without the extra system calls done before (1 system call / 1 write op)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67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08E00C-E695-479B-8AF4-62DF8678A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00750"/>
              </p:ext>
            </p:extLst>
          </p:nvPr>
        </p:nvGraphicFramePr>
        <p:xfrm>
          <a:off x="280563" y="779119"/>
          <a:ext cx="8642492" cy="406866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88883">
                  <a:extLst>
                    <a:ext uri="{9D8B030D-6E8A-4147-A177-3AD203B41FA5}">
                      <a16:colId xmlns:a16="http://schemas.microsoft.com/office/drawing/2014/main" val="1851393095"/>
                    </a:ext>
                  </a:extLst>
                </a:gridCol>
                <a:gridCol w="1079087">
                  <a:extLst>
                    <a:ext uri="{9D8B030D-6E8A-4147-A177-3AD203B41FA5}">
                      <a16:colId xmlns:a16="http://schemas.microsoft.com/office/drawing/2014/main" val="654147144"/>
                    </a:ext>
                  </a:extLst>
                </a:gridCol>
                <a:gridCol w="1079087">
                  <a:extLst>
                    <a:ext uri="{9D8B030D-6E8A-4147-A177-3AD203B41FA5}">
                      <a16:colId xmlns:a16="http://schemas.microsoft.com/office/drawing/2014/main" val="1151724078"/>
                    </a:ext>
                  </a:extLst>
                </a:gridCol>
                <a:gridCol w="1079087">
                  <a:extLst>
                    <a:ext uri="{9D8B030D-6E8A-4147-A177-3AD203B41FA5}">
                      <a16:colId xmlns:a16="http://schemas.microsoft.com/office/drawing/2014/main" val="927855639"/>
                    </a:ext>
                  </a:extLst>
                </a:gridCol>
                <a:gridCol w="1079087">
                  <a:extLst>
                    <a:ext uri="{9D8B030D-6E8A-4147-A177-3AD203B41FA5}">
                      <a16:colId xmlns:a16="http://schemas.microsoft.com/office/drawing/2014/main" val="1435582994"/>
                    </a:ext>
                  </a:extLst>
                </a:gridCol>
                <a:gridCol w="1079087">
                  <a:extLst>
                    <a:ext uri="{9D8B030D-6E8A-4147-A177-3AD203B41FA5}">
                      <a16:colId xmlns:a16="http://schemas.microsoft.com/office/drawing/2014/main" val="66517633"/>
                    </a:ext>
                  </a:extLst>
                </a:gridCol>
                <a:gridCol w="1079087">
                  <a:extLst>
                    <a:ext uri="{9D8B030D-6E8A-4147-A177-3AD203B41FA5}">
                      <a16:colId xmlns:a16="http://schemas.microsoft.com/office/drawing/2014/main" val="2950089481"/>
                    </a:ext>
                  </a:extLst>
                </a:gridCol>
                <a:gridCol w="1079087">
                  <a:extLst>
                    <a:ext uri="{9D8B030D-6E8A-4147-A177-3AD203B41FA5}">
                      <a16:colId xmlns:a16="http://schemas.microsoft.com/office/drawing/2014/main" val="153410971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Method</a:t>
                      </a:r>
                    </a:p>
                  </a:txBody>
                  <a:tcPr marL="14725" marR="14725" marT="14725" marB="147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Runtime</a:t>
                      </a:r>
                    </a:p>
                  </a:txBody>
                  <a:tcPr marL="14725" marR="14725" marT="14725" marB="147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effectLst/>
                        </a:rPr>
                        <a:t>fileSize</a:t>
                      </a:r>
                      <a:endParaRPr lang="en-US" sz="1000" b="1" dirty="0">
                        <a:effectLst/>
                      </a:endParaRPr>
                    </a:p>
                  </a:txBody>
                  <a:tcPr marL="14725" marR="14725" marT="14725" marB="147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effectLst/>
                        </a:rPr>
                        <a:t>userBufferSize</a:t>
                      </a:r>
                      <a:endParaRPr lang="en-US" sz="1000" b="1" dirty="0">
                        <a:effectLst/>
                      </a:endParaRPr>
                    </a:p>
                  </a:txBody>
                  <a:tcPr marL="14725" marR="14725" marT="14725" marB="147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options</a:t>
                      </a:r>
                    </a:p>
                  </a:txBody>
                  <a:tcPr marL="14725" marR="14725" marT="14725" marB="147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Mean</a:t>
                      </a:r>
                    </a:p>
                  </a:txBody>
                  <a:tcPr marL="14725" marR="14725" marT="14725" marB="147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Ratio</a:t>
                      </a:r>
                    </a:p>
                  </a:txBody>
                  <a:tcPr marL="14725" marR="14725" marT="14725" marB="147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Allocated</a:t>
                      </a:r>
                    </a:p>
                  </a:txBody>
                  <a:tcPr marL="14725" marR="14725" marT="14725" marB="14725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555350"/>
                  </a:ext>
                </a:extLst>
              </a:tr>
              <a:tr h="184818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WriteAsync</a:t>
                      </a:r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.NET 5.0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1024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1024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Asynchronous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433.01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1.00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4,650 B</a:t>
                      </a:r>
                    </a:p>
                  </a:txBody>
                  <a:tcPr marL="14725" marR="14725" marT="14725" marB="14725" anchor="ctr"/>
                </a:tc>
                <a:extLst>
                  <a:ext uri="{0D108BD9-81ED-4DB2-BD59-A6C34878D82A}">
                    <a16:rowId xmlns:a16="http://schemas.microsoft.com/office/drawing/2014/main" val="1523816151"/>
                  </a:ext>
                </a:extLst>
              </a:tr>
              <a:tr h="18578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WriteAsync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.NET 6.0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1024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1024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Asynchronous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402.73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0.93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4,689 B</a:t>
                      </a:r>
                    </a:p>
                  </a:txBody>
                  <a:tcPr marL="14725" marR="14725" marT="14725" marB="14725" anchor="ctr"/>
                </a:tc>
                <a:extLst>
                  <a:ext uri="{0D108BD9-81ED-4DB2-BD59-A6C34878D82A}">
                    <a16:rowId xmlns:a16="http://schemas.microsoft.com/office/drawing/2014/main" val="3078428943"/>
                  </a:ext>
                </a:extLst>
              </a:tr>
              <a:tr h="106410">
                <a:tc gridSpan="8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extLst>
                  <a:ext uri="{0D108BD9-81ED-4DB2-BD59-A6C34878D82A}">
                    <a16:rowId xmlns:a16="http://schemas.microsoft.com/office/drawing/2014/main" val="515464730"/>
                  </a:ext>
                </a:extLst>
              </a:tr>
              <a:tr h="184818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WriteAsync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5.0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1048576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512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Asynchronous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9,140.81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1.00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41,608 B</a:t>
                      </a:r>
                    </a:p>
                  </a:txBody>
                  <a:tcPr marL="14725" marR="14725" marT="14725" marB="14725" anchor="ctr"/>
                </a:tc>
                <a:extLst>
                  <a:ext uri="{0D108BD9-81ED-4DB2-BD59-A6C34878D82A}">
                    <a16:rowId xmlns:a16="http://schemas.microsoft.com/office/drawing/2014/main" val="3017067316"/>
                  </a:ext>
                </a:extLst>
              </a:tr>
              <a:tr h="184818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WriteAsync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6.0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1048576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512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Asynchronous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5,762.94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0.63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5,425 B</a:t>
                      </a:r>
                    </a:p>
                  </a:txBody>
                  <a:tcPr marL="14725" marR="14725" marT="14725" marB="14725" anchor="ctr"/>
                </a:tc>
                <a:extLst>
                  <a:ext uri="{0D108BD9-81ED-4DB2-BD59-A6C34878D82A}">
                    <a16:rowId xmlns:a16="http://schemas.microsoft.com/office/drawing/2014/main" val="1728054203"/>
                  </a:ext>
                </a:extLst>
              </a:tr>
              <a:tr h="106410">
                <a:tc gridSpan="8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extLst>
                  <a:ext uri="{0D108BD9-81ED-4DB2-BD59-A6C34878D82A}">
                    <a16:rowId xmlns:a16="http://schemas.microsoft.com/office/drawing/2014/main" val="4128651792"/>
                  </a:ext>
                </a:extLst>
              </a:tr>
              <a:tr h="184818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WriteAsync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.NET 5.0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1048576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4096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Asynchronous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 dirty="0">
                          <a:effectLst/>
                        </a:rPr>
                        <a:t>21,214.05 μ</a:t>
                      </a:r>
                      <a:r>
                        <a:rPr lang="en-US" sz="1000" dirty="0">
                          <a:effectLst/>
                        </a:rPr>
                        <a:t>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1.00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80,320 B</a:t>
                      </a:r>
                    </a:p>
                  </a:txBody>
                  <a:tcPr marL="14725" marR="14725" marT="14725" marB="14725" anchor="ctr"/>
                </a:tc>
                <a:extLst>
                  <a:ext uri="{0D108BD9-81ED-4DB2-BD59-A6C34878D82A}">
                    <a16:rowId xmlns:a16="http://schemas.microsoft.com/office/drawing/2014/main" val="90205379"/>
                  </a:ext>
                </a:extLst>
              </a:tr>
              <a:tr h="184818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WriteAsync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6.0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1048576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4096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Asynchronous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4,711.63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0.22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940 B</a:t>
                      </a:r>
                    </a:p>
                  </a:txBody>
                  <a:tcPr marL="14725" marR="14725" marT="14725" marB="14725" anchor="ctr"/>
                </a:tc>
                <a:extLst>
                  <a:ext uri="{0D108BD9-81ED-4DB2-BD59-A6C34878D82A}">
                    <a16:rowId xmlns:a16="http://schemas.microsoft.com/office/drawing/2014/main" val="1298923415"/>
                  </a:ext>
                </a:extLst>
              </a:tr>
              <a:tr h="106410">
                <a:tc gridSpan="8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extLst>
                  <a:ext uri="{0D108BD9-81ED-4DB2-BD59-A6C34878D82A}">
                    <a16:rowId xmlns:a16="http://schemas.microsoft.com/office/drawing/2014/main" val="1760967764"/>
                  </a:ext>
                </a:extLst>
              </a:tr>
              <a:tr h="26322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WriteAsync_NoBuffering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.NET 5.0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1048576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16384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Asynchronous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 dirty="0">
                          <a:effectLst/>
                        </a:rPr>
                        <a:t>6,866.69 μ</a:t>
                      </a:r>
                      <a:r>
                        <a:rPr lang="en-US" sz="1000" dirty="0">
                          <a:effectLst/>
                        </a:rPr>
                        <a:t>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1.00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20,416 B</a:t>
                      </a:r>
                    </a:p>
                  </a:txBody>
                  <a:tcPr marL="14725" marR="14725" marT="14725" marB="14725" anchor="ctr"/>
                </a:tc>
                <a:extLst>
                  <a:ext uri="{0D108BD9-81ED-4DB2-BD59-A6C34878D82A}">
                    <a16:rowId xmlns:a16="http://schemas.microsoft.com/office/drawing/2014/main" val="4161967804"/>
                  </a:ext>
                </a:extLst>
              </a:tr>
              <a:tr h="26322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WriteAsync_NoBuffering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6.0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1048576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16384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Asynchronous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 dirty="0">
                          <a:effectLst/>
                        </a:rPr>
                        <a:t>2,056.75 μ</a:t>
                      </a:r>
                      <a:r>
                        <a:rPr lang="en-US" sz="1000" dirty="0">
                          <a:effectLst/>
                        </a:rPr>
                        <a:t>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0.31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782 B</a:t>
                      </a:r>
                    </a:p>
                  </a:txBody>
                  <a:tcPr marL="14725" marR="14725" marT="14725" marB="14725" anchor="ctr"/>
                </a:tc>
                <a:extLst>
                  <a:ext uri="{0D108BD9-81ED-4DB2-BD59-A6C34878D82A}">
                    <a16:rowId xmlns:a16="http://schemas.microsoft.com/office/drawing/2014/main" val="2643990159"/>
                  </a:ext>
                </a:extLst>
              </a:tr>
              <a:tr h="106410">
                <a:tc gridSpan="8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extLst>
                  <a:ext uri="{0D108BD9-81ED-4DB2-BD59-A6C34878D82A}">
                    <a16:rowId xmlns:a16="http://schemas.microsoft.com/office/drawing/2014/main" val="1138594470"/>
                  </a:ext>
                </a:extLst>
              </a:tr>
              <a:tr h="184818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WriteAsync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5.0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104857600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4096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Asynchronous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2,613,446.73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1.00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7,987,648 B</a:t>
                      </a:r>
                    </a:p>
                  </a:txBody>
                  <a:tcPr marL="14725" marR="14725" marT="14725" marB="14725" anchor="ctr"/>
                </a:tc>
                <a:extLst>
                  <a:ext uri="{0D108BD9-81ED-4DB2-BD59-A6C34878D82A}">
                    <a16:rowId xmlns:a16="http://schemas.microsoft.com/office/drawing/2014/main" val="500966983"/>
                  </a:ext>
                </a:extLst>
              </a:tr>
              <a:tr h="184818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WriteAsync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6.0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104857600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4096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Asynchronous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425,094.18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0.16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2,272 B</a:t>
                      </a:r>
                    </a:p>
                  </a:txBody>
                  <a:tcPr marL="14725" marR="14725" marT="14725" marB="14725" anchor="ctr"/>
                </a:tc>
                <a:extLst>
                  <a:ext uri="{0D108BD9-81ED-4DB2-BD59-A6C34878D82A}">
                    <a16:rowId xmlns:a16="http://schemas.microsoft.com/office/drawing/2014/main" val="3704568001"/>
                  </a:ext>
                </a:extLst>
              </a:tr>
              <a:tr h="106410">
                <a:tc gridSpan="8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extLst>
                  <a:ext uri="{0D108BD9-81ED-4DB2-BD59-A6C34878D82A}">
                    <a16:rowId xmlns:a16="http://schemas.microsoft.com/office/drawing/2014/main" val="2747567545"/>
                  </a:ext>
                </a:extLst>
              </a:tr>
              <a:tr h="263225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WriteAsync_NoBuffering</a:t>
                      </a:r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5.0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104857600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16384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Asynchronous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773,901.50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1.00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1,997,248 B</a:t>
                      </a:r>
                    </a:p>
                  </a:txBody>
                  <a:tcPr marL="14725" marR="14725" marT="14725" marB="14725" anchor="ctr"/>
                </a:tc>
                <a:extLst>
                  <a:ext uri="{0D108BD9-81ED-4DB2-BD59-A6C34878D82A}">
                    <a16:rowId xmlns:a16="http://schemas.microsoft.com/office/drawing/2014/main" val="2680003279"/>
                  </a:ext>
                </a:extLst>
              </a:tr>
              <a:tr h="263225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WriteAsync_NoBuffering</a:t>
                      </a:r>
                      <a:endParaRPr lang="en-US" sz="1000" dirty="0">
                        <a:effectLst/>
                      </a:endParaRP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.NET 6.0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104857600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16384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Asynchronous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000">
                          <a:effectLst/>
                        </a:rPr>
                        <a:t>141,073.78 μ</a:t>
                      </a:r>
                      <a:r>
                        <a:rPr lang="en-US" sz="1000">
                          <a:effectLst/>
                        </a:rPr>
                        <a:t>s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0.19</a:t>
                      </a:r>
                    </a:p>
                  </a:txBody>
                  <a:tcPr marL="14725" marR="14725" marT="14725" marB="14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1,832 B</a:t>
                      </a:r>
                    </a:p>
                  </a:txBody>
                  <a:tcPr marL="14725" marR="14725" marT="14725" marB="14725" anchor="ctr"/>
                </a:tc>
                <a:extLst>
                  <a:ext uri="{0D108BD9-81ED-4DB2-BD59-A6C34878D82A}">
                    <a16:rowId xmlns:a16="http://schemas.microsoft.com/office/drawing/2014/main" val="407505939"/>
                  </a:ext>
                </a:extLst>
              </a:tr>
            </a:tbl>
          </a:graphicData>
        </a:graphic>
      </p:graphicFrame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B500C456-8C12-4C98-9E07-7CBDC8A96074}"/>
              </a:ext>
            </a:extLst>
          </p:cNvPr>
          <p:cNvSpPr txBox="1"/>
          <p:nvPr/>
        </p:nvSpPr>
        <p:spPr>
          <a:xfrm>
            <a:off x="906379" y="163596"/>
            <a:ext cx="712284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</a:rPr>
              <a:t>WriteAsync (2)</a:t>
            </a:r>
            <a:endParaRPr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0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906379" y="179469"/>
            <a:ext cx="712284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</a:rPr>
              <a:t>ReadAsync (1)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9D010171-D633-41ED-B33F-799A20403F07}"/>
              </a:ext>
            </a:extLst>
          </p:cNvPr>
          <p:cNvSpPr txBox="1"/>
          <p:nvPr/>
        </p:nvSpPr>
        <p:spPr>
          <a:xfrm>
            <a:off x="149047" y="1200391"/>
            <a:ext cx="8443624" cy="37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</a:rPr>
              <a:t>Issue: For files accessed in </a:t>
            </a:r>
            <a:r>
              <a:rPr lang="en-US" sz="2400" b="1" dirty="0" err="1">
                <a:solidFill>
                  <a:srgbClr val="FFFFFF"/>
                </a:solidFill>
              </a:rPr>
              <a:t>ReadWrite</a:t>
            </a:r>
            <a:r>
              <a:rPr lang="en-US" sz="2400" b="1" dirty="0">
                <a:solidFill>
                  <a:srgbClr val="FFFFFF"/>
                </a:solidFill>
              </a:rPr>
              <a:t> or shared in Write mode, conditions were added if file offset and buffer length were beyond EOF (3 system calls / 1 read)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</a:rPr>
              <a:t>Solution: Simply calling </a:t>
            </a:r>
            <a:r>
              <a:rPr lang="en-US" sz="2400" b="1" dirty="0" err="1">
                <a:solidFill>
                  <a:srgbClr val="FFFFFF"/>
                </a:solidFill>
              </a:rPr>
              <a:t>ReadFile</a:t>
            </a:r>
            <a:r>
              <a:rPr lang="en-US" sz="2400" b="1" dirty="0">
                <a:solidFill>
                  <a:srgbClr val="FFFFFF"/>
                </a:solidFill>
              </a:rPr>
              <a:t>(</a:t>
            </a:r>
            <a:r>
              <a:rPr lang="en-US" sz="2400" b="1" dirty="0" err="1">
                <a:solidFill>
                  <a:srgbClr val="FFFFFF"/>
                </a:solidFill>
              </a:rPr>
              <a:t>handler,buffer,position</a:t>
            </a:r>
            <a:r>
              <a:rPr lang="en-US" sz="2400" b="1" dirty="0">
                <a:solidFill>
                  <a:srgbClr val="FFFFFF"/>
                </a:solidFill>
              </a:rPr>
              <a:t>) works without the extra system calls done before (1 system call / 1 write op) and update position at the end of </a:t>
            </a:r>
            <a:r>
              <a:rPr lang="en-US" sz="2400" b="1" dirty="0" err="1">
                <a:solidFill>
                  <a:srgbClr val="FFFFFF"/>
                </a:solidFill>
              </a:rPr>
              <a:t>ReadFile</a:t>
            </a:r>
            <a:r>
              <a:rPr lang="en-US" sz="2400" b="1" dirty="0">
                <a:solidFill>
                  <a:srgbClr val="FFFFFF"/>
                </a:solidFill>
              </a:rPr>
              <a:t> call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0275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846</Words>
  <Application>Microsoft Office PowerPoint</Application>
  <PresentationFormat>On-screen Show (16:9)</PresentationFormat>
  <Paragraphs>318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Adrian Adrian</cp:lastModifiedBy>
  <cp:revision>115</cp:revision>
  <dcterms:modified xsi:type="dcterms:W3CDTF">2022-03-29T22:06:16Z</dcterms:modified>
</cp:coreProperties>
</file>