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7" r:id="rId4"/>
    <p:sldId id="269" r:id="rId5"/>
    <p:sldId id="258" r:id="rId6"/>
    <p:sldId id="259" r:id="rId7"/>
    <p:sldId id="270" r:id="rId8"/>
    <p:sldId id="271" r:id="rId9"/>
    <p:sldId id="265" r:id="rId10"/>
    <p:sldId id="266" r:id="rId11"/>
  </p:sldIdLst>
  <p:sldSz cx="9144000" cy="5143500" type="screen16x9"/>
  <p:notesSz cx="6858000" cy="9144000"/>
  <p:embeddedFontLst>
    <p:embeddedFont>
      <p:font typeface="Proxima Nova" panose="020B0604020202020204" charset="0"/>
      <p:regular r:id="rId13"/>
      <p:bold r:id="rId14"/>
      <p:italic r:id="rId15"/>
      <p:boldItalic r:id="rId16"/>
    </p:embeddedFont>
    <p:embeddedFont>
      <p:font typeface="Proxima Nova Extrabold" panose="020B0604020202020204" charset="0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ECA"/>
    <a:srgbClr val="81DB92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093478-E688-4A6D-97D7-909171D2241F}">
  <a:tblStyle styleId="{73093478-E688-4A6D-97D7-909171D224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576238e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576238e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576238e2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576238e2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576238e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576238e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576238e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576238e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81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576238e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576238e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609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5dfbd70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5dfbd70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709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576238e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576238e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105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576238e2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576238e2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ocs.microsoft.com/en-us/dotnet/csharp/language-reference/proposals/csharp-9.0/function-pointer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73583" y="1970928"/>
            <a:ext cx="729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Function pointers in C#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3786325" y="897000"/>
            <a:ext cx="277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Resources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9650" y="757150"/>
            <a:ext cx="830550" cy="8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2185650" y="2257168"/>
            <a:ext cx="47727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 b="1" u="sng" dirty="0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new in C# 9</a:t>
            </a:r>
            <a:endParaRPr sz="2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938000" y="803650"/>
            <a:ext cx="200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Introduction 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0225" y="660762"/>
            <a:ext cx="839900" cy="8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174400" y="2201750"/>
            <a:ext cx="6862200" cy="15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 b="1" dirty="0">
                <a:solidFill>
                  <a:srgbClr val="FFFFFF"/>
                </a:solidFill>
              </a:rPr>
              <a:t>New language constructs that expose IL opcodes 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-US" sz="1900" b="1" dirty="0">
                <a:solidFill>
                  <a:srgbClr val="FFFFFF"/>
                </a:solidFill>
              </a:rPr>
              <a:t>Optimization for high performance</a:t>
            </a:r>
            <a:endParaRPr sz="19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134767" y="277049"/>
            <a:ext cx="200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Syntax (1)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4867" y="134162"/>
            <a:ext cx="839900" cy="8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837846" y="1103142"/>
            <a:ext cx="8061725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'delegate' '*'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calling_convention_specifier</a:t>
            </a:r>
            <a:r>
              <a:rPr lang="en-US" sz="1600" b="1" dirty="0">
                <a:solidFill>
                  <a:srgbClr val="FFFFFF"/>
                </a:solidFill>
              </a:rPr>
              <a:t>? '&lt;'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funcptr_parameter_list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C75ECA"/>
                </a:solidFill>
              </a:rPr>
              <a:t>funcptr_return_type</a:t>
            </a:r>
            <a:r>
              <a:rPr lang="en-US" sz="1600" b="1" dirty="0">
                <a:solidFill>
                  <a:srgbClr val="FFFFFF"/>
                </a:solidFill>
              </a:rPr>
              <a:t> '&gt;'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calling_convention_specifier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</a:rPr>
              <a:t>	managed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</a:rPr>
              <a:t>	unmanaged </a:t>
            </a:r>
            <a:r>
              <a:rPr lang="en-US" sz="1600" b="1" dirty="0">
                <a:solidFill>
                  <a:srgbClr val="FFFFFF"/>
                </a:solidFill>
              </a:rPr>
              <a:t>([ </a:t>
            </a:r>
            <a:r>
              <a:rPr lang="en-US" sz="16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unmanaged_calling_convention</a:t>
            </a:r>
            <a:r>
              <a:rPr lang="en-US" sz="1600" b="1" dirty="0">
                <a:solidFill>
                  <a:srgbClr val="FFFFFF"/>
                </a:solidFill>
              </a:rPr>
              <a:t> ])?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unmanaged_calling_convention</a:t>
            </a:r>
            <a:endParaRPr lang="en-US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2"/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err="1">
                <a:solidFill>
                  <a:srgbClr val="FF0000"/>
                </a:solidFill>
              </a:rPr>
              <a:t>Cdecl</a:t>
            </a:r>
            <a:endParaRPr lang="en-US" sz="1600" b="1" dirty="0">
              <a:solidFill>
                <a:srgbClr val="FF0000"/>
              </a:solidFill>
            </a:endParaRPr>
          </a:p>
          <a:p>
            <a:pPr marL="457200" lvl="2"/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err="1">
                <a:solidFill>
                  <a:srgbClr val="FF0000"/>
                </a:solidFill>
              </a:rPr>
              <a:t>Stdcall</a:t>
            </a:r>
            <a:endParaRPr lang="en-US" sz="1600" b="1" dirty="0">
              <a:solidFill>
                <a:srgbClr val="FF0000"/>
              </a:solidFill>
            </a:endParaRPr>
          </a:p>
          <a:p>
            <a:pPr marL="457200" lvl="2"/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err="1">
                <a:solidFill>
                  <a:srgbClr val="FF0000"/>
                </a:solidFill>
              </a:rPr>
              <a:t>Thiscall</a:t>
            </a:r>
            <a:endParaRPr lang="en-US" sz="1600" b="1" dirty="0">
              <a:solidFill>
                <a:srgbClr val="FF0000"/>
              </a:solidFill>
            </a:endParaRPr>
          </a:p>
          <a:p>
            <a:pPr marL="457200" lvl="2"/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err="1">
                <a:solidFill>
                  <a:srgbClr val="FF0000"/>
                </a:solidFill>
              </a:rPr>
              <a:t>Fastcall</a:t>
            </a:r>
            <a:endParaRPr lang="en-US" sz="1600" b="1" dirty="0">
              <a:solidFill>
                <a:srgbClr val="FF0000"/>
              </a:solidFill>
            </a:endParaRPr>
          </a:p>
          <a:p>
            <a:pPr marL="457200" lvl="2"/>
            <a:r>
              <a:rPr lang="en-US" sz="1600" b="1" dirty="0">
                <a:solidFill>
                  <a:srgbClr val="FFFFFF"/>
                </a:solidFill>
              </a:rPr>
              <a:t>	identifier (',' identifier)*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    </a:t>
            </a:r>
            <a:endParaRPr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6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134767" y="277049"/>
            <a:ext cx="200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Syntax (2)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4867" y="134162"/>
            <a:ext cx="839900" cy="8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831172" y="974275"/>
            <a:ext cx="8061725" cy="4016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funptr_parameter_list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     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funcptr_parameter</a:t>
            </a:r>
            <a:r>
              <a:rPr lang="en-US" b="1" dirty="0">
                <a:solidFill>
                  <a:srgbClr val="FFFFFF"/>
                </a:solidFill>
              </a:rPr>
              <a:t> ',’)*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funcptr_parameter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    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funcptr_parameter_modifier</a:t>
            </a:r>
            <a:r>
              <a:rPr lang="en-US" b="1" dirty="0">
                <a:solidFill>
                  <a:srgbClr val="FFFFFF"/>
                </a:solidFill>
              </a:rPr>
              <a:t>? Type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C75ECA"/>
                </a:solidFill>
              </a:rPr>
              <a:t>funcptr_return_type</a:t>
            </a:r>
            <a:endParaRPr lang="en-US" b="1" dirty="0">
              <a:solidFill>
                <a:srgbClr val="C75ECA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     </a:t>
            </a:r>
            <a:r>
              <a:rPr lang="en-US" b="1" dirty="0" err="1">
                <a:solidFill>
                  <a:srgbClr val="81DB92"/>
                </a:solidFill>
              </a:rPr>
              <a:t>funcptr_return_modifier</a:t>
            </a:r>
            <a:r>
              <a:rPr lang="en-US" b="1" dirty="0">
                <a:solidFill>
                  <a:srgbClr val="FFFFFF"/>
                </a:solidFill>
              </a:rPr>
              <a:t>? </a:t>
            </a:r>
            <a:r>
              <a:rPr lang="en-US" b="1" dirty="0" err="1">
                <a:solidFill>
                  <a:srgbClr val="FFFFFF"/>
                </a:solidFill>
              </a:rPr>
              <a:t>return_type</a:t>
            </a:r>
            <a:endParaRPr lang="en-US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funcptr_parameter_modifier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ref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	out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	in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81DB92"/>
                </a:solidFill>
              </a:rPr>
              <a:t>funcptr_return_modifier</a:t>
            </a:r>
            <a:r>
              <a:rPr lang="en-US" b="1" dirty="0">
                <a:solidFill>
                  <a:srgbClr val="81DB92"/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</a:rPr>
              <a:t>	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ref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	ref </a:t>
            </a:r>
            <a:r>
              <a:rPr lang="en-US" b="1" dirty="0" err="1">
                <a:solidFill>
                  <a:srgbClr val="FF0000"/>
                </a:solidFill>
              </a:rPr>
              <a:t>readonly</a:t>
            </a:r>
            <a:endParaRPr lang="en-US" b="1" dirty="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FF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0511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174400" y="2017650"/>
            <a:ext cx="729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delegate* vs delegate in C# 9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>
            <p:extLst>
              <p:ext uri="{D42A27DB-BD31-4B8C-83A1-F6EECF244321}">
                <p14:modId xmlns:p14="http://schemas.microsoft.com/office/powerpoint/2010/main" val="1272560463"/>
              </p:ext>
            </p:extLst>
          </p:nvPr>
        </p:nvGraphicFramePr>
        <p:xfrm>
          <a:off x="562074" y="1135175"/>
          <a:ext cx="8081698" cy="3715250"/>
        </p:xfrm>
        <a:graphic>
          <a:graphicData uri="http://schemas.openxmlformats.org/drawingml/2006/table">
            <a:tbl>
              <a:tblPr>
                <a:noFill/>
                <a:tableStyleId>{73093478-E688-4A6D-97D7-909171D2241F}</a:tableStyleId>
              </a:tblPr>
              <a:tblGrid>
                <a:gridCol w="403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</a:t>
                      </a:r>
                      <a:r>
                        <a:rPr lang="en" b="1" dirty="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elegate*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D</a:t>
                      </a:r>
                      <a:r>
                        <a:rPr lang="en" sz="1200" b="1" u="none" strike="noStrike" cap="none" dirty="0"/>
                        <a:t>elegate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         Invocation will use </a:t>
                      </a:r>
                      <a:r>
                        <a:rPr lang="en" sz="1200" b="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calli</a:t>
                      </a:r>
                      <a:endParaRPr sz="1200" b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Invocation will use </a:t>
                      </a:r>
                      <a:r>
                        <a:rPr lang="en" sz="1200" b="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callvirt</a:t>
                      </a:r>
                      <a:endParaRPr sz="1200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          Works in </a:t>
                      </a:r>
                      <a:r>
                        <a:rPr lang="en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unsafe</a:t>
                      </a: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context</a:t>
                      </a:r>
                      <a:endParaRPr sz="1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Works in a </a:t>
                      </a:r>
                      <a:r>
                        <a:rPr lang="en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safe</a:t>
                      </a: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context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 dirty="0">
                          <a:solidFill>
                            <a:srgbClr val="212121"/>
                          </a:solidFill>
                          <a:latin typeface="Proxima Nova Extrabold"/>
                          <a:ea typeface="Arial"/>
                          <a:cs typeface="Arial"/>
                          <a:sym typeface="Proxima Nova Extrabold"/>
                        </a:rPr>
                        <a:t>Call convention can be </a:t>
                      </a:r>
                      <a:r>
                        <a:rPr lang="en" sz="1200" b="1" u="none" strike="noStrike" cap="none" dirty="0">
                          <a:solidFill>
                            <a:srgbClr val="FF0000"/>
                          </a:solidFill>
                          <a:latin typeface="Proxima Nova Extrabold"/>
                          <a:ea typeface="Arial"/>
                          <a:cs typeface="Arial"/>
                          <a:sym typeface="Proxima Nova Extrabold"/>
                        </a:rPr>
                        <a:t>managed</a:t>
                      </a:r>
                      <a:r>
                        <a:rPr lang="en" sz="1200" b="1" u="none" strike="noStrike" cap="none" dirty="0">
                          <a:solidFill>
                            <a:srgbClr val="212121"/>
                          </a:solidFill>
                          <a:latin typeface="Proxima Nova Extrabold"/>
                          <a:ea typeface="Arial"/>
                          <a:cs typeface="Arial"/>
                          <a:sym typeface="Proxima Nova Extrabold"/>
                        </a:rPr>
                        <a:t> or </a:t>
                      </a:r>
                      <a:r>
                        <a:rPr lang="en" sz="1200" b="1" u="none" strike="noStrike" cap="none" dirty="0">
                          <a:solidFill>
                            <a:srgbClr val="FF0000"/>
                          </a:solidFill>
                          <a:latin typeface="Proxima Nova Extrabold"/>
                          <a:ea typeface="Arial"/>
                          <a:cs typeface="Arial"/>
                          <a:sym typeface="Proxima Nova Extrabold"/>
                        </a:rPr>
                        <a:t>unmanaged</a:t>
                      </a:r>
                      <a:endParaRPr sz="1200" b="1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Call convention is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managed</a:t>
                      </a:r>
                      <a:endParaRPr lang="en-US" sz="1200"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26272"/>
                  </a:ext>
                </a:extLst>
              </a:tr>
              <a:tr h="7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References </a:t>
                      </a:r>
                      <a:r>
                        <a:rPr lang="en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one method</a:t>
                      </a: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at a time</a:t>
                      </a:r>
                      <a:endParaRPr sz="1200" b="1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References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one or more methods</a:t>
                      </a:r>
                      <a:r>
                        <a:rPr lang="en-US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 (multicast)</a:t>
                      </a:r>
                      <a:endParaRPr lang="en-US" sz="1200"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3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174400" y="2017650"/>
            <a:ext cx="729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Function pointer conversion</a:t>
            </a:r>
            <a:endParaRPr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3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62074" y="1468898"/>
            <a:ext cx="6862200" cy="15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 b="1" dirty="0">
                <a:solidFill>
                  <a:srgbClr val="FFFFFF"/>
                </a:solidFill>
              </a:rPr>
              <a:t>New language constructs that expose IL opcodes 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-US" sz="1900" b="1" dirty="0">
                <a:solidFill>
                  <a:srgbClr val="FFFFFF"/>
                </a:solidFill>
              </a:rPr>
              <a:t>Optimization for high performance</a:t>
            </a:r>
            <a:endParaRPr sz="19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01FE5CFD-69D1-4EC2-B2E6-61E0281D3FB8}"/>
              </a:ext>
            </a:extLst>
          </p:cNvPr>
          <p:cNvSpPr txBox="1"/>
          <p:nvPr/>
        </p:nvSpPr>
        <p:spPr>
          <a:xfrm>
            <a:off x="562074" y="858191"/>
            <a:ext cx="627256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</a:rPr>
              <a:t>Rules:</a:t>
            </a:r>
            <a:endParaRPr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3620063" y="981925"/>
            <a:ext cx="277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Key takeaways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1338" y="884025"/>
            <a:ext cx="747025" cy="7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1174400" y="2201750"/>
            <a:ext cx="68622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-US" sz="2400" b="1" dirty="0">
                <a:solidFill>
                  <a:srgbClr val="FFFFFF"/>
                </a:solidFill>
              </a:rPr>
              <a:t>Function pointers can increase the performance of your application by leveraging opcodes access, calling conventions and CLR checking</a:t>
            </a:r>
            <a:endParaRPr sz="24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243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Proxima Nova</vt:lpstr>
      <vt:lpstr>Proxima Nova Extrabold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Adrian Adrian</cp:lastModifiedBy>
  <cp:revision>30</cp:revision>
  <dcterms:modified xsi:type="dcterms:W3CDTF">2021-09-29T20:59:18Z</dcterms:modified>
</cp:coreProperties>
</file>