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76" r:id="rId3"/>
    <p:sldId id="262" r:id="rId4"/>
    <p:sldId id="258" r:id="rId5"/>
    <p:sldId id="305" r:id="rId6"/>
    <p:sldId id="306" r:id="rId7"/>
    <p:sldId id="308" r:id="rId8"/>
    <p:sldId id="309" r:id="rId9"/>
    <p:sldId id="310" r:id="rId10"/>
    <p:sldId id="311" r:id="rId11"/>
    <p:sldId id="312" r:id="rId12"/>
    <p:sldId id="304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 Sans" panose="020B060402020202020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Extrabold" panose="020B0604020202020204" charset="0"/>
      <p:bold r:id="rId27"/>
    </p:embeddedFont>
    <p:embeddedFont>
      <p:font typeface="Tahoma" panose="020B0604030504040204" pitchFamily="3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30EC8B-BD9B-4DEE-A0A1-DD68982E763F}">
  <a:tblStyle styleId="{AA30EC8B-BD9B-4DEE-A0A1-DD68982E76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625434-CFA1-49F3-9AF1-CF267C028C0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60113B-BEBB-4DC3-8FD3-61236C963AFF}" styleName="Table_2">
    <a:wholeTbl>
      <a:tcTxStyle b="off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8EE"/>
          </a:solidFill>
        </a:fill>
      </a:tcStyle>
    </a:wholeTbl>
    <a:band1H>
      <a:tcTxStyle/>
      <a:tcStyle>
        <a:tcBdr/>
        <a:fill>
          <a:solidFill>
            <a:srgbClr val="CBCDD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CDD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23409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23409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23409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23409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c48a385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c48a385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976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c48a385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c48a385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382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8a16dae6ce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8a16dae6ce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ac48a385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ac48a385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a16dae6c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a16dae6c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c48a385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c48a385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c48a385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c48a385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6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c48a385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c48a385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17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c48a385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c48a385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184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c48a385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c48a385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435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c48a385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c48a385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61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279571"/>
            <a:ext cx="268605" cy="0"/>
          </a:xfrm>
          <a:custGeom>
            <a:avLst/>
            <a:gdLst/>
            <a:ahLst/>
            <a:cxnLst/>
            <a:rect l="l" t="t" r="r" b="b"/>
            <a:pathLst>
              <a:path w="457200" h="120000" extrusionOk="0">
                <a:moveTo>
                  <a:pt x="0" y="0"/>
                </a:moveTo>
                <a:lnTo>
                  <a:pt x="457200" y="0"/>
                </a:lnTo>
              </a:path>
            </a:pathLst>
          </a:custGeom>
          <a:noFill/>
          <a:ln w="12700" cap="flat" cmpd="sng">
            <a:solidFill>
              <a:srgbClr val="05B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4864419"/>
            <a:ext cx="268605" cy="0"/>
          </a:xfrm>
          <a:custGeom>
            <a:avLst/>
            <a:gdLst/>
            <a:ahLst/>
            <a:cxnLst/>
            <a:rect l="l" t="t" r="r" b="b"/>
            <a:pathLst>
              <a:path w="457200" h="120000" extrusionOk="0">
                <a:moveTo>
                  <a:pt x="0" y="0"/>
                </a:moveTo>
                <a:lnTo>
                  <a:pt x="457200" y="0"/>
                </a:lnTo>
              </a:path>
            </a:pathLst>
          </a:custGeom>
          <a:noFill/>
          <a:ln w="12700" cap="flat" cmpd="sng">
            <a:solidFill>
              <a:srgbClr val="05B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0" y="-2550"/>
            <a:ext cx="9144000" cy="51462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419100" y="4796335"/>
            <a:ext cx="2026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© COGNIZANT SOFTVISION 2021</a:t>
            </a:r>
            <a:endParaRPr sz="60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l="45026" t="18353" r="4961" b="18359"/>
          <a:stretch/>
        </p:blipFill>
        <p:spPr>
          <a:xfrm>
            <a:off x="4572000" y="982375"/>
            <a:ext cx="4572473" cy="32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 l="45426" t="19100" r="51390" b="17612"/>
          <a:stretch/>
        </p:blipFill>
        <p:spPr>
          <a:xfrm>
            <a:off x="0" y="982375"/>
            <a:ext cx="291003" cy="32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309150" y="982375"/>
            <a:ext cx="4250700" cy="3255300"/>
          </a:xfrm>
          <a:prstGeom prst="rect">
            <a:avLst/>
          </a:prstGeom>
        </p:spPr>
        <p:txBody>
          <a:bodyPr spcFirstLastPara="1" wrap="square" lIns="137150" tIns="91425" rIns="137150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pic>
        <p:nvPicPr>
          <p:cNvPr id="25" name="Google Shape;2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71" y="152025"/>
            <a:ext cx="188381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_Competitive Research Slide">
  <p:cSld name="CUSTOM_7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419100" y="982375"/>
            <a:ext cx="4195200" cy="1374000"/>
          </a:xfrm>
          <a:prstGeom prst="rect">
            <a:avLst/>
          </a:prstGeom>
        </p:spPr>
        <p:txBody>
          <a:bodyPr spcFirstLastPara="1" wrap="square" lIns="0" tIns="0" rIns="13715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title" idx="2"/>
          </p:nvPr>
        </p:nvSpPr>
        <p:spPr>
          <a:xfrm>
            <a:off x="419100" y="2650925"/>
            <a:ext cx="4195200" cy="1374000"/>
          </a:xfrm>
          <a:prstGeom prst="rect">
            <a:avLst/>
          </a:prstGeom>
        </p:spPr>
        <p:txBody>
          <a:bodyPr spcFirstLastPara="1" wrap="square" lIns="0" tIns="0" rIns="13715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3"/>
          </p:nvPr>
        </p:nvSpPr>
        <p:spPr>
          <a:xfrm>
            <a:off x="5502532" y="767600"/>
            <a:ext cx="1598100" cy="9324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 idx="4"/>
          </p:nvPr>
        </p:nvSpPr>
        <p:spPr>
          <a:xfrm>
            <a:off x="5502532" y="1750850"/>
            <a:ext cx="1598100" cy="3549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5"/>
          </p:nvPr>
        </p:nvSpPr>
        <p:spPr>
          <a:xfrm>
            <a:off x="7130446" y="767600"/>
            <a:ext cx="1598100" cy="9324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title" idx="6"/>
          </p:nvPr>
        </p:nvSpPr>
        <p:spPr>
          <a:xfrm>
            <a:off x="7130446" y="1750850"/>
            <a:ext cx="1598100" cy="3549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 idx="7"/>
          </p:nvPr>
        </p:nvSpPr>
        <p:spPr>
          <a:xfrm>
            <a:off x="5502532" y="2650926"/>
            <a:ext cx="1598100" cy="9324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 idx="8"/>
          </p:nvPr>
        </p:nvSpPr>
        <p:spPr>
          <a:xfrm>
            <a:off x="5502532" y="3634176"/>
            <a:ext cx="1598100" cy="3549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 idx="9"/>
          </p:nvPr>
        </p:nvSpPr>
        <p:spPr>
          <a:xfrm>
            <a:off x="7130446" y="2650926"/>
            <a:ext cx="1598100" cy="9324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title" idx="13"/>
          </p:nvPr>
        </p:nvSpPr>
        <p:spPr>
          <a:xfrm>
            <a:off x="7130446" y="3634176"/>
            <a:ext cx="1598100" cy="3549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14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1"/>
          </p:nvPr>
        </p:nvSpPr>
        <p:spPr>
          <a:xfrm>
            <a:off x="419100" y="497548"/>
            <a:ext cx="83058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_Competitive Research Slide 2">
  <p:cSld name="CUSTOM_7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/>
          <p:nvPr/>
        </p:nvSpPr>
        <p:spPr>
          <a:xfrm>
            <a:off x="419597" y="923725"/>
            <a:ext cx="7693650" cy="3418200"/>
          </a:xfrm>
          <a:custGeom>
            <a:avLst/>
            <a:gdLst/>
            <a:ahLst/>
            <a:cxnLst/>
            <a:rect l="l" t="t" r="r" b="b"/>
            <a:pathLst>
              <a:path w="307746" h="136728" extrusionOk="0">
                <a:moveTo>
                  <a:pt x="0" y="136584"/>
                </a:moveTo>
                <a:cubicBezTo>
                  <a:pt x="23701" y="133991"/>
                  <a:pt x="90912" y="143788"/>
                  <a:pt x="142203" y="121024"/>
                </a:cubicBezTo>
                <a:cubicBezTo>
                  <a:pt x="193494" y="98260"/>
                  <a:pt x="280156" y="20171"/>
                  <a:pt x="307746" y="0"/>
                </a:cubicBezTo>
              </a:path>
            </a:pathLst>
          </a:custGeom>
          <a:noFill/>
          <a:ln w="9525" cap="flat" cmpd="sng">
            <a:solidFill>
              <a:srgbClr val="CCCCCC"/>
            </a:solidFill>
            <a:prstDash val="dot"/>
            <a:round/>
            <a:headEnd type="none" w="med" len="med"/>
            <a:tailEnd type="triangle" w="med" len="med"/>
          </a:ln>
        </p:spPr>
      </p:sp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419600" y="1568727"/>
            <a:ext cx="1619100" cy="932400"/>
          </a:xfrm>
          <a:prstGeom prst="rect">
            <a:avLst/>
          </a:prstGeom>
        </p:spPr>
        <p:txBody>
          <a:bodyPr spcFirstLastPara="1" wrap="square" lIns="0" tIns="0" rIns="13715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 idx="2"/>
          </p:nvPr>
        </p:nvSpPr>
        <p:spPr>
          <a:xfrm>
            <a:off x="419600" y="2692399"/>
            <a:ext cx="1619100" cy="354900"/>
          </a:xfrm>
          <a:prstGeom prst="rect">
            <a:avLst/>
          </a:prstGeom>
        </p:spPr>
        <p:txBody>
          <a:bodyPr spcFirstLastPara="1" wrap="square" lIns="0" tIns="0" rIns="13715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title" idx="3"/>
          </p:nvPr>
        </p:nvSpPr>
        <p:spPr>
          <a:xfrm>
            <a:off x="2069056" y="1568727"/>
            <a:ext cx="1619100" cy="932400"/>
          </a:xfrm>
          <a:prstGeom prst="rect">
            <a:avLst/>
          </a:prstGeom>
        </p:spPr>
        <p:txBody>
          <a:bodyPr spcFirstLastPara="1" wrap="square" lIns="0" tIns="0" rIns="13715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title" idx="4"/>
          </p:nvPr>
        </p:nvSpPr>
        <p:spPr>
          <a:xfrm>
            <a:off x="2069056" y="2692399"/>
            <a:ext cx="1619100" cy="354900"/>
          </a:xfrm>
          <a:prstGeom prst="rect">
            <a:avLst/>
          </a:prstGeom>
        </p:spPr>
        <p:txBody>
          <a:bodyPr spcFirstLastPara="1" wrap="square" lIns="0" tIns="0" rIns="13715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title" idx="5"/>
          </p:nvPr>
        </p:nvSpPr>
        <p:spPr>
          <a:xfrm>
            <a:off x="4572000" y="1884750"/>
            <a:ext cx="4174800" cy="13740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title" idx="6"/>
          </p:nvPr>
        </p:nvSpPr>
        <p:spPr>
          <a:xfrm>
            <a:off x="419600" y="2981224"/>
            <a:ext cx="1619100" cy="932400"/>
          </a:xfrm>
          <a:prstGeom prst="rect">
            <a:avLst/>
          </a:prstGeom>
        </p:spPr>
        <p:txBody>
          <a:bodyPr spcFirstLastPara="1" wrap="square" lIns="0" tIns="0" rIns="13715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title" idx="7"/>
          </p:nvPr>
        </p:nvSpPr>
        <p:spPr>
          <a:xfrm>
            <a:off x="419600" y="4104897"/>
            <a:ext cx="1619100" cy="354900"/>
          </a:xfrm>
          <a:prstGeom prst="rect">
            <a:avLst/>
          </a:prstGeom>
        </p:spPr>
        <p:txBody>
          <a:bodyPr spcFirstLastPara="1" wrap="square" lIns="0" tIns="0" rIns="13715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title" idx="8"/>
          </p:nvPr>
        </p:nvSpPr>
        <p:spPr>
          <a:xfrm>
            <a:off x="2069056" y="2981224"/>
            <a:ext cx="1619100" cy="932400"/>
          </a:xfrm>
          <a:prstGeom prst="rect">
            <a:avLst/>
          </a:prstGeom>
        </p:spPr>
        <p:txBody>
          <a:bodyPr spcFirstLastPara="1" wrap="square" lIns="0" tIns="0" rIns="13715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title" idx="9"/>
          </p:nvPr>
        </p:nvSpPr>
        <p:spPr>
          <a:xfrm>
            <a:off x="2069056" y="4104897"/>
            <a:ext cx="1619100" cy="354900"/>
          </a:xfrm>
          <a:prstGeom prst="rect">
            <a:avLst/>
          </a:prstGeom>
        </p:spPr>
        <p:txBody>
          <a:bodyPr spcFirstLastPara="1" wrap="square" lIns="0" tIns="0" rIns="13715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title" idx="13"/>
          </p:nvPr>
        </p:nvSpPr>
        <p:spPr>
          <a:xfrm>
            <a:off x="419600" y="725813"/>
            <a:ext cx="4250700" cy="885600"/>
          </a:xfrm>
          <a:prstGeom prst="rect">
            <a:avLst/>
          </a:prstGeom>
        </p:spPr>
        <p:txBody>
          <a:bodyPr spcFirstLastPara="1" wrap="square" lIns="0" tIns="0" rIns="13715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 idx="14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ubTitle" idx="1"/>
          </p:nvPr>
        </p:nvSpPr>
        <p:spPr>
          <a:xfrm>
            <a:off x="419100" y="497548"/>
            <a:ext cx="83058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_Competitive Research Slide 3">
  <p:cSld name="CUSTOM_8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5459850" y="767600"/>
            <a:ext cx="1619100" cy="9324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title" idx="2"/>
          </p:nvPr>
        </p:nvSpPr>
        <p:spPr>
          <a:xfrm>
            <a:off x="5459850" y="1750850"/>
            <a:ext cx="1619100" cy="3549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title" idx="3"/>
          </p:nvPr>
        </p:nvSpPr>
        <p:spPr>
          <a:xfrm>
            <a:off x="7109306" y="767600"/>
            <a:ext cx="1619100" cy="9324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title" idx="4"/>
          </p:nvPr>
        </p:nvSpPr>
        <p:spPr>
          <a:xfrm>
            <a:off x="7109306" y="1750850"/>
            <a:ext cx="1619100" cy="3549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title" idx="5"/>
          </p:nvPr>
        </p:nvSpPr>
        <p:spPr>
          <a:xfrm>
            <a:off x="5459850" y="2650926"/>
            <a:ext cx="1619100" cy="9324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title" idx="6"/>
          </p:nvPr>
        </p:nvSpPr>
        <p:spPr>
          <a:xfrm>
            <a:off x="5459850" y="3634176"/>
            <a:ext cx="1619100" cy="3549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title" idx="7"/>
          </p:nvPr>
        </p:nvSpPr>
        <p:spPr>
          <a:xfrm>
            <a:off x="7109306" y="2650926"/>
            <a:ext cx="1619100" cy="9324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title" idx="8"/>
          </p:nvPr>
        </p:nvSpPr>
        <p:spPr>
          <a:xfrm>
            <a:off x="7109306" y="3634176"/>
            <a:ext cx="1619100" cy="3549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title" idx="9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subTitle" idx="1"/>
          </p:nvPr>
        </p:nvSpPr>
        <p:spPr>
          <a:xfrm>
            <a:off x="419100" y="497548"/>
            <a:ext cx="83058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Long Headline + Subheadlin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-2550"/>
            <a:ext cx="9144000" cy="51462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" name="Google Shape;28;p3"/>
          <p:cNvSpPr txBox="1"/>
          <p:nvPr/>
        </p:nvSpPr>
        <p:spPr>
          <a:xfrm>
            <a:off x="419100" y="4796335"/>
            <a:ext cx="2026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© COGNIZANT SOFTVISION 2021</a:t>
            </a:r>
            <a:endParaRPr sz="60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571" y="152025"/>
            <a:ext cx="188381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14163" y="1838266"/>
            <a:ext cx="834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 Extrabold"/>
              <a:buNone/>
              <a:defRPr sz="4000" b="0" i="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14163" y="2452017"/>
            <a:ext cx="83277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None/>
              <a:defRPr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•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–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714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Proxima Nova"/>
              <a:buChar char="•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14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Proxima Nova"/>
              <a:buChar char="–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14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Proxima Nova"/>
              <a:buChar char="o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14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Proxima Nova"/>
              <a:buChar char="o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2"/>
          </p:nvPr>
        </p:nvSpPr>
        <p:spPr>
          <a:xfrm>
            <a:off x="414163" y="3206949"/>
            <a:ext cx="83244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None/>
              <a:defRPr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714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Proxima Nova"/>
              <a:buChar char="•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–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•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–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714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Proxima Nova"/>
              <a:buChar char="•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14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Proxima Nova"/>
              <a:buChar char="–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14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Proxima Nova"/>
              <a:buChar char="o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14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Proxima Nova"/>
              <a:buChar char="o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 l="45426" t="19100" r="51390" b="17612"/>
          <a:stretch/>
        </p:blipFill>
        <p:spPr>
          <a:xfrm>
            <a:off x="0" y="982375"/>
            <a:ext cx="291003" cy="32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e Slide">
  <p:cSld name="TITLE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0" y="-2550"/>
            <a:ext cx="9144000" cy="51462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419100" y="4796335"/>
            <a:ext cx="2026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© COGNIZANT SOFTVISION 2021</a:t>
            </a:r>
            <a:endParaRPr sz="60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64" name="Google Shape;6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571" y="152025"/>
            <a:ext cx="188381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414163" y="2452017"/>
            <a:ext cx="83277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None/>
              <a:defRPr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•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–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714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Proxima Nova"/>
              <a:buChar char="•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14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Proxima Nova"/>
              <a:buChar char="–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14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Proxima Nova"/>
              <a:buChar char="o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14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Proxima Nova"/>
              <a:buChar char="o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414163" y="3206949"/>
            <a:ext cx="83244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None/>
              <a:defRPr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714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Proxima Nova"/>
              <a:buChar char="•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–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•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–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714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Proxima Nova"/>
              <a:buChar char="•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14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Proxima Nova"/>
              <a:buChar char="–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14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Proxima Nova"/>
              <a:buChar char="o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14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Proxima Nova"/>
              <a:buChar char="o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ctrTitle"/>
          </p:nvPr>
        </p:nvSpPr>
        <p:spPr>
          <a:xfrm>
            <a:off x="414169" y="1838275"/>
            <a:ext cx="415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roxima Nova Extrabold"/>
              <a:buNone/>
              <a:defRPr sz="5000" b="0" i="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68" name="Google Shape;68;p7"/>
          <p:cNvPicPr preferRelativeResize="0"/>
          <p:nvPr/>
        </p:nvPicPr>
        <p:blipFill rotWithShape="1">
          <a:blip r:embed="rId3">
            <a:alphaModFix/>
          </a:blip>
          <a:srcRect l="45026" t="18353" r="4961" b="18359"/>
          <a:stretch/>
        </p:blipFill>
        <p:spPr>
          <a:xfrm>
            <a:off x="4572000" y="982375"/>
            <a:ext cx="4572473" cy="32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3">
            <a:alphaModFix/>
          </a:blip>
          <a:srcRect l="45426" t="19100" r="51390" b="17612"/>
          <a:stretch/>
        </p:blipFill>
        <p:spPr>
          <a:xfrm>
            <a:off x="0" y="982375"/>
            <a:ext cx="291003" cy="32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Headline Slide">
  <p:cSld name="CUSTOM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1"/>
          </p:nvPr>
        </p:nvSpPr>
        <p:spPr>
          <a:xfrm>
            <a:off x="419100" y="497548"/>
            <a:ext cx="83058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_Carnival Curve Slide">
  <p:cSld name="CUSTOM_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6" y="0"/>
            <a:ext cx="9142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1"/>
          </p:nvPr>
        </p:nvSpPr>
        <p:spPr>
          <a:xfrm>
            <a:off x="419100" y="497548"/>
            <a:ext cx="83058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_4 Column Layout slide">
  <p:cSld name="CUSTOM_2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419100" y="844225"/>
            <a:ext cx="19806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None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•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–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•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–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•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–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o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o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2"/>
          </p:nvPr>
        </p:nvSpPr>
        <p:spPr>
          <a:xfrm>
            <a:off x="2509033" y="844225"/>
            <a:ext cx="20064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None/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778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Proxima Nova"/>
              <a:buChar char="•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–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•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–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778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Proxima Nova"/>
              <a:buChar char="•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782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20"/>
              <a:buFont typeface="Proxima Nova"/>
              <a:buChar char="–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782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20"/>
              <a:buFont typeface="Proxima Nova"/>
              <a:buChar char="o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782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20"/>
              <a:buFont typeface="Proxima Nova"/>
              <a:buChar char="o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3"/>
          </p:nvPr>
        </p:nvSpPr>
        <p:spPr>
          <a:xfrm>
            <a:off x="4624765" y="844225"/>
            <a:ext cx="20064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None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•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–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•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–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•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–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o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o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4"/>
          </p:nvPr>
        </p:nvSpPr>
        <p:spPr>
          <a:xfrm>
            <a:off x="419100" y="497548"/>
            <a:ext cx="83058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5"/>
          </p:nvPr>
        </p:nvSpPr>
        <p:spPr>
          <a:xfrm>
            <a:off x="6740498" y="844225"/>
            <a:ext cx="20064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None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•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–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•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–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•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–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o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o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_2 Column Layout">
  <p:cSld name="CUSTOM_4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419100" y="844225"/>
            <a:ext cx="40248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2"/>
          </p:nvPr>
        </p:nvSpPr>
        <p:spPr>
          <a:xfrm>
            <a:off x="419100" y="497548"/>
            <a:ext cx="83058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3"/>
          </p:nvPr>
        </p:nvSpPr>
        <p:spPr>
          <a:xfrm>
            <a:off x="4722000" y="844225"/>
            <a:ext cx="40248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None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None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None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None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None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None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None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None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1 Column Layout">
  <p:cSld name="CUSTOM_4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4572000" y="-7275"/>
            <a:ext cx="4585800" cy="5112300"/>
          </a:xfrm>
          <a:prstGeom prst="rect">
            <a:avLst/>
          </a:prstGeom>
          <a:solidFill>
            <a:srgbClr val="E7E8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419100" y="844225"/>
            <a:ext cx="40248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■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■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■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2"/>
          </p:nvPr>
        </p:nvSpPr>
        <p:spPr>
          <a:xfrm>
            <a:off x="419100" y="497548"/>
            <a:ext cx="83058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64829" y="4796325"/>
            <a:ext cx="1031497" cy="1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_Text Box Layout">
  <p:cSld name="CUSTOM_3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419100" y="844225"/>
            <a:ext cx="83277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•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–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•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–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•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–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o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o"/>
              <a:def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2"/>
          </p:nvPr>
        </p:nvSpPr>
        <p:spPr>
          <a:xfrm>
            <a:off x="419100" y="497548"/>
            <a:ext cx="83058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419100" y="2613689"/>
            <a:ext cx="8305800" cy="9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419100" y="1249987"/>
            <a:ext cx="83058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8173371" y="27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212121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sz="600">
              <a:solidFill>
                <a:srgbClr val="21212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419100" y="4796335"/>
            <a:ext cx="2026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© COGNIZANT SOFTVISION 2021</a:t>
            </a:r>
            <a:endParaRPr sz="600" i="0" u="none" strike="noStrike" cap="none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279571"/>
            <a:ext cx="268605" cy="0"/>
          </a:xfrm>
          <a:custGeom>
            <a:avLst/>
            <a:gdLst/>
            <a:ahLst/>
            <a:cxnLst/>
            <a:rect l="l" t="t" r="r" b="b"/>
            <a:pathLst>
              <a:path w="457200" h="120000" extrusionOk="0">
                <a:moveTo>
                  <a:pt x="0" y="0"/>
                </a:moveTo>
                <a:lnTo>
                  <a:pt x="457200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4864419"/>
            <a:ext cx="268605" cy="0"/>
          </a:xfrm>
          <a:custGeom>
            <a:avLst/>
            <a:gdLst/>
            <a:ahLst/>
            <a:cxnLst/>
            <a:rect l="l" t="t" r="r" b="b"/>
            <a:pathLst>
              <a:path w="457200" h="120000" extrusionOk="0">
                <a:moveTo>
                  <a:pt x="0" y="0"/>
                </a:moveTo>
                <a:lnTo>
                  <a:pt x="457200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64829" y="4796325"/>
            <a:ext cx="103149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419100" y="2613689"/>
            <a:ext cx="8305800" cy="9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25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19100" y="1249987"/>
            <a:ext cx="83058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Proxima Nova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Proxima Nova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Proxima Nova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Proxima Nova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Proxima Nova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Proxima Nova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Proxima Nova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Proxima Nova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Proxima Nova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15" name="Google Shape;15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-358500" y="0"/>
            <a:ext cx="9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0" y="5103625"/>
            <a:ext cx="9144000" cy="399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3"/>
              </a:gs>
              <a:gs pos="100000">
                <a:schemeClr val="accent5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63" r:id="rId4"/>
    <p:sldLayoutId id="2147483664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64">
          <p15:clr>
            <a:srgbClr val="EA4335"/>
          </p15:clr>
        </p15:guide>
        <p15:guide id="2" pos="5510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orient="horz" pos="53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reference-types#the-dynamic-type" TargetMode="External"/><Relationship Id="rId7" Type="http://schemas.openxmlformats.org/officeDocument/2006/relationships/hyperlink" Target="https://refactoring.guru/design-patterns/prox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nthonygiretti.com/2019/01/21/duck-casting-in-c-with-impromptu-interface-example-with-asp-net-core/" TargetMode="External"/><Relationship Id="rId5" Type="http://schemas.openxmlformats.org/officeDocument/2006/relationships/hyperlink" Target="https://docs.microsoft.com/en-us/dotnet/api/system.dynamic.dynamicobject?view=net-5.0" TargetMode="External"/><Relationship Id="rId4" Type="http://schemas.openxmlformats.org/officeDocument/2006/relationships/hyperlink" Target="https://docs.microsoft.com/en-us/dotnet/framework/reflection-and-codedom/dynamic-language-runtime-overview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>
            <a:spLocks noGrp="1"/>
          </p:cNvSpPr>
          <p:nvPr>
            <p:ph type="title"/>
          </p:nvPr>
        </p:nvSpPr>
        <p:spPr>
          <a:xfrm>
            <a:off x="309150" y="982375"/>
            <a:ext cx="8721384" cy="2608480"/>
          </a:xfrm>
          <a:prstGeom prst="rect">
            <a:avLst/>
          </a:prstGeom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use </a:t>
            </a:r>
            <a:r>
              <a:rPr lang="en-US" dirty="0" err="1"/>
              <a:t>DynamicObject</a:t>
            </a:r>
            <a:r>
              <a:rPr lang="en-US" dirty="0"/>
              <a:t> in the Proxy pattern</a:t>
            </a:r>
            <a:endParaRPr dirty="0"/>
          </a:p>
        </p:txBody>
      </p:sp>
      <p:sp>
        <p:nvSpPr>
          <p:cNvPr id="5" name="Google Shape;231;p28">
            <a:extLst>
              <a:ext uri="{FF2B5EF4-FFF2-40B4-BE49-F238E27FC236}">
                <a16:creationId xmlns:a16="http://schemas.microsoft.com/office/drawing/2014/main" id="{2CB9AA9A-75F7-49B6-AE4C-4F9619630F2A}"/>
              </a:ext>
            </a:extLst>
          </p:cNvPr>
          <p:cNvSpPr txBox="1">
            <a:spLocks/>
          </p:cNvSpPr>
          <p:nvPr/>
        </p:nvSpPr>
        <p:spPr>
          <a:xfrm>
            <a:off x="360420" y="3797764"/>
            <a:ext cx="3343901" cy="942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50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50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50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50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50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50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50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50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 sz="2400" dirty="0"/>
              <a:t>ADRIAN COTUNA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 Dynamic logger</a:t>
            </a:r>
            <a:endParaRPr dirty="0"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419100" y="844225"/>
            <a:ext cx="8377828" cy="3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30"/>
          <p:cNvSpPr/>
          <p:nvPr/>
        </p:nvSpPr>
        <p:spPr>
          <a:xfrm>
            <a:off x="430408" y="536836"/>
            <a:ext cx="490500" cy="3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DE78D-ECEF-497B-B6E4-D66DE6BADB32}"/>
              </a:ext>
            </a:extLst>
          </p:cNvPr>
          <p:cNvSpPr txBox="1"/>
          <p:nvPr/>
        </p:nvSpPr>
        <p:spPr>
          <a:xfrm>
            <a:off x="273653" y="2138950"/>
            <a:ext cx="8244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3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983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8. Bibliography</a:t>
            </a:r>
            <a:endParaRPr dirty="0"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419100" y="844225"/>
            <a:ext cx="8377828" cy="3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30"/>
          <p:cNvSpPr/>
          <p:nvPr/>
        </p:nvSpPr>
        <p:spPr>
          <a:xfrm>
            <a:off x="430408" y="536836"/>
            <a:ext cx="490500" cy="3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DE78D-ECEF-497B-B6E4-D66DE6BADB32}"/>
              </a:ext>
            </a:extLst>
          </p:cNvPr>
          <p:cNvSpPr txBox="1"/>
          <p:nvPr/>
        </p:nvSpPr>
        <p:spPr>
          <a:xfrm>
            <a:off x="347072" y="674870"/>
            <a:ext cx="82443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https://docs.microsoft.com/en-us/dotnet/csharp/language-reference/builtin-types/reference-types#the-dynamic-type</a:t>
            </a:r>
            <a:endParaRPr lang="en-US" sz="1800" dirty="0">
              <a:solidFill>
                <a:schemeClr val="tx1"/>
              </a:solidFill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https://docs.microsoft.com/en-us/dotnet/framework/reflection-and-codedom/dynamic-language-runtime-overview</a:t>
            </a:r>
            <a:endParaRPr lang="en-US" sz="1800" dirty="0">
              <a:solidFill>
                <a:schemeClr val="tx1"/>
              </a:solidFill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https://docs.microsoft.com/en-us/dotnet/api/system.dynamic.dynamicobject?view=net-5.0</a:t>
            </a:r>
            <a:endParaRPr lang="en-US" sz="1800" dirty="0">
              <a:solidFill>
                <a:schemeClr val="tx1"/>
              </a:solidFill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https://anthonygiretti.com/2019/01/21/duck-casting-in-c-with-impromptu-interface-example-with-asp-net-core/</a:t>
            </a:r>
            <a:endParaRPr lang="en-US" sz="1800" dirty="0">
              <a:solidFill>
                <a:schemeClr val="tx1"/>
              </a:solidFill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https://refactoring.guru/design-patterns/proxy</a:t>
            </a:r>
            <a:endParaRPr lang="en-US" sz="1800" dirty="0">
              <a:solidFill>
                <a:schemeClr val="tx1"/>
              </a:solidFill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729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6"/>
          <p:cNvSpPr txBox="1">
            <a:spLocks noGrp="1"/>
          </p:cNvSpPr>
          <p:nvPr>
            <p:ph type="ctrTitle"/>
          </p:nvPr>
        </p:nvSpPr>
        <p:spPr>
          <a:xfrm>
            <a:off x="414169" y="1838275"/>
            <a:ext cx="4157700" cy="55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61" name="Google Shape;361;p48"/>
          <p:cNvSpPr txBox="1"/>
          <p:nvPr/>
        </p:nvSpPr>
        <p:spPr>
          <a:xfrm>
            <a:off x="419100" y="577372"/>
            <a:ext cx="8305800" cy="3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374904" lvl="0" indent="-3703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Extrabold"/>
              <a:buAutoNum type="arabicPeriod"/>
            </a:pPr>
            <a:r>
              <a:rPr lang="en-US" sz="12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Intro</a:t>
            </a:r>
          </a:p>
          <a:p>
            <a:pPr marL="374904" lvl="0" indent="-3703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Extrabold"/>
              <a:buAutoNum type="arabicPeriod"/>
            </a:pPr>
            <a:endParaRPr sz="12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74904" lvl="0" indent="-37033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Extrabold"/>
              <a:buAutoNum type="arabicPeriod"/>
            </a:pPr>
            <a:r>
              <a:rPr lang="en" sz="12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Dynamic types and the DLR</a:t>
            </a:r>
            <a:br>
              <a:rPr lang="en" sz="12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en" sz="12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74904" lvl="0" indent="-37033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Extrabold"/>
              <a:buAutoNum type="arabicPeriod"/>
            </a:pPr>
            <a:r>
              <a:rPr lang="en-US" sz="1200" b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DynamicObject</a:t>
            </a:r>
            <a:r>
              <a:rPr lang="en-US" sz="12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class</a:t>
            </a:r>
          </a:p>
          <a:p>
            <a:pPr marL="374904" lvl="0" indent="-37033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Extrabold"/>
              <a:buAutoNum type="arabicPeriod"/>
            </a:pPr>
            <a:endParaRPr sz="1200" dirty="0">
              <a:solidFill>
                <a:srgbClr val="9F9F9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74904" lvl="0" indent="-37033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Extrabold"/>
              <a:buAutoNum type="arabicPeriod"/>
            </a:pPr>
            <a:r>
              <a:rPr lang="en-US" sz="12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Duck typing</a:t>
            </a:r>
          </a:p>
          <a:p>
            <a:pPr marL="374904" lvl="0" indent="-37033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Extrabold"/>
              <a:buAutoNum type="arabicPeriod"/>
            </a:pPr>
            <a:endParaRPr sz="1200" dirty="0">
              <a:solidFill>
                <a:srgbClr val="9F9F9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74904" lvl="0" indent="-37033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Extrabold"/>
              <a:buAutoNum type="arabicPeriod"/>
            </a:pPr>
            <a:r>
              <a:rPr lang="en-US" sz="12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Impromptu Interface</a:t>
            </a:r>
          </a:p>
          <a:p>
            <a:pPr marL="374904" lvl="0" indent="-37033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Extrabold"/>
              <a:buAutoNum type="arabicPeriod"/>
            </a:pPr>
            <a:endParaRPr sz="1200" dirty="0">
              <a:solidFill>
                <a:srgbClr val="9F9F9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74904" lvl="0" indent="-37033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Extrabold"/>
              <a:buAutoNum type="arabicPeriod"/>
            </a:pPr>
            <a:r>
              <a:rPr lang="en-US" sz="12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Proxy pattern</a:t>
            </a:r>
          </a:p>
          <a:p>
            <a:pPr marL="374904" lvl="0" indent="-37033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Extrabold"/>
              <a:buAutoNum type="arabicPeriod"/>
            </a:pPr>
            <a:endParaRPr sz="1200" dirty="0">
              <a:solidFill>
                <a:srgbClr val="9F9F9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74904" lvl="0" indent="-37033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Extrabold"/>
              <a:buAutoNum type="arabicPeriod"/>
            </a:pPr>
            <a:r>
              <a:rPr lang="en-US" sz="12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Dynamic logger</a:t>
            </a:r>
          </a:p>
          <a:p>
            <a:pPr marL="374904" lvl="0" indent="-37033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Extrabold"/>
              <a:buAutoNum type="arabicPeriod"/>
            </a:pPr>
            <a:endParaRPr lang="en-US" sz="12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74904" lvl="0" indent="-37033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Extrabold"/>
              <a:buAutoNum type="arabicPeriod"/>
            </a:pPr>
            <a:r>
              <a:rPr lang="en-US" sz="12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Bibliography </a:t>
            </a:r>
            <a:endParaRPr sz="1200" dirty="0">
              <a:solidFill>
                <a:srgbClr val="9F9F9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ctrTitle"/>
          </p:nvPr>
        </p:nvSpPr>
        <p:spPr>
          <a:xfrm>
            <a:off x="397650" y="710284"/>
            <a:ext cx="8348700" cy="55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1. Intro</a:t>
            </a:r>
            <a:endParaRPr sz="32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body" idx="1"/>
          </p:nvPr>
        </p:nvSpPr>
        <p:spPr>
          <a:xfrm>
            <a:off x="397650" y="1717826"/>
            <a:ext cx="8327700" cy="12923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/>
              <a:t>Objective: build a dynamic logger in C#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Dynamic Types and the DLR (1)</a:t>
            </a:r>
            <a:endParaRPr dirty="0"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2"/>
          </p:nvPr>
        </p:nvSpPr>
        <p:spPr>
          <a:xfrm>
            <a:off x="419100" y="497548"/>
            <a:ext cx="8305800" cy="1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Dynamic Types</a:t>
            </a:r>
            <a:endParaRPr dirty="0"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419100" y="844225"/>
            <a:ext cx="8377828" cy="3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30"/>
          <p:cNvSpPr/>
          <p:nvPr/>
        </p:nvSpPr>
        <p:spPr>
          <a:xfrm>
            <a:off x="430408" y="844216"/>
            <a:ext cx="490500" cy="3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DE78D-ECEF-497B-B6E4-D66DE6BADB32}"/>
              </a:ext>
            </a:extLst>
          </p:cNvPr>
          <p:cNvSpPr txBox="1"/>
          <p:nvPr/>
        </p:nvSpPr>
        <p:spPr>
          <a:xfrm>
            <a:off x="419100" y="1061238"/>
            <a:ext cx="79907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languages</a:t>
            </a:r>
          </a:p>
          <a:p>
            <a:pPr lvl="6"/>
            <a:r>
              <a:rPr lang="en-US" dirty="0"/>
              <a:t>	strong typed: Ruby</a:t>
            </a:r>
          </a:p>
          <a:p>
            <a:pPr lvl="6"/>
            <a:r>
              <a:rPr lang="en-US" dirty="0"/>
              <a:t>	weak typed: JavaScript</a:t>
            </a:r>
          </a:p>
          <a:p>
            <a:pPr lvl="6"/>
            <a:endParaRPr lang="en-US" dirty="0"/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dirty="0"/>
              <a:t>Static languages</a:t>
            </a:r>
          </a:p>
          <a:p>
            <a:pPr lvl="8"/>
            <a:r>
              <a:rPr lang="en-US" dirty="0"/>
              <a:t>	strong typed: C#</a:t>
            </a:r>
          </a:p>
          <a:p>
            <a:pPr lvl="8"/>
            <a:r>
              <a:rPr lang="en-US" dirty="0"/>
              <a:t>	weak typed: C</a:t>
            </a:r>
          </a:p>
          <a:p>
            <a:pPr lvl="8"/>
            <a:endParaRPr lang="en-US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/>
              <a:t>Dynamic variables are resolved at </a:t>
            </a:r>
            <a:r>
              <a:rPr lang="en-US" b="1" dirty="0"/>
              <a:t>runtime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/>
              <a:t>Declare a dynamic variable using keyword </a:t>
            </a:r>
            <a:r>
              <a:rPr lang="en-US" b="1" dirty="0"/>
              <a:t>dynamic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 err="1"/>
              <a:t>System.Object</a:t>
            </a:r>
            <a:r>
              <a:rPr lang="en-US" dirty="0"/>
              <a:t> vs dynamic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/>
              <a:t>Dynamic is a </a:t>
            </a:r>
            <a:r>
              <a:rPr lang="en-US" b="1" dirty="0"/>
              <a:t>reference type</a:t>
            </a:r>
          </a:p>
          <a:p>
            <a:pPr lvl="8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Dynamic Types and the DLR (2)</a:t>
            </a:r>
            <a:endParaRPr dirty="0"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2"/>
          </p:nvPr>
        </p:nvSpPr>
        <p:spPr>
          <a:xfrm>
            <a:off x="419100" y="497548"/>
            <a:ext cx="8305800" cy="1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Dynamic Language Runtime</a:t>
            </a:r>
            <a:endParaRPr dirty="0"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419100" y="844225"/>
            <a:ext cx="8377828" cy="3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30"/>
          <p:cNvSpPr/>
          <p:nvPr/>
        </p:nvSpPr>
        <p:spPr>
          <a:xfrm>
            <a:off x="430408" y="844216"/>
            <a:ext cx="490500" cy="3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DE78D-ECEF-497B-B6E4-D66DE6BADB32}"/>
              </a:ext>
            </a:extLst>
          </p:cNvPr>
          <p:cNvSpPr txBox="1"/>
          <p:nvPr/>
        </p:nvSpPr>
        <p:spPr>
          <a:xfrm>
            <a:off x="430408" y="1067912"/>
            <a:ext cx="79907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400" dirty="0"/>
              <a:t>Is a set of services running on top of the CLR and makes use of dynamic types in C# possible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a set of classes and interfaces that represent dynamic objects along with dynamic operations which can be used by authors in custom made libraries</a:t>
            </a:r>
          </a:p>
        </p:txBody>
      </p:sp>
    </p:spTree>
    <p:extLst>
      <p:ext uri="{BB962C8B-B14F-4D97-AF65-F5344CB8AC3E}">
        <p14:creationId xmlns:p14="http://schemas.microsoft.com/office/powerpoint/2010/main" val="51839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DynamicObject class</a:t>
            </a:r>
            <a:endParaRPr dirty="0"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419100" y="844225"/>
            <a:ext cx="8377828" cy="3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30"/>
          <p:cNvSpPr/>
          <p:nvPr/>
        </p:nvSpPr>
        <p:spPr>
          <a:xfrm>
            <a:off x="430408" y="540275"/>
            <a:ext cx="490500" cy="3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DE78D-ECEF-497B-B6E4-D66DE6BADB32}"/>
              </a:ext>
            </a:extLst>
          </p:cNvPr>
          <p:cNvSpPr txBox="1"/>
          <p:nvPr/>
        </p:nvSpPr>
        <p:spPr>
          <a:xfrm>
            <a:off x="419100" y="713139"/>
            <a:ext cx="799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a base class for specifying dynamic behavior at runtime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864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Duck typing</a:t>
            </a:r>
            <a:endParaRPr dirty="0"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419100" y="844225"/>
            <a:ext cx="8377828" cy="3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30"/>
          <p:cNvSpPr/>
          <p:nvPr/>
        </p:nvSpPr>
        <p:spPr>
          <a:xfrm>
            <a:off x="430408" y="536836"/>
            <a:ext cx="490500" cy="3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DE78D-ECEF-497B-B6E4-D66DE6BADB32}"/>
              </a:ext>
            </a:extLst>
          </p:cNvPr>
          <p:cNvSpPr txBox="1"/>
          <p:nvPr/>
        </p:nvSpPr>
        <p:spPr>
          <a:xfrm>
            <a:off x="419099" y="716578"/>
            <a:ext cx="82443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800" dirty="0"/>
              <a:t>“When I see a bird that walks like a duck and swims like a duck and quacks like a duck, I call that bird a duck.” – James Whitcomb Riley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800" dirty="0"/>
              <a:t>In duck typing, one is concerned with just those aspects of an object that are used, rather than with the type of the object itself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800" dirty="0"/>
              <a:t>Types are checked by their </a:t>
            </a:r>
            <a:r>
              <a:rPr lang="en-US" sz="1800" b="1" dirty="0"/>
              <a:t>structural similarity</a:t>
            </a:r>
            <a:r>
              <a:rPr lang="en-US" sz="1800" dirty="0"/>
              <a:t> (what it does vs what it is)</a:t>
            </a:r>
          </a:p>
        </p:txBody>
      </p:sp>
    </p:spTree>
    <p:extLst>
      <p:ext uri="{BB962C8B-B14F-4D97-AF65-F5344CB8AC3E}">
        <p14:creationId xmlns:p14="http://schemas.microsoft.com/office/powerpoint/2010/main" val="86289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Impromptu Interface</a:t>
            </a:r>
            <a:endParaRPr dirty="0"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419100" y="844225"/>
            <a:ext cx="8377828" cy="3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30"/>
          <p:cNvSpPr/>
          <p:nvPr/>
        </p:nvSpPr>
        <p:spPr>
          <a:xfrm>
            <a:off x="430408" y="536836"/>
            <a:ext cx="490500" cy="3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DE78D-ECEF-497B-B6E4-D66DE6BADB32}"/>
              </a:ext>
            </a:extLst>
          </p:cNvPr>
          <p:cNvSpPr txBox="1"/>
          <p:nvPr/>
        </p:nvSpPr>
        <p:spPr>
          <a:xfrm>
            <a:off x="419099" y="716578"/>
            <a:ext cx="82443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400" dirty="0"/>
              <a:t>A lightweight duck casting framework for dynamic C#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400" dirty="0"/>
              <a:t>Duck casting is a technique that allows to use any dynamic object as a type object</a:t>
            </a:r>
          </a:p>
          <a:p>
            <a:pPr lvl="8"/>
            <a:endParaRPr lang="en-US" sz="24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400" dirty="0"/>
              <a:t>https://www.nuget.org/packages/ImpromptuInterface/</a:t>
            </a:r>
          </a:p>
        </p:txBody>
      </p:sp>
    </p:spTree>
    <p:extLst>
      <p:ext uri="{BB962C8B-B14F-4D97-AF65-F5344CB8AC3E}">
        <p14:creationId xmlns:p14="http://schemas.microsoft.com/office/powerpoint/2010/main" val="289289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Proxy pattern</a:t>
            </a:r>
            <a:endParaRPr dirty="0"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419100" y="844225"/>
            <a:ext cx="8377828" cy="3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30"/>
          <p:cNvSpPr/>
          <p:nvPr/>
        </p:nvSpPr>
        <p:spPr>
          <a:xfrm>
            <a:off x="430408" y="536836"/>
            <a:ext cx="490500" cy="3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DE78D-ECEF-497B-B6E4-D66DE6BADB32}"/>
              </a:ext>
            </a:extLst>
          </p:cNvPr>
          <p:cNvSpPr txBox="1"/>
          <p:nvPr/>
        </p:nvSpPr>
        <p:spPr>
          <a:xfrm>
            <a:off x="419099" y="716578"/>
            <a:ext cx="824433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800" dirty="0"/>
              <a:t>Structural design pattern that lets you provide a substitute for another object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800" dirty="0"/>
              <a:t>Controls access to the original object (wraps it)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8"/>
            <a:r>
              <a:rPr lang="en-US" sz="1800" b="1" dirty="0"/>
              <a:t>Applicability:</a:t>
            </a:r>
          </a:p>
          <a:p>
            <a:pPr lvl="8"/>
            <a:endParaRPr lang="en-US" sz="1800" b="1" dirty="0"/>
          </a:p>
          <a:p>
            <a:pPr marL="285750" lvl="8" indent="-285750">
              <a:buFont typeface="Wingdings" panose="05000000000000000000" pitchFamily="2" charset="2"/>
              <a:buChar char="v"/>
            </a:pPr>
            <a:r>
              <a:rPr lang="en-US" sz="1800" dirty="0"/>
              <a:t>Lazy initialization (virtual proxy)</a:t>
            </a:r>
          </a:p>
          <a:p>
            <a:pPr marL="285750" lvl="8" indent="-285750">
              <a:buFont typeface="Wingdings" panose="05000000000000000000" pitchFamily="2" charset="2"/>
              <a:buChar char="v"/>
            </a:pPr>
            <a:r>
              <a:rPr lang="en-US" sz="1800" dirty="0"/>
              <a:t>Access control (protection proxy)</a:t>
            </a:r>
          </a:p>
          <a:p>
            <a:pPr marL="285750" lvl="8" indent="-285750">
              <a:buFont typeface="Wingdings" panose="05000000000000000000" pitchFamily="2" charset="2"/>
              <a:buChar char="v"/>
            </a:pPr>
            <a:r>
              <a:rPr lang="en-US" sz="1800" dirty="0"/>
              <a:t>Local execution of remote service (remote proxy)</a:t>
            </a:r>
          </a:p>
          <a:p>
            <a:pPr marL="285750" lvl="8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Logging requests (logging proxy)	</a:t>
            </a:r>
          </a:p>
          <a:p>
            <a:pPr lvl="8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7910688"/>
      </p:ext>
    </p:extLst>
  </p:cSld>
  <p:clrMapOvr>
    <a:masterClrMapping/>
  </p:clrMapOvr>
</p:sld>
</file>

<file path=ppt/theme/theme1.xml><?xml version="1.0" encoding="utf-8"?>
<a:theme xmlns:a="http://schemas.openxmlformats.org/drawingml/2006/main" name="CSV Theme 2020">
  <a:themeElements>
    <a:clrScheme name="Simple Light">
      <a:dk1>
        <a:srgbClr val="000000"/>
      </a:dk1>
      <a:lt1>
        <a:srgbClr val="FFFFFF"/>
      </a:lt1>
      <a:dk2>
        <a:srgbClr val="4C4848"/>
      </a:dk2>
      <a:lt2>
        <a:srgbClr val="9F9F9F"/>
      </a:lt2>
      <a:accent1>
        <a:srgbClr val="EBEBEA"/>
      </a:accent1>
      <a:accent2>
        <a:srgbClr val="5C068C"/>
      </a:accent2>
      <a:accent3>
        <a:srgbClr val="C800A1"/>
      </a:accent3>
      <a:accent4>
        <a:srgbClr val="F4633A"/>
      </a:accent4>
      <a:accent5>
        <a:srgbClr val="FF8F1C"/>
      </a:accent5>
      <a:accent6>
        <a:srgbClr val="FF157F"/>
      </a:accent6>
      <a:hlink>
        <a:srgbClr val="99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442</Words>
  <Application>Microsoft Office PowerPoint</Application>
  <PresentationFormat>On-screen Show (16:9)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Proxima Nova</vt:lpstr>
      <vt:lpstr>Tahoma</vt:lpstr>
      <vt:lpstr>Arial</vt:lpstr>
      <vt:lpstr>Calibri</vt:lpstr>
      <vt:lpstr>Proxima Nova Extrabold</vt:lpstr>
      <vt:lpstr>Nunito Sans</vt:lpstr>
      <vt:lpstr>Wingdings</vt:lpstr>
      <vt:lpstr>CSV Theme 2020</vt:lpstr>
      <vt:lpstr>How to use DynamicObject in the Proxy pattern</vt:lpstr>
      <vt:lpstr>Agenda</vt:lpstr>
      <vt:lpstr>1. Intro</vt:lpstr>
      <vt:lpstr>2. Dynamic Types and the DLR (1)</vt:lpstr>
      <vt:lpstr>2. Dynamic Types and the DLR (2)</vt:lpstr>
      <vt:lpstr>3. DynamicObject class</vt:lpstr>
      <vt:lpstr>4. Duck typing</vt:lpstr>
      <vt:lpstr>5. Impromptu Interface</vt:lpstr>
      <vt:lpstr>6. Proxy pattern</vt:lpstr>
      <vt:lpstr>7. Dynamic logger</vt:lpstr>
      <vt:lpstr>8. 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DynamicObject in the Proxy pattern</dc:title>
  <cp:lastModifiedBy>Adrian Adrian</cp:lastModifiedBy>
  <cp:revision>14</cp:revision>
  <dcterms:modified xsi:type="dcterms:W3CDTF">2021-06-24T20:37:31Z</dcterms:modified>
</cp:coreProperties>
</file>