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69" r:id="rId6"/>
    <p:sldId id="261" r:id="rId7"/>
    <p:sldId id="262" r:id="rId8"/>
    <p:sldId id="273" r:id="rId9"/>
    <p:sldId id="263" r:id="rId10"/>
    <p:sldId id="265" r:id="rId11"/>
    <p:sldId id="264" r:id="rId12"/>
    <p:sldId id="267" r:id="rId13"/>
    <p:sldId id="266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F2AE7-38F7-47F4-BADC-FCD89D0E14BD}" type="datetimeFigureOut">
              <a:rPr lang="it-IT" smtClean="0"/>
              <a:t>14/07/2016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C9F94-F87A-4ECE-B6F4-638884367B0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560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C9F94-F87A-4ECE-B6F4-638884367B0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758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21C0-3FEF-4989-B9E8-0471562C97EB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Daniele Piergigli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DCCC-97D0-4EB7-9AE5-049A29AEA743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Daniele Piergigli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A0D5-7582-41BD-A5D8-58EC65A351AD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Daniele Piergigli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2B8F1-47F0-46EF-A2F5-F6BE843CED05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Daniele Piergigli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5F8A-C754-4EA4-B21A-EE26CF15799E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Daniele Piergigli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D7E2-A748-49BB-A900-FED3A796C059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Daniele Piergigli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D217-B2A7-4B5C-B179-13C6CDE41921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Daniele Piergigli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23B4-2DEF-4959-8EB8-27B4827BC728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Daniele Piergigli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F21B-A3BE-4006-BB50-1D5DB7BB446B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Daniele Piergigli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92F6-3FE8-4E40-8814-F0F547CD0381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Daniele Piergigli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9CD4-A46D-4F5E-9405-42A4A51C3428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Daniele Piergigli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C3388-C531-4ADF-A017-D707D986FA1E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Daniele Piergigli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6F60E-2A53-41C4-BC65-4810F6BA6CCC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Daniele Piergigli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2420D67-B653-4712-B64A-22C42F36D43F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 smtClean="0"/>
              <a:t>Daniele Piergigli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Daniele Piergigli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C9B163F-42DC-4C62-9E41-7CB7285BC70C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Applicazione per la gestione delle spese tra gruppi di utenti IOS e Android</a:t>
            </a:r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Daniele Piergigli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1" y="78506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0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Frameworks 2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Daniele Piergigli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1514" y="2497873"/>
            <a:ext cx="68971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Per mantenere i dati all’interno dell’applicazione che venivano richiesti dal server, è stato di fondamentale importanza l’utlizzo di Realm per Swift, in quanto ha permesso di creare un database locale, in cui poter effettuare salvataggi senza andare a sprecare risorse di rete inutilmente.</a:t>
            </a:r>
            <a:endParaRPr lang="it-IT" dirty="0"/>
          </a:p>
        </p:txBody>
      </p:sp>
      <p:sp>
        <p:nvSpPr>
          <p:cNvPr id="8" name="TextBox 7"/>
          <p:cNvSpPr txBox="1"/>
          <p:nvPr/>
        </p:nvSpPr>
        <p:spPr>
          <a:xfrm>
            <a:off x="451514" y="4269617"/>
            <a:ext cx="6897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Da notare che anche se CoreData è implementato nativamente in IOS, questo è molto verboso e di difficile comprensione, per questo è stata scelta una libreria estrerna che tra l’altro, secondo diversi benchmark, è più rapida nella gestione dei dati. </a:t>
            </a:r>
            <a:endParaRPr lang="it-IT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148" y="3647713"/>
            <a:ext cx="3721338" cy="1313414"/>
          </a:xfrm>
        </p:spPr>
      </p:pic>
    </p:spTree>
    <p:extLst>
      <p:ext uri="{BB962C8B-B14F-4D97-AF65-F5344CB8AC3E}">
        <p14:creationId xmlns:p14="http://schemas.microsoft.com/office/powerpoint/2010/main" val="737532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Frameworks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Daniele Piergigli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1514" y="2267041"/>
            <a:ext cx="689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Altre librerie utilizzate sono state:</a:t>
            </a:r>
            <a:endParaRPr lang="it-IT" dirty="0"/>
          </a:p>
        </p:txBody>
      </p:sp>
      <p:sp>
        <p:nvSpPr>
          <p:cNvPr id="8" name="TextBox 7"/>
          <p:cNvSpPr txBox="1"/>
          <p:nvPr/>
        </p:nvSpPr>
        <p:spPr>
          <a:xfrm>
            <a:off x="451513" y="3074108"/>
            <a:ext cx="1128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Con la quale è stato gestito il sistema di visualizzazione dei grafici.</a:t>
            </a:r>
            <a:endParaRPr lang="it-IT" dirty="0"/>
          </a:p>
        </p:txBody>
      </p:sp>
      <p:sp>
        <p:nvSpPr>
          <p:cNvPr id="9" name="TextBox 8"/>
          <p:cNvSpPr txBox="1"/>
          <p:nvPr/>
        </p:nvSpPr>
        <p:spPr>
          <a:xfrm>
            <a:off x="451514" y="2617813"/>
            <a:ext cx="6897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accent4"/>
                </a:solidFill>
              </a:rPr>
              <a:t>IOS-Charts</a:t>
            </a:r>
            <a:endParaRPr lang="it-IT" sz="2400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1514" y="3929035"/>
            <a:ext cx="11288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Utile per la gestione degli MD5 delle password da inviare al server per una corretta sicurezza all’interno dell’applicazione.</a:t>
            </a:r>
            <a:endParaRPr lang="it-IT" dirty="0"/>
          </a:p>
        </p:txBody>
      </p:sp>
      <p:sp>
        <p:nvSpPr>
          <p:cNvPr id="11" name="TextBox 10"/>
          <p:cNvSpPr txBox="1"/>
          <p:nvPr/>
        </p:nvSpPr>
        <p:spPr>
          <a:xfrm>
            <a:off x="451514" y="3464244"/>
            <a:ext cx="6897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accent4"/>
                </a:solidFill>
              </a:rPr>
              <a:t>CryptoSwift</a:t>
            </a:r>
            <a:endParaRPr lang="it-IT" sz="2400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1513" y="5060961"/>
            <a:ext cx="11288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nuovo sistema di APNs di Google è molto veloce nella gestione delle notifiche push e ci permette di effettuare tramite server tutto il lavoro senza per forza spostare il database all’interno dell’ APNs, così da lasciare l’intera libertà di progettare le risposte a gli sviluppatori.</a:t>
            </a:r>
            <a:endParaRPr lang="it-IT" dirty="0"/>
          </a:p>
        </p:txBody>
      </p:sp>
      <p:sp>
        <p:nvSpPr>
          <p:cNvPr id="13" name="TextBox 12"/>
          <p:cNvSpPr txBox="1"/>
          <p:nvPr/>
        </p:nvSpPr>
        <p:spPr>
          <a:xfrm>
            <a:off x="451514" y="4572240"/>
            <a:ext cx="6897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accent4"/>
                </a:solidFill>
              </a:rPr>
              <a:t>Firebase</a:t>
            </a:r>
            <a:endParaRPr lang="it-IT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721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Scelte implementative 1</a:t>
            </a:r>
            <a:endParaRPr lang="it-I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825" y="447188"/>
            <a:ext cx="5568176" cy="559417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Daniele Piergigli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1514" y="2505610"/>
            <a:ext cx="6897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L’utilizzo delle UITableView è stato cruciale per permettere la corretta visualizzazione dei contenuti.</a:t>
            </a:r>
          </a:p>
          <a:p>
            <a:r>
              <a:rPr lang="it-IT" dirty="0" smtClean="0"/>
              <a:t>Sfruttate le celle ha permesso di ripetere un layout, di modo da mostrare dati simili nella struttura ma differenti nei contenuti senza appesantire il codice.</a:t>
            </a:r>
            <a:endParaRPr lang="it-IT" dirty="0"/>
          </a:p>
        </p:txBody>
      </p:sp>
      <p:sp>
        <p:nvSpPr>
          <p:cNvPr id="9" name="TextBox 8"/>
          <p:cNvSpPr txBox="1"/>
          <p:nvPr/>
        </p:nvSpPr>
        <p:spPr>
          <a:xfrm>
            <a:off x="451514" y="4688984"/>
            <a:ext cx="6897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tutto viene gestito dall’ UITabBarController che si muove tra le quattro categorie principali dell’applicazione.</a:t>
            </a:r>
            <a:endParaRPr lang="it-IT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566" y="1449957"/>
            <a:ext cx="1929161" cy="345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7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Scelte implementative 2</a:t>
            </a:r>
            <a:endParaRPr lang="it-I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825" y="447188"/>
            <a:ext cx="5568176" cy="559417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Daniele Piergigli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1514" y="2497873"/>
            <a:ext cx="68971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Per quanto riguarda la schermata degli utenti di un gruppo, una scelta adeguata è sembrata quella del UICollectionView, con una visualizzazione più grande delle immagini e delle azioni possibili da compiere su un singolo utente del gruppo.</a:t>
            </a:r>
            <a:endParaRPr lang="it-IT" dirty="0"/>
          </a:p>
        </p:txBody>
      </p:sp>
      <p:sp>
        <p:nvSpPr>
          <p:cNvPr id="9" name="TextBox 8"/>
          <p:cNvSpPr txBox="1"/>
          <p:nvPr/>
        </p:nvSpPr>
        <p:spPr>
          <a:xfrm>
            <a:off x="451514" y="4269617"/>
            <a:ext cx="6897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L’utilizzo delle storyboard per il 90% dei passaggi da una view alla successiva, è stato utilizzato per mantenere attivo il sistema del navigation controller che si trovava in difficoltà a gestire più segue uno dopo l’altro.</a:t>
            </a:r>
            <a:endParaRPr lang="it-IT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566" y="1449957"/>
            <a:ext cx="1929161" cy="344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36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Difficoltà</a:t>
            </a:r>
            <a:endParaRPr lang="it-I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825" y="447188"/>
            <a:ext cx="5568176" cy="559417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Daniele Piergigli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1514" y="2497873"/>
            <a:ext cx="68971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 smtClean="0"/>
              <a:t>Ricevere dei dati nel chiamante quando la view chiamata viene abbandonata.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Utilizzare i Popover non ancorati a un UITabBarButton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Gestione delle chiamate al server in modo sincrono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Gestione delle chimate al server in modo sincrono all’interno di un ciclo for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Notifiche push in background</a:t>
            </a:r>
            <a:endParaRPr lang="it-IT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566" y="1460541"/>
            <a:ext cx="1929161" cy="342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13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Soluzioni 1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Daniele Piergigli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1514" y="2497873"/>
            <a:ext cx="1128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accent4"/>
                </a:solidFill>
              </a:rPr>
              <a:t>Ricevere dei dati nel chiamante quando la view chiamata viene abbandonata.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1514" y="2867205"/>
            <a:ext cx="10930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 protocolli sono stati molto utili per risolvere il problema, nella seconda view è stato definito il protocollo con la chiamata della funzione dichiarata nella prima view, mentre nella prima view è stato aggiunto il delegate alla seconda view. </a:t>
            </a:r>
            <a:endParaRPr lang="it-IT" dirty="0"/>
          </a:p>
        </p:txBody>
      </p:sp>
      <p:sp>
        <p:nvSpPr>
          <p:cNvPr id="10" name="TextBox 9"/>
          <p:cNvSpPr txBox="1"/>
          <p:nvPr/>
        </p:nvSpPr>
        <p:spPr>
          <a:xfrm>
            <a:off x="451514" y="3786086"/>
            <a:ext cx="1128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accent4"/>
                </a:solidFill>
              </a:rPr>
              <a:t>2.  Utilizzare i popover non ancorati a un UITabBarButton </a:t>
            </a:r>
            <a:endParaRPr lang="it-IT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1514" y="4155418"/>
            <a:ext cx="1093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popover è ancorato al Bottom Layer della view corrente.</a:t>
            </a:r>
            <a:endParaRPr lang="it-IT" dirty="0"/>
          </a:p>
        </p:txBody>
      </p:sp>
      <p:sp>
        <p:nvSpPr>
          <p:cNvPr id="12" name="TextBox 11"/>
          <p:cNvSpPr txBox="1"/>
          <p:nvPr/>
        </p:nvSpPr>
        <p:spPr>
          <a:xfrm>
            <a:off x="451513" y="4569087"/>
            <a:ext cx="1128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accent4"/>
                </a:solidFill>
              </a:rPr>
              <a:t>3.  Gestione </a:t>
            </a:r>
            <a:r>
              <a:rPr lang="it-IT" dirty="0">
                <a:solidFill>
                  <a:schemeClr val="accent4"/>
                </a:solidFill>
              </a:rPr>
              <a:t>delle chiamate al server in modo sincrono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1513" y="4933970"/>
            <a:ext cx="10930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competionHandler è stato utilizzato per rimuovere questo problema, aspettando come return della chiamata un dato, che doveva prima essere restituito dal metodo che comunicava con il server.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2279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Soluzioni 2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Daniele Piergigli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1514" y="2497873"/>
            <a:ext cx="1128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accent4"/>
                </a:solidFill>
              </a:rPr>
              <a:t>4.  </a:t>
            </a:r>
            <a:r>
              <a:rPr lang="it-IT" dirty="0">
                <a:solidFill>
                  <a:schemeClr val="accent4"/>
                </a:solidFill>
              </a:rPr>
              <a:t>Gestione delle chimate al server in modo sincrono all’interno di un ciclo for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1514" y="3073473"/>
            <a:ext cx="10930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Risolto utilizzando la chiamata tramite completionHandler all’interno del metodo di popolamento delle celle di una tableview, in modo da caricare singolarmente ogni dato richiesto al server.</a:t>
            </a:r>
            <a:endParaRPr lang="it-IT" dirty="0"/>
          </a:p>
        </p:txBody>
      </p:sp>
      <p:sp>
        <p:nvSpPr>
          <p:cNvPr id="12" name="TextBox 11"/>
          <p:cNvSpPr txBox="1"/>
          <p:nvPr/>
        </p:nvSpPr>
        <p:spPr>
          <a:xfrm>
            <a:off x="451513" y="4203071"/>
            <a:ext cx="1128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accent4"/>
                </a:solidFill>
              </a:rPr>
              <a:t>5.  Notifiche push in background</a:t>
            </a:r>
            <a:endParaRPr lang="it-IT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1514" y="4778671"/>
            <a:ext cx="10930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Per risolvere il problema, è stato implementato il sistema di Payload delle notifiche in background nel server, in modo da restituire i dati nella forma letta dal client APNs installato nel cellulare.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0972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Aspetti rilevanti</a:t>
            </a:r>
            <a:endParaRPr lang="it-I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825" y="447188"/>
            <a:ext cx="5568176" cy="559417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Daniele Piergigli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1514" y="2497873"/>
            <a:ext cx="68971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Organizzare l’applicazione come fosse una chat non è stato fatto per moda del momento:</a:t>
            </a:r>
          </a:p>
          <a:p>
            <a:endParaRPr lang="it-IT" dirty="0"/>
          </a:p>
          <a:p>
            <a:pPr marL="342900" indent="-342900">
              <a:buAutoNum type="arabicPeriod"/>
            </a:pPr>
            <a:r>
              <a:rPr lang="it-IT" dirty="0" smtClean="0"/>
              <a:t>L’interfaccia permette di passare da una categoria all’altra in maniera rapida, senza dover per forza aprire menu laterali, e in modo piuttosto intuitivo.</a:t>
            </a:r>
          </a:p>
          <a:p>
            <a:pPr marL="342900" indent="-342900">
              <a:buAutoNum type="arabicPeriod"/>
            </a:pPr>
            <a:endParaRPr lang="it-IT" dirty="0"/>
          </a:p>
          <a:p>
            <a:pPr marL="342900" indent="-342900">
              <a:buAutoNum type="arabicPeriod"/>
            </a:pPr>
            <a:r>
              <a:rPr lang="it-IT" dirty="0" smtClean="0"/>
              <a:t>Dare a le persone un metodo di gestione dell’applicazione simile a quello già utilizzato nella quotidianità, permette di approcciarsi con l’app sin da subito velocemente.</a:t>
            </a:r>
            <a:endParaRPr lang="it-IT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566" y="1460541"/>
            <a:ext cx="1929160" cy="342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51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Casi d’uso 1</a:t>
            </a:r>
            <a:endParaRPr lang="it-I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825" y="447188"/>
            <a:ext cx="5568176" cy="559417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Daniele Piergigli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1514" y="2497873"/>
            <a:ext cx="6897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accent4"/>
                </a:solidFill>
              </a:rPr>
              <a:t>Non abbiamo comprato il pane per sta sera, visto che sei in giro ti notifico di andarlo a comprare.</a:t>
            </a:r>
            <a:endParaRPr lang="it-IT" dirty="0">
              <a:solidFill>
                <a:schemeClr val="accent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1514" y="3240594"/>
            <a:ext cx="68971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1600" dirty="0" smtClean="0"/>
              <a:t>Apro l’applicazione</a:t>
            </a:r>
            <a:r>
              <a:rPr lang="it-IT" sz="1600" dirty="0"/>
              <a:t> </a:t>
            </a:r>
            <a:r>
              <a:rPr lang="it-IT" sz="1600" dirty="0" smtClean="0"/>
              <a:t>e scelgo il gruppo dei coinquilini in casa a Bologna ad esempio;</a:t>
            </a:r>
          </a:p>
          <a:p>
            <a:pPr marL="342900" indent="-342900">
              <a:buAutoNum type="arabicPeriod"/>
            </a:pPr>
            <a:endParaRPr lang="it-IT" sz="1600" dirty="0"/>
          </a:p>
          <a:p>
            <a:pPr marL="342900" indent="-342900">
              <a:buAutoNum type="arabicPeriod"/>
            </a:pPr>
            <a:r>
              <a:rPr lang="it-IT" sz="1600" dirty="0" smtClean="0"/>
              <a:t>Accedo ora alla lista delle spese tramite l’apposito bottone e premo sul pulsante di invio notifica;</a:t>
            </a:r>
          </a:p>
          <a:p>
            <a:pPr marL="342900" indent="-342900">
              <a:buAutoNum type="arabicPeriod"/>
            </a:pPr>
            <a:endParaRPr lang="it-IT" sz="1600" dirty="0"/>
          </a:p>
          <a:p>
            <a:pPr marL="342900" indent="-342900">
              <a:buAutoNum type="arabicPeriod"/>
            </a:pPr>
            <a:r>
              <a:rPr lang="it-IT" sz="1600" dirty="0" smtClean="0"/>
              <a:t>Compilo il campo con la descrizione adeguata (‘Compra pane per cena’) e invio;</a:t>
            </a:r>
          </a:p>
          <a:p>
            <a:pPr marL="342900" indent="-342900">
              <a:buAutoNum type="arabicPeriod"/>
            </a:pPr>
            <a:endParaRPr lang="it-IT" sz="1600" dirty="0"/>
          </a:p>
          <a:p>
            <a:pPr marL="342900" indent="-342900">
              <a:buAutoNum type="arabicPeriod"/>
            </a:pPr>
            <a:r>
              <a:rPr lang="it-IT" sz="1600" dirty="0" smtClean="0"/>
              <a:t>Una notifica push arriverà a tutti i componenti del gruppo per avvertirli della notifica.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566" y="1460541"/>
            <a:ext cx="1929160" cy="342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86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Casi d’uso 2</a:t>
            </a:r>
            <a:endParaRPr lang="it-I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825" y="447188"/>
            <a:ext cx="5568176" cy="559417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Daniele Piergigli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1514" y="2101820"/>
            <a:ext cx="6897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accent4"/>
                </a:solidFill>
              </a:rPr>
              <a:t>Ho ricevuto la notifica e sono andato a comprare il pane, ti notifico la spesa.</a:t>
            </a:r>
            <a:endParaRPr lang="it-IT" dirty="0">
              <a:solidFill>
                <a:schemeClr val="accent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514" y="2748152"/>
            <a:ext cx="68971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1600" dirty="0" smtClean="0"/>
              <a:t>Apro l’applicazione</a:t>
            </a:r>
            <a:r>
              <a:rPr lang="it-IT" sz="1600" dirty="0"/>
              <a:t> </a:t>
            </a:r>
            <a:r>
              <a:rPr lang="it-IT" sz="1600" dirty="0" smtClean="0"/>
              <a:t>e scelgo il gruppo dei coinquilini in casa a Bologna ad esempio;</a:t>
            </a:r>
          </a:p>
          <a:p>
            <a:pPr marL="342900" indent="-342900">
              <a:buAutoNum type="arabicPeriod"/>
            </a:pPr>
            <a:endParaRPr lang="it-IT" sz="1600" dirty="0"/>
          </a:p>
          <a:p>
            <a:pPr marL="342900" indent="-342900">
              <a:buAutoNum type="arabicPeriod"/>
            </a:pPr>
            <a:r>
              <a:rPr lang="it-IT" sz="1600" dirty="0" smtClean="0"/>
              <a:t>Accedo ora alla lista delle spese tramite l’apposito bottone e premo sul pulsante di ‘Buy’ che si trova </a:t>
            </a:r>
            <a:r>
              <a:rPr lang="it-IT" sz="1600" dirty="0"/>
              <a:t>affianco </a:t>
            </a:r>
            <a:r>
              <a:rPr lang="it-IT" sz="1600" dirty="0" smtClean="0"/>
              <a:t>della notifica appropriata;</a:t>
            </a:r>
          </a:p>
          <a:p>
            <a:pPr marL="342900" indent="-342900">
              <a:buAutoNum type="arabicPeriod"/>
            </a:pPr>
            <a:endParaRPr lang="it-IT" sz="1600" dirty="0"/>
          </a:p>
          <a:p>
            <a:pPr marL="342900" indent="-342900">
              <a:buAutoNum type="arabicPeriod"/>
            </a:pPr>
            <a:r>
              <a:rPr lang="it-IT" sz="1600" dirty="0" smtClean="0"/>
              <a:t>La notifica si trasforma in una spesa e mi permette di aggiungere un costo;</a:t>
            </a:r>
          </a:p>
          <a:p>
            <a:pPr marL="342900" indent="-342900">
              <a:buAutoNum type="arabicPeriod"/>
            </a:pPr>
            <a:endParaRPr lang="it-IT" sz="1600" dirty="0"/>
          </a:p>
          <a:p>
            <a:pPr marL="342900" indent="-342900">
              <a:buAutoNum type="arabicPeriod"/>
            </a:pPr>
            <a:r>
              <a:rPr lang="it-IT" sz="1600" dirty="0" smtClean="0"/>
              <a:t>Una notifica push arriverà a tutti i componenti del gruppo per avvertirli della spesa e questa viene ripartita tra i membri del gruppo automaticamente.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566" y="1460541"/>
            <a:ext cx="1929160" cy="342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0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Scopo dell’applicazione</a:t>
            </a:r>
            <a:endParaRPr lang="it-I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825" y="447188"/>
            <a:ext cx="5568176" cy="559417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Daniele Piergigli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1514" y="2497873"/>
            <a:ext cx="6897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Walli è un applicazione che permette di condividere delle spese tra coinquilini e di gestire spese anche per viaggi di gruppo.</a:t>
            </a:r>
            <a:endParaRPr lang="it-IT" dirty="0"/>
          </a:p>
        </p:txBody>
      </p:sp>
      <p:sp>
        <p:nvSpPr>
          <p:cNvPr id="8" name="TextBox 7"/>
          <p:cNvSpPr txBox="1"/>
          <p:nvPr/>
        </p:nvSpPr>
        <p:spPr>
          <a:xfrm>
            <a:off x="451514" y="4037797"/>
            <a:ext cx="6897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Così sai sempre quali spese devono essere pagate e quanti soldi devi ai membri del gruppo.</a:t>
            </a:r>
            <a:endParaRPr lang="it-I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566" y="1417638"/>
            <a:ext cx="1929161" cy="348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9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Casi d’uso 3</a:t>
            </a:r>
            <a:endParaRPr lang="it-I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825" y="447188"/>
            <a:ext cx="5568176" cy="559417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Daniele Piergigli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1514" y="2466946"/>
            <a:ext cx="689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accent4"/>
                </a:solidFill>
              </a:rPr>
              <a:t>Voglio pagare a te tutti i soldi che ti devo in ogni gruppo</a:t>
            </a:r>
            <a:endParaRPr lang="it-IT" dirty="0">
              <a:solidFill>
                <a:schemeClr val="accent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514" y="3137667"/>
            <a:ext cx="68971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dirty="0" smtClean="0"/>
              <a:t>Apro l’applicazione</a:t>
            </a:r>
            <a:r>
              <a:rPr lang="it-IT" dirty="0"/>
              <a:t> </a:t>
            </a:r>
            <a:r>
              <a:rPr lang="it-IT" dirty="0" smtClean="0"/>
              <a:t>e scelgo la sezione ‘Pagamenti’;</a:t>
            </a:r>
          </a:p>
          <a:p>
            <a:pPr marL="342900" indent="-342900">
              <a:buAutoNum type="arabicPeriod"/>
            </a:pPr>
            <a:endParaRPr lang="it-IT" dirty="0"/>
          </a:p>
          <a:p>
            <a:pPr marL="342900" indent="-342900">
              <a:buAutoNum type="arabicPeriod"/>
            </a:pPr>
            <a:r>
              <a:rPr lang="it-IT" dirty="0" smtClean="0"/>
              <a:t>Controllo che in realtà sei tu a dovermi dei soldi, in quanto il bottone non contiene la scritta ‘Pay’ ma un aeroplanino di carta;</a:t>
            </a:r>
          </a:p>
          <a:p>
            <a:pPr marL="342900" indent="-342900">
              <a:buAutoNum type="arabicPeriod"/>
            </a:pPr>
            <a:endParaRPr lang="it-IT" dirty="0"/>
          </a:p>
          <a:p>
            <a:pPr marL="342900" indent="-342900">
              <a:buAutoNum type="arabicPeriod"/>
            </a:pPr>
            <a:r>
              <a:rPr lang="it-IT" dirty="0" smtClean="0"/>
              <a:t>Premo su l’aeroplanino e ti invio un avvertiento per ricordarti di pagarmi.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566" y="1460541"/>
            <a:ext cx="1929160" cy="342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15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Estensioni future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Daniele Piergigli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1514" y="2222569"/>
            <a:ext cx="112889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 smtClean="0">
                <a:solidFill>
                  <a:schemeClr val="accent4"/>
                </a:solidFill>
              </a:rPr>
              <a:t>Pagamento tramite PayPal e ApplePay dei debiti;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accent4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>
                <a:solidFill>
                  <a:schemeClr val="accent4"/>
                </a:solidFill>
              </a:rPr>
              <a:t>Accesso all’applicazione mediante login con Facebok e Google+;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accent4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>
                <a:solidFill>
                  <a:schemeClr val="accent4"/>
                </a:solidFill>
              </a:rPr>
              <a:t>Controllo su chi ha pagato o no una determinata spesa;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accent4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>
                <a:solidFill>
                  <a:schemeClr val="accent4"/>
                </a:solidFill>
              </a:rPr>
              <a:t>Gestione migliore delle notifiche push tramite lockscreen;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accent4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>
                <a:solidFill>
                  <a:schemeClr val="accent4"/>
                </a:solidFill>
              </a:rPr>
              <a:t>Scanner di uno scontrino mediante fotocamera;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accent4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>
                <a:solidFill>
                  <a:schemeClr val="accent4"/>
                </a:solidFill>
              </a:rPr>
              <a:t>Gestione dell’immagine da salvare come foto profilo o del gruppo</a:t>
            </a:r>
            <a:r>
              <a:rPr lang="it-IT" dirty="0">
                <a:solidFill>
                  <a:schemeClr val="accent4"/>
                </a:solidFill>
              </a:rPr>
              <a:t>;</a:t>
            </a:r>
            <a:endParaRPr lang="it-IT" dirty="0" smtClean="0">
              <a:solidFill>
                <a:schemeClr val="accent4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accent4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>
                <a:solidFill>
                  <a:schemeClr val="accent4"/>
                </a:solidFill>
              </a:rPr>
              <a:t>Traduzione dell’applicazione i  più lingue (italiano, francese, spagnolo, tedesco, ...).</a:t>
            </a:r>
          </a:p>
        </p:txBody>
      </p:sp>
    </p:spTree>
    <p:extLst>
      <p:ext uri="{BB962C8B-B14F-4D97-AF65-F5344CB8AC3E}">
        <p14:creationId xmlns:p14="http://schemas.microsoft.com/office/powerpoint/2010/main" val="189605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Conclusione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Daniele Piergigli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1514" y="2497873"/>
            <a:ext cx="10930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Walli è una applicazione che ogni persona dovrebbe avere nel proprio telefono, ognuno di noi ha sempre qualche debito o credito e tenerne traccia, non fa che rendere il tutto più semplice da ricordare e organizzare.</a:t>
            </a:r>
            <a:endParaRPr lang="it-IT" dirty="0"/>
          </a:p>
        </p:txBody>
      </p:sp>
      <p:sp>
        <p:nvSpPr>
          <p:cNvPr id="9" name="TextBox 8"/>
          <p:cNvSpPr txBox="1"/>
          <p:nvPr/>
        </p:nvSpPr>
        <p:spPr>
          <a:xfrm>
            <a:off x="451514" y="3912323"/>
            <a:ext cx="10930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Gli utilizzi e gli eventuali impieghi sono vasti, sia dalla parte di chi utilizza l’applicazione, sia da parte nostra, come sviluppatori, che possiamo generare guadagni vendendo a supermercati e agenzie di viaggi informazioni su mete di viaggi e beni acquistati tramite la descrizione delle spese degli utenti.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5134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Fonti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Daniele Piergigli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1514" y="2660447"/>
            <a:ext cx="10930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Si ringraziano la comunità di StackOverflow per i metodi su il ridimiensionamento di un immagine e il controllo di attivazione della rete internet.</a:t>
            </a:r>
            <a:endParaRPr lang="it-IT" dirty="0"/>
          </a:p>
        </p:txBody>
      </p:sp>
      <p:sp>
        <p:nvSpPr>
          <p:cNvPr id="9" name="TextBox 8"/>
          <p:cNvSpPr txBox="1"/>
          <p:nvPr/>
        </p:nvSpPr>
        <p:spPr>
          <a:xfrm>
            <a:off x="451514" y="3912323"/>
            <a:ext cx="10930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Gli utenti di youTube, per le dimostrazioni sull’utilizzo delle notifiche push e la richiesta di un certificato da apple per le notifiche in background.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0683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825" y="447188"/>
            <a:ext cx="5568176" cy="559417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Daniele Piergigli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1514" y="3123396"/>
            <a:ext cx="77446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 smtClean="0"/>
              <a:t>FINE</a:t>
            </a:r>
            <a:endParaRPr lang="it-IT" sz="4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566" y="1460541"/>
            <a:ext cx="1929160" cy="344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6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Perchè Walli</a:t>
            </a:r>
            <a:endParaRPr lang="it-I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825" y="447188"/>
            <a:ext cx="5568176" cy="559417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Daniele Piergigli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1514" y="2497873"/>
            <a:ext cx="6897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Vivere in casa insieme ad altri coinquilini, porta a volte a non sapere chi a comprato cosa, ma soprattutto, tenere traccia dei centesimi di oggetti che si comprano, diventa piuttosto difficile.</a:t>
            </a:r>
            <a:endParaRPr lang="it-IT" dirty="0"/>
          </a:p>
        </p:txBody>
      </p:sp>
      <p:sp>
        <p:nvSpPr>
          <p:cNvPr id="8" name="TextBox 7"/>
          <p:cNvSpPr txBox="1"/>
          <p:nvPr/>
        </p:nvSpPr>
        <p:spPr>
          <a:xfrm>
            <a:off x="451514" y="4037797"/>
            <a:ext cx="6897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D’altra parte, la sicurezza che una spesa rimanga salvata, permette di evitare richieste di soldi per pagamenti che sono già stati saldati.</a:t>
            </a:r>
            <a:endParaRPr lang="it-I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566" y="1449957"/>
            <a:ext cx="1929161" cy="342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9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Funzionalità</a:t>
            </a:r>
            <a:endParaRPr lang="it-I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825" y="447188"/>
            <a:ext cx="5568176" cy="559417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Daniele Piergigli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1514" y="2255710"/>
            <a:ext cx="68971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Effettuare login e logout dall’applicazione;</a:t>
            </a:r>
          </a:p>
          <a:p>
            <a:endParaRPr lang="it-IT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Recuperare la password dimenticata;</a:t>
            </a:r>
          </a:p>
          <a:p>
            <a:endParaRPr lang="it-IT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Effettuare una registrazione per ricevere un account;</a:t>
            </a:r>
          </a:p>
          <a:p>
            <a:endParaRPr lang="it-IT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Aggiungere e rimuovere un gruppo;</a:t>
            </a:r>
          </a:p>
          <a:p>
            <a:endParaRPr lang="it-IT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Aggiungere o modificare gli utenti di un gruppo;</a:t>
            </a:r>
          </a:p>
          <a:p>
            <a:endParaRPr lang="it-IT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Modificare e gestire le immagini;</a:t>
            </a:r>
          </a:p>
          <a:p>
            <a:endParaRPr lang="it-IT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Creare un grafico delle spese effettuate dall’utente;</a:t>
            </a:r>
          </a:p>
          <a:p>
            <a:endParaRPr lang="it-IT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Modificare il proprio profilo;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566" y="1449956"/>
            <a:ext cx="1929161" cy="343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5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Funzionalità</a:t>
            </a:r>
            <a:endParaRPr lang="it-I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825" y="447188"/>
            <a:ext cx="5568176" cy="559417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Daniele Piergigli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1514" y="2376458"/>
            <a:ext cx="68971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Pagare le spese verso un utente o verso diversi utenti</a:t>
            </a:r>
            <a:r>
              <a:rPr lang="it-IT" sz="1600" dirty="0" smtClean="0"/>
              <a:t>;</a:t>
            </a:r>
          </a:p>
          <a:p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Aggiungere una spesa e una notifica</a:t>
            </a:r>
            <a:r>
              <a:rPr lang="it-IT" sz="1600" dirty="0" smtClean="0"/>
              <a:t>;</a:t>
            </a:r>
          </a:p>
          <a:p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Modificare una spesa e una notifica</a:t>
            </a:r>
            <a:r>
              <a:rPr lang="it-IT" sz="1600" dirty="0" smtClean="0"/>
              <a:t>;</a:t>
            </a:r>
          </a:p>
          <a:p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Eliminare le notifiche e le spese</a:t>
            </a:r>
            <a:r>
              <a:rPr lang="it-IT" sz="1600" dirty="0" smtClean="0"/>
              <a:t>;</a:t>
            </a:r>
          </a:p>
          <a:p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Trasformare una notifica in una spesa</a:t>
            </a:r>
            <a:r>
              <a:rPr lang="it-IT" sz="1600" dirty="0" smtClean="0"/>
              <a:t>.</a:t>
            </a:r>
          </a:p>
          <a:p>
            <a:endParaRPr lang="it-IT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Cambiare la valuta preimpostata;</a:t>
            </a:r>
          </a:p>
          <a:p>
            <a:endParaRPr lang="it-IT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Inviare un avviso di pagamento se una spesa non è mai stata pagata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566" y="1449957"/>
            <a:ext cx="1929161" cy="345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9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Caratteristiche</a:t>
            </a:r>
            <a:endParaRPr lang="it-I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825" y="447188"/>
            <a:ext cx="5568176" cy="559417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Daniele Piergigli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1514" y="2760637"/>
            <a:ext cx="68971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Database interno che gestisce le informazioni senza che queste vengano caricate continuamente dal server;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Notifiche push implementate in modo da tenere sempre aggiornate le persone su cosa viene pagato o altro;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Chimatate al server per tenere sempre aggiurnati i valori su ogni dispositivo.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Landscape bloccato in modo da avere sempre una corretta visualizzazione verticale delle informazioni.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566" y="1449956"/>
            <a:ext cx="1929161" cy="346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74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Requisiti 1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Daniele Piergigli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1514" y="2497873"/>
            <a:ext cx="6897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progetto è stato sviluppato seguendo le linee guida apple per sviluppatori utilizzando l’ultima versione in commercio di IOS, cioè la 9.3 per IPhone e IPad.</a:t>
            </a:r>
            <a:endParaRPr lang="it-IT" dirty="0"/>
          </a:p>
        </p:txBody>
      </p:sp>
      <p:sp>
        <p:nvSpPr>
          <p:cNvPr id="8" name="TextBox 7"/>
          <p:cNvSpPr txBox="1"/>
          <p:nvPr/>
        </p:nvSpPr>
        <p:spPr>
          <a:xfrm>
            <a:off x="451514" y="3854119"/>
            <a:ext cx="68971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Xcode è aggiornato all’ultima versione, cioè la 7.3.1, con una licenza da sviluppatore attiva.</a:t>
            </a:r>
          </a:p>
          <a:p>
            <a:r>
              <a:rPr lang="it-IT" dirty="0" smtClean="0"/>
              <a:t>Swift 2.2 è stato il linguaggio adottato per la programmazione di tutta la parte client del progetto, per quanto riguarda la parte server, NodeJS e MySql sono stati utilizzati per le chiamate e la generazione delle tabelle.</a:t>
            </a:r>
            <a:endParaRPr lang="it-IT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427" y="4532431"/>
            <a:ext cx="1508931" cy="15089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729" y="2497873"/>
            <a:ext cx="1690325" cy="169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5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Requisiti 2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Daniele Piergigli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1514" y="2497873"/>
            <a:ext cx="689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Le librerie scaricate sono state implementate utilizzando:</a:t>
            </a:r>
            <a:endParaRPr lang="it-IT" dirty="0"/>
          </a:p>
        </p:txBody>
      </p:sp>
      <p:sp>
        <p:nvSpPr>
          <p:cNvPr id="8" name="TextBox 7"/>
          <p:cNvSpPr txBox="1"/>
          <p:nvPr/>
        </p:nvSpPr>
        <p:spPr>
          <a:xfrm>
            <a:off x="451514" y="3070277"/>
            <a:ext cx="68971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accent4"/>
                </a:solidFill>
              </a:rPr>
              <a:t>Carthage</a:t>
            </a:r>
            <a:r>
              <a:rPr lang="it-IT" dirty="0" smtClean="0"/>
              <a:t> </a:t>
            </a:r>
            <a:r>
              <a:rPr lang="it-IT" dirty="0"/>
              <a:t>per tutte le librerie utilizzate e spiegate successivamente, in quanto, utilizzare un framework occupa molto spazio, e con questo programma viene lasciata la libertà di implementare un framework per una piattaforma specifica senza andare a appesantire un progetto con tutte le versioni che questo implementa.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729" y="4351037"/>
            <a:ext cx="1690325" cy="1690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729" y="2497873"/>
            <a:ext cx="1690325" cy="1690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1514" y="4988683"/>
            <a:ext cx="6897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accent4"/>
                </a:solidFill>
              </a:rPr>
              <a:t>Cocoapods</a:t>
            </a:r>
            <a:r>
              <a:rPr lang="it-IT" dirty="0" smtClean="0"/>
              <a:t> d’altro canto è stato utilizzato solo per Firebase in quanto non è stato fornito un framework  a Carthage </a:t>
            </a:r>
            <a:r>
              <a:rPr lang="it-IT" smtClean="0"/>
              <a:t>negandone l’implementazione.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88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Frameworks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Daniele Piergigli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1514" y="2497873"/>
            <a:ext cx="6897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Sono state utilizzate molte librerie per soperire a alcuni aspetti complicati della programmazione con Swift.</a:t>
            </a:r>
            <a:endParaRPr lang="it-IT" dirty="0"/>
          </a:p>
        </p:txBody>
      </p:sp>
      <p:sp>
        <p:nvSpPr>
          <p:cNvPr id="8" name="TextBox 7"/>
          <p:cNvSpPr txBox="1"/>
          <p:nvPr/>
        </p:nvSpPr>
        <p:spPr>
          <a:xfrm>
            <a:off x="451514" y="3377069"/>
            <a:ext cx="6897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L’utilizzo di </a:t>
            </a:r>
            <a:r>
              <a:rPr lang="it-IT" dirty="0" smtClean="0">
                <a:solidFill>
                  <a:schemeClr val="accent4"/>
                </a:solidFill>
              </a:rPr>
              <a:t>Alamofire</a:t>
            </a:r>
            <a:r>
              <a:rPr lang="it-IT" dirty="0" smtClean="0"/>
              <a:t> è stato fondamentale per generare delle chiamate al server nel modo più chiaro e sintetico possibile e per la gestione dei completionHandler di risposta delle chimate.</a:t>
            </a:r>
            <a:endParaRPr lang="it-IT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367" y="2497872"/>
            <a:ext cx="4081119" cy="1200329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015" y="4037797"/>
            <a:ext cx="2003822" cy="2003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1514" y="4810263"/>
            <a:ext cx="6897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Avere poi </a:t>
            </a:r>
            <a:r>
              <a:rPr lang="it-IT" dirty="0" smtClean="0">
                <a:solidFill>
                  <a:schemeClr val="accent4"/>
                </a:solidFill>
              </a:rPr>
              <a:t>SwiftyJSON</a:t>
            </a:r>
            <a:r>
              <a:rPr lang="it-IT" dirty="0" smtClean="0"/>
              <a:t> per il parsing dei JSON di risposta è molto utile in IOS rendendo più semplice la verifica dai dati contenuti nel dizionario di valori generato da quest’ultimo.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5187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1441</TotalTime>
  <Words>1728</Words>
  <Application>Microsoft Office PowerPoint</Application>
  <PresentationFormat>Widescreen</PresentationFormat>
  <Paragraphs>198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Wingdings 2</vt:lpstr>
      <vt:lpstr>Quotable</vt:lpstr>
      <vt:lpstr>PowerPoint Presentation</vt:lpstr>
      <vt:lpstr>Scopo dell’applicazione</vt:lpstr>
      <vt:lpstr>Perchè Walli</vt:lpstr>
      <vt:lpstr>Funzionalità</vt:lpstr>
      <vt:lpstr>Funzionalità</vt:lpstr>
      <vt:lpstr>Caratteristiche</vt:lpstr>
      <vt:lpstr>Requisiti 1</vt:lpstr>
      <vt:lpstr>Requisiti 2</vt:lpstr>
      <vt:lpstr>Frameworks 1</vt:lpstr>
      <vt:lpstr>Frameworks 2</vt:lpstr>
      <vt:lpstr>Frameworks 3</vt:lpstr>
      <vt:lpstr>Scelte implementative 1</vt:lpstr>
      <vt:lpstr>Scelte implementative 2</vt:lpstr>
      <vt:lpstr>Difficoltà</vt:lpstr>
      <vt:lpstr>Soluzioni 1</vt:lpstr>
      <vt:lpstr>Soluzioni 2</vt:lpstr>
      <vt:lpstr>Aspetti rilevanti</vt:lpstr>
      <vt:lpstr>Casi d’uso 1</vt:lpstr>
      <vt:lpstr>Casi d’uso 2</vt:lpstr>
      <vt:lpstr>Casi d’uso 3</vt:lpstr>
      <vt:lpstr>Estensioni future</vt:lpstr>
      <vt:lpstr>Conclusione</vt:lpstr>
      <vt:lpstr>Fonti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Daniele Piergigli</dc:creator>
  <cp:lastModifiedBy>Daniele Piergigli</cp:lastModifiedBy>
  <cp:revision>61</cp:revision>
  <dcterms:created xsi:type="dcterms:W3CDTF">2016-07-12T15:12:10Z</dcterms:created>
  <dcterms:modified xsi:type="dcterms:W3CDTF">2016-07-14T10:23:59Z</dcterms:modified>
</cp:coreProperties>
</file>