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8" r:id="rId3"/>
    <p:sldId id="259" r:id="rId4"/>
    <p:sldId id="277" r:id="rId5"/>
    <p:sldId id="305" r:id="rId6"/>
    <p:sldId id="306" r:id="rId7"/>
    <p:sldId id="265" r:id="rId8"/>
    <p:sldId id="297" r:id="rId9"/>
    <p:sldId id="299" r:id="rId10"/>
    <p:sldId id="304" r:id="rId11"/>
    <p:sldId id="307" r:id="rId12"/>
    <p:sldId id="301" r:id="rId13"/>
    <p:sldId id="298" r:id="rId14"/>
    <p:sldId id="300" r:id="rId15"/>
    <p:sldId id="303" r:id="rId16"/>
    <p:sldId id="308" r:id="rId17"/>
    <p:sldId id="302" r:id="rId18"/>
    <p:sldId id="264" r:id="rId1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標楷體" panose="03000509000000000000" pitchFamily="65" charset="-120"/>
      <p:regular r:id="rId25"/>
    </p:embeddedFont>
    <p:embeddedFont>
      <p:font typeface="微軟正黑體" panose="020B0604030504040204" pitchFamily="34" charset="-120"/>
      <p:regular r:id="rId26"/>
      <p:bold r:id="rId27"/>
    </p:embeddedFont>
    <p:embeddedFont>
      <p:font typeface="Livvic" panose="020B0604020202020204" charset="0"/>
      <p:regular r:id="rId28"/>
      <p:bold r:id="rId29"/>
      <p:italic r:id="rId30"/>
      <p:boldItalic r:id="rId31"/>
    </p:embeddedFont>
    <p:embeddedFont>
      <p:font typeface="Catamaran Light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BABEF3B-7CF6-4C23-9846-1BAD952F5D17}">
  <a:tblStyle styleId="{CBABEF3B-7CF6-4C23-9846-1BAD952F5D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65589" autoAdjust="0"/>
  </p:normalViewPr>
  <p:slideViewPr>
    <p:cSldViewPr snapToGrid="0">
      <p:cViewPr>
        <p:scale>
          <a:sx n="105" d="100"/>
          <a:sy n="105" d="100"/>
        </p:scale>
        <p:origin x="-17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221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1%8C%E5%8B%95%E9%80%9A%E8%A8%8A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5%8F%B0%E7%81%A3%E4%B9%8B%E6%98%9F" TargetMode="External"/><Relationship Id="rId4" Type="http://schemas.openxmlformats.org/officeDocument/2006/relationships/hyperlink" Target="https://zh.wikipedia.org/wiki/%E5%B8%82%E5%A0%B4%E4%BD%94%E6%9C%89%E7%8E%87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0%9F%E5%8D%9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SEEDNe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0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4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28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1997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日成立，比遠傳早一個多月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2002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日上市股票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2007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年收購台灣固網、台固媒體和台灣電訊股份，成為首例橫跨行動通訊、固網、寬頻上網及有線電視平台產業的業者。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月行動寬頻使用者數約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707.3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萬戶，在台灣的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行動通訊"/>
              </a:rPr>
              <a:t>行動通訊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市場佔有率"/>
              </a:rPr>
              <a:t>市場佔有率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約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24.5%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日，與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台灣之星"/>
              </a:rPr>
              <a:t>台灣之星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合併基準日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暫定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19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7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7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202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1996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日正式成立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2000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27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日上市股票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2014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日中華電信宣布啟用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4G 900MHz B2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頻段，在離島遠至烏坵、玉山等高山皆有設定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4G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基地台，為首個達到「鄉鎮數涵蓋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100%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」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4G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網路覆蓋率的電信公司，並且啟用「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」（載波聚合）技術來提高網路服務速度。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2021</a:t>
            </a:r>
            <a:r>
              <a:rPr lang="zh-TW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zh-TW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zh-TW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獲頒台灣企業永續獎（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TCSA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）及全球企業永續獎（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GCSA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</a:t>
            </a:r>
            <a:endParaRPr lang="zh-TW" alt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2023</a:t>
            </a:r>
            <a:r>
              <a:rPr lang="zh-TW" altLang="en-US" dirty="0"/>
              <a:t>年</a:t>
            </a:r>
            <a:r>
              <a:rPr lang="en-US" altLang="zh-TW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zh-TW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</a:t>
            </a:r>
            <a:r>
              <a:rPr lang="en-US" altLang="zh-TW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標普全球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S&amp;P Global 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日公布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年永續年鑑，中華電信進入全球電信業前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5%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19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65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62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1997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日成立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2008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月，遠傳電信事業群整合旗下公司（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速博"/>
              </a:rPr>
              <a:t>速博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SEEDNet"/>
              </a:rPr>
              <a:t>SEEDNet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），成為單一品牌。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2010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日，遠傳電信合併和信電訊，和信電訊是台灣一家已結束通信公司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2016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年，跨足行動支付市場，推出</a:t>
            </a:r>
            <a:r>
              <a:rPr lang="en-US" altLang="zh-TW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錢包，並與多家銀行合作，成為目前台灣首屈一指的手機錢包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日，公告遠傳、亞太合併基準日為同年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日。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4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1%8C%E5%8B%95%E9%80%9A%E8%A8%8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zh.wikipedia.org/wiki/%E5%B8%82%E5%A0%B4%E4%BD%94%E6%9C%89%E7%8E%8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A%9E%E5%A4%AA%E9%9B%BB%E4%BF%A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 rot="5400000">
            <a:off x="2892600" y="13850"/>
            <a:ext cx="3358800" cy="50265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2503376" y="2939859"/>
            <a:ext cx="3978043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lt1"/>
                </a:solidFill>
              </a:rPr>
              <a:t>M11256018</a:t>
            </a:r>
            <a:r>
              <a:rPr lang="zh-TW" altLang="en-US" dirty="0">
                <a:solidFill>
                  <a:schemeClr val="lt1"/>
                </a:solidFill>
              </a:rPr>
              <a:t> 駱辰翰                                       </a:t>
            </a:r>
            <a:r>
              <a:rPr lang="en-US" altLang="zh-TW" dirty="0">
                <a:solidFill>
                  <a:schemeClr val="lt1"/>
                </a:solidFill>
              </a:rPr>
              <a:t>M11256027</a:t>
            </a:r>
            <a:r>
              <a:rPr lang="zh-TW" altLang="en-US" dirty="0">
                <a:solidFill>
                  <a:schemeClr val="lt1"/>
                </a:solidFill>
              </a:rPr>
              <a:t> 陳柏翰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503376" y="1760508"/>
            <a:ext cx="4581950" cy="8729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金融資料探勘報告</a:t>
            </a:r>
            <a:endParaRPr sz="4000" dirty="0">
              <a:solidFill>
                <a:schemeClr val="bg1"/>
              </a:solidFill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開盤價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F402F1A-C134-4B42-87E7-AA1BFAFE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18" y="1059078"/>
            <a:ext cx="7108961" cy="3717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29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成交筆數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F430C16-74E2-4996-A3EE-F8BBB61B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8" y="848177"/>
            <a:ext cx="7738281" cy="4158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101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成交值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A9F917C-E573-49BA-8EB9-11476553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5" y="821693"/>
            <a:ext cx="7944684" cy="415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802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l="25616" r="25616"/>
          <a:stretch/>
        </p:blipFill>
        <p:spPr>
          <a:xfrm>
            <a:off x="5381625" y="0"/>
            <a:ext cx="37623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62100" y="2166039"/>
            <a:ext cx="445755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台灣大哥大</a:t>
            </a:r>
            <a:endParaRPr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5899" y="1861100"/>
            <a:ext cx="1231550" cy="14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/>
        </p:nvSpPr>
        <p:spPr>
          <a:xfrm>
            <a:off x="5334000" y="5334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2400300" y="5334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5"/>
          <p:cNvSpPr/>
          <p:nvPr/>
        </p:nvSpPr>
        <p:spPr>
          <a:xfrm>
            <a:off x="3889388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6718313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942975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45"/>
          <p:cNvCxnSpPr/>
          <p:nvPr/>
        </p:nvCxnSpPr>
        <p:spPr>
          <a:xfrm rot="10800000">
            <a:off x="251145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45"/>
          <p:cNvCxnSpPr/>
          <p:nvPr/>
        </p:nvCxnSpPr>
        <p:spPr>
          <a:xfrm rot="10800000">
            <a:off x="542610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5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460" name="Google Shape;460;p45"/>
          <p:cNvSpPr txBox="1"/>
          <p:nvPr/>
        </p:nvSpPr>
        <p:spPr>
          <a:xfrm>
            <a:off x="2505150" y="705225"/>
            <a:ext cx="1851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/>
              <a:buNone/>
            </a:pP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股票</a:t>
            </a:r>
            <a:r>
              <a:rPr lang="zh-TW" altLang="en-US" sz="1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上市</a:t>
            </a:r>
            <a:endParaRPr lang="en-US" altLang="zh-TW" sz="18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  <a:p>
            <a:r>
              <a:rPr lang="zh-TW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股票代號</a:t>
            </a:r>
            <a:r>
              <a:rPr lang="zh-TW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：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3045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248610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2002</a:t>
            </a:r>
          </a:p>
        </p:txBody>
      </p:sp>
      <p:grpSp>
        <p:nvGrpSpPr>
          <p:cNvPr id="462" name="Google Shape;462;p45"/>
          <p:cNvGrpSpPr/>
          <p:nvPr/>
        </p:nvGrpSpPr>
        <p:grpSpPr>
          <a:xfrm>
            <a:off x="942975" y="2460601"/>
            <a:ext cx="6001362" cy="222300"/>
            <a:chOff x="1464850" y="436376"/>
            <a:chExt cx="6001362" cy="222300"/>
          </a:xfrm>
        </p:grpSpPr>
        <p:sp>
          <p:nvSpPr>
            <p:cNvPr id="463" name="Google Shape;463;p45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45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5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5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5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45"/>
          <p:cNvSpPr txBox="1"/>
          <p:nvPr/>
        </p:nvSpPr>
        <p:spPr>
          <a:xfrm>
            <a:off x="5419799" y="705225"/>
            <a:ext cx="2378995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</a:rPr>
              <a:t>行動寬頻使用者數約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</a:rPr>
              <a:t>707.3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</a:rPr>
              <a:t>萬戶，在台灣的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  <a:hlinkClick r:id="rId3" tooltip="行動通訊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行動通訊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  <a:hlinkClick r:id="rId4" tooltip="市場佔有率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市場佔有率</a:t>
            </a:r>
            <a:r>
              <a:rPr lang="zh-TW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</a:rPr>
              <a:t>約</a:t>
            </a: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Catamaran Light"/>
              </a:rPr>
              <a:t>24.5%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540075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2020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4" name="Google Shape;474;p45"/>
          <p:cNvCxnSpPr/>
          <p:nvPr/>
        </p:nvCxnSpPr>
        <p:spPr>
          <a:xfrm rot="10800000">
            <a:off x="3987825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5"/>
          <p:cNvSpPr txBox="1"/>
          <p:nvPr/>
        </p:nvSpPr>
        <p:spPr>
          <a:xfrm>
            <a:off x="4019624" y="4191640"/>
            <a:ext cx="2590148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首例橫跨行動通訊、固網、寬頻上網及有線電視平台產業的業者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4000575" y="389495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 rot="10800000">
            <a:off x="10446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5"/>
          <p:cNvSpPr txBox="1"/>
          <p:nvPr/>
        </p:nvSpPr>
        <p:spPr>
          <a:xfrm>
            <a:off x="1047825" y="4191640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公司成立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cxnSp>
        <p:nvCxnSpPr>
          <p:cNvPr id="480" name="Google Shape;480;p45"/>
          <p:cNvCxnSpPr/>
          <p:nvPr/>
        </p:nvCxnSpPr>
        <p:spPr>
          <a:xfrm rot="10800000">
            <a:off x="68358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5"/>
          <p:cNvSpPr txBox="1"/>
          <p:nvPr/>
        </p:nvSpPr>
        <p:spPr>
          <a:xfrm>
            <a:off x="6858075" y="4191640"/>
            <a:ext cx="186112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併購台灣之星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6839025" y="389495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2023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" name="Google Shape;461;p45">
            <a:extLst>
              <a:ext uri="{FF2B5EF4-FFF2-40B4-BE49-F238E27FC236}">
                <a16:creationId xmlns:a16="http://schemas.microsoft.com/office/drawing/2014/main" xmlns="" id="{98C2BB27-9A36-414E-AE3C-B6DE5CCCA678}"/>
              </a:ext>
            </a:extLst>
          </p:cNvPr>
          <p:cNvSpPr txBox="1"/>
          <p:nvPr/>
        </p:nvSpPr>
        <p:spPr>
          <a:xfrm>
            <a:off x="1054381" y="3854902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800" b="1" dirty="0">
                <a:solidFill>
                  <a:schemeClr val="dk1"/>
                </a:solidFill>
                <a:latin typeface="Livvic"/>
                <a:sym typeface="Livvic"/>
              </a:rPr>
              <a:t>1997</a:t>
            </a:r>
          </a:p>
        </p:txBody>
      </p:sp>
      <p:sp>
        <p:nvSpPr>
          <p:cNvPr id="35" name="Google Shape;461;p45">
            <a:extLst>
              <a:ext uri="{FF2B5EF4-FFF2-40B4-BE49-F238E27FC236}">
                <a16:creationId xmlns:a16="http://schemas.microsoft.com/office/drawing/2014/main" xmlns="" id="{B5F255BA-8777-4E81-A040-A8957C0DC046}"/>
              </a:ext>
            </a:extLst>
          </p:cNvPr>
          <p:cNvSpPr txBox="1"/>
          <p:nvPr/>
        </p:nvSpPr>
        <p:spPr>
          <a:xfrm>
            <a:off x="4011713" y="3854902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09491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開盤價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BED1A6B9-F8CF-4F2A-88B7-49D65AC8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8" y="853527"/>
            <a:ext cx="7468642" cy="415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85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成交筆數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DFD8EA6-736D-439F-81A0-507F7A9C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82" y="877616"/>
            <a:ext cx="6975864" cy="4129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71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成交值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36F856E-CF95-4486-BFA5-3727585D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12" y="825026"/>
            <a:ext cx="7165173" cy="4090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62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FC9026B-3ED5-45C5-A3FF-25F19507FD13}"/>
              </a:ext>
            </a:extLst>
          </p:cNvPr>
          <p:cNvSpPr txBox="1"/>
          <p:nvPr/>
        </p:nvSpPr>
        <p:spPr>
          <a:xfrm>
            <a:off x="3535560" y="2384517"/>
            <a:ext cx="5042058" cy="366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461D7F0-B6F0-4B82-A455-B7BE60EA7937}"/>
              </a:ext>
            </a:extLst>
          </p:cNvPr>
          <p:cNvSpPr txBox="1"/>
          <p:nvPr/>
        </p:nvSpPr>
        <p:spPr>
          <a:xfrm>
            <a:off x="3535560" y="995730"/>
            <a:ext cx="5042058" cy="366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6434BF3A-3646-4FDA-A29F-054E08FAA315}"/>
              </a:ext>
            </a:extLst>
          </p:cNvPr>
          <p:cNvSpPr txBox="1"/>
          <p:nvPr/>
        </p:nvSpPr>
        <p:spPr>
          <a:xfrm>
            <a:off x="3535560" y="3909283"/>
            <a:ext cx="5042058" cy="366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 rot="5400000">
            <a:off x="-752200" y="2013850"/>
            <a:ext cx="40599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959571" y="437289"/>
            <a:ext cx="629705" cy="2993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>
                <a:solidFill>
                  <a:schemeClr val="l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對比圖</a:t>
            </a:r>
            <a:endParaRPr sz="3000" dirty="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D66145FC-6CDF-41E1-955B-76AF6F09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149" y="608457"/>
            <a:ext cx="993976" cy="1140935"/>
          </a:xfrm>
          <a:prstGeom prst="rect">
            <a:avLst/>
          </a:prstGeom>
        </p:spPr>
      </p:pic>
      <p:pic>
        <p:nvPicPr>
          <p:cNvPr id="2050" name="Picture 2" descr="遠傳電信股份有限公司- 遠東集團">
            <a:extLst>
              <a:ext uri="{FF2B5EF4-FFF2-40B4-BE49-F238E27FC236}">
                <a16:creationId xmlns:a16="http://schemas.microsoft.com/office/drawing/2014/main" xmlns="" id="{52404360-9A72-4CBB-B054-C395C6C0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02" y="1859681"/>
            <a:ext cx="1424035" cy="14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台灣大哥大股份有限公司｜徵才中－104人力銀行">
            <a:extLst>
              <a:ext uri="{FF2B5EF4-FFF2-40B4-BE49-F238E27FC236}">
                <a16:creationId xmlns:a16="http://schemas.microsoft.com/office/drawing/2014/main" xmlns="" id="{9B401A08-FCDE-4E0A-B5B1-9D458B52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0" y="3425727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911D4A4-566D-4A47-AE79-7E7154EF815F}"/>
              </a:ext>
            </a:extLst>
          </p:cNvPr>
          <p:cNvSpPr txBox="1"/>
          <p:nvPr/>
        </p:nvSpPr>
        <p:spPr>
          <a:xfrm>
            <a:off x="3535559" y="957101"/>
            <a:ext cx="5042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11,001,189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戶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/36.57%</a:t>
            </a:r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15F5B62E-4640-4533-A536-A8765AF66C24}"/>
              </a:ext>
            </a:extLst>
          </p:cNvPr>
          <p:cNvSpPr txBox="1"/>
          <p:nvPr/>
        </p:nvSpPr>
        <p:spPr>
          <a:xfrm>
            <a:off x="3535559" y="2333171"/>
            <a:ext cx="50420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9,214,675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戶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/30.47%</a:t>
            </a:r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B501E844-F764-466A-BEFA-E3FB0B673547}"/>
              </a:ext>
            </a:extLst>
          </p:cNvPr>
          <p:cNvSpPr txBox="1"/>
          <p:nvPr/>
        </p:nvSpPr>
        <p:spPr>
          <a:xfrm>
            <a:off x="3535560" y="3853950"/>
            <a:ext cx="5042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9,861,974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戶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/32.78%</a:t>
            </a:r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CA76A6EE-357F-4ABB-A067-730D261F21C7}"/>
              </a:ext>
            </a:extLst>
          </p:cNvPr>
          <p:cNvSpPr txBox="1"/>
          <p:nvPr/>
        </p:nvSpPr>
        <p:spPr>
          <a:xfrm>
            <a:off x="7049069" y="4803153"/>
            <a:ext cx="375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資料統計至</a:t>
            </a:r>
            <a:r>
              <a:rPr lang="en-US" altLang="zh-TW" dirty="0"/>
              <a:t>2022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079861" y="3474754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433511" y="101905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中華電信</a:t>
            </a:r>
            <a:endParaRPr sz="3000"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24408" y="1019057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054765" y="2147345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1" name="Google Shape;146;p26">
            <a:extLst>
              <a:ext uri="{FF2B5EF4-FFF2-40B4-BE49-F238E27FC236}">
                <a16:creationId xmlns:a16="http://schemas.microsoft.com/office/drawing/2014/main" xmlns="" id="{43468F98-F49D-45E9-949B-FDE22F459F5A}"/>
              </a:ext>
            </a:extLst>
          </p:cNvPr>
          <p:cNvSpPr txBox="1">
            <a:spLocks/>
          </p:cNvSpPr>
          <p:nvPr/>
        </p:nvSpPr>
        <p:spPr>
          <a:xfrm>
            <a:off x="3446100" y="2147345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1100"/>
              <a:buFont typeface="Arial"/>
              <a:buNone/>
            </a:pPr>
            <a:endParaRPr lang="zh-TW" altLang="en-US" dirty="0"/>
          </a:p>
          <a:p>
            <a:r>
              <a:rPr lang="zh-TW" altLang="en-US" sz="3000" dirty="0"/>
              <a:t>遠傳</a:t>
            </a:r>
          </a:p>
        </p:txBody>
      </p:sp>
      <p:sp>
        <p:nvSpPr>
          <p:cNvPr id="45" name="Google Shape;146;p26">
            <a:extLst>
              <a:ext uri="{FF2B5EF4-FFF2-40B4-BE49-F238E27FC236}">
                <a16:creationId xmlns:a16="http://schemas.microsoft.com/office/drawing/2014/main" xmlns="" id="{AA5D412F-2A1F-4AE1-9DD0-FE3917871630}"/>
              </a:ext>
            </a:extLst>
          </p:cNvPr>
          <p:cNvSpPr txBox="1">
            <a:spLocks/>
          </p:cNvSpPr>
          <p:nvPr/>
        </p:nvSpPr>
        <p:spPr>
          <a:xfrm>
            <a:off x="3481373" y="3474754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1100"/>
              <a:buFont typeface="Arial"/>
              <a:buNone/>
            </a:pPr>
            <a:endParaRPr lang="zh-TW" altLang="en-US" dirty="0"/>
          </a:p>
          <a:p>
            <a:r>
              <a:rPr lang="zh-TW" altLang="en-US" sz="3000" dirty="0"/>
              <a:t>台灣大哥大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l="25616" r="25616"/>
          <a:stretch/>
        </p:blipFill>
        <p:spPr>
          <a:xfrm>
            <a:off x="5381625" y="0"/>
            <a:ext cx="37623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62100" y="2166039"/>
            <a:ext cx="445755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中華電信</a:t>
            </a:r>
            <a:endParaRPr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5899" y="1861100"/>
            <a:ext cx="1231550" cy="14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/>
        </p:nvSpPr>
        <p:spPr>
          <a:xfrm>
            <a:off x="5334000" y="5334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2400300" y="5334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5"/>
          <p:cNvSpPr/>
          <p:nvPr/>
        </p:nvSpPr>
        <p:spPr>
          <a:xfrm>
            <a:off x="3889388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6718313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942975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45"/>
          <p:cNvCxnSpPr/>
          <p:nvPr/>
        </p:nvCxnSpPr>
        <p:spPr>
          <a:xfrm rot="10800000">
            <a:off x="251145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45"/>
          <p:cNvCxnSpPr/>
          <p:nvPr/>
        </p:nvCxnSpPr>
        <p:spPr>
          <a:xfrm rot="10800000">
            <a:off x="542610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5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460" name="Google Shape;460;p45"/>
          <p:cNvSpPr txBox="1"/>
          <p:nvPr/>
        </p:nvSpPr>
        <p:spPr>
          <a:xfrm>
            <a:off x="2505150" y="705225"/>
            <a:ext cx="1851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/>
              <a:buNone/>
            </a:pP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股票</a:t>
            </a:r>
            <a:r>
              <a:rPr lang="zh-TW" altLang="en-US" sz="1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上市</a:t>
            </a:r>
            <a:endParaRPr lang="en-US" altLang="zh-TW" sz="18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  <a:p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股票代號</a:t>
            </a:r>
            <a:r>
              <a:rPr lang="zh-TW" altLang="en-US" sz="1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：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2412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248610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2000</a:t>
            </a:r>
          </a:p>
        </p:txBody>
      </p:sp>
      <p:grpSp>
        <p:nvGrpSpPr>
          <p:cNvPr id="462" name="Google Shape;462;p45"/>
          <p:cNvGrpSpPr/>
          <p:nvPr/>
        </p:nvGrpSpPr>
        <p:grpSpPr>
          <a:xfrm>
            <a:off x="942975" y="2460601"/>
            <a:ext cx="6001362" cy="222300"/>
            <a:chOff x="1464850" y="436376"/>
            <a:chExt cx="6001362" cy="222300"/>
          </a:xfrm>
        </p:grpSpPr>
        <p:sp>
          <p:nvSpPr>
            <p:cNvPr id="463" name="Google Shape;463;p45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45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5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5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5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45"/>
          <p:cNvSpPr txBox="1"/>
          <p:nvPr/>
        </p:nvSpPr>
        <p:spPr>
          <a:xfrm>
            <a:off x="5419800" y="705225"/>
            <a:ext cx="2143982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獲頒台灣企業永續獎（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TCSA</a:t>
            </a: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）及全球企業永續獎（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GCSA</a:t>
            </a: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）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540075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2021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4" name="Google Shape;474;p45"/>
          <p:cNvCxnSpPr/>
          <p:nvPr/>
        </p:nvCxnSpPr>
        <p:spPr>
          <a:xfrm rot="10800000">
            <a:off x="3987825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5"/>
          <p:cNvSpPr txBox="1"/>
          <p:nvPr/>
        </p:nvSpPr>
        <p:spPr>
          <a:xfrm>
            <a:off x="4019624" y="4191640"/>
            <a:ext cx="232905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首個達到「鄉鎮數涵蓋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100%</a:t>
            </a: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」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4G</a:t>
            </a: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網路覆蓋率的電信公司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4000575" y="389495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 rot="10800000">
            <a:off x="10446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5"/>
          <p:cNvSpPr txBox="1"/>
          <p:nvPr/>
        </p:nvSpPr>
        <p:spPr>
          <a:xfrm>
            <a:off x="1047825" y="4191640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公司成立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cxnSp>
        <p:nvCxnSpPr>
          <p:cNvPr id="480" name="Google Shape;480;p45"/>
          <p:cNvCxnSpPr/>
          <p:nvPr/>
        </p:nvCxnSpPr>
        <p:spPr>
          <a:xfrm rot="10800000">
            <a:off x="68358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5"/>
          <p:cNvSpPr txBox="1"/>
          <p:nvPr/>
        </p:nvSpPr>
        <p:spPr>
          <a:xfrm>
            <a:off x="6858075" y="4191640"/>
            <a:ext cx="186112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進入全球電信業前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5%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6839025" y="389495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2023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" name="Google Shape;461;p45">
            <a:extLst>
              <a:ext uri="{FF2B5EF4-FFF2-40B4-BE49-F238E27FC236}">
                <a16:creationId xmlns:a16="http://schemas.microsoft.com/office/drawing/2014/main" xmlns="" id="{98C2BB27-9A36-414E-AE3C-B6DE5CCCA678}"/>
              </a:ext>
            </a:extLst>
          </p:cNvPr>
          <p:cNvSpPr txBox="1"/>
          <p:nvPr/>
        </p:nvSpPr>
        <p:spPr>
          <a:xfrm>
            <a:off x="1054381" y="3854902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800" b="1" dirty="0">
                <a:solidFill>
                  <a:schemeClr val="dk1"/>
                </a:solidFill>
                <a:latin typeface="Livvic"/>
                <a:sym typeface="Livvic"/>
              </a:rPr>
              <a:t>1996</a:t>
            </a:r>
          </a:p>
        </p:txBody>
      </p:sp>
      <p:sp>
        <p:nvSpPr>
          <p:cNvPr id="35" name="Google Shape;461;p45">
            <a:extLst>
              <a:ext uri="{FF2B5EF4-FFF2-40B4-BE49-F238E27FC236}">
                <a16:creationId xmlns:a16="http://schemas.microsoft.com/office/drawing/2014/main" xmlns="" id="{B5F255BA-8777-4E81-A040-A8957C0DC046}"/>
              </a:ext>
            </a:extLst>
          </p:cNvPr>
          <p:cNvSpPr txBox="1"/>
          <p:nvPr/>
        </p:nvSpPr>
        <p:spPr>
          <a:xfrm>
            <a:off x="4011713" y="3854902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開盤價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F0BEC3E-B308-4CC7-8C46-A9095A8D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78" y="892828"/>
            <a:ext cx="7208042" cy="4114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成交筆數</a:t>
            </a: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7E4D879-C57B-4CDB-9DD6-CF6B7596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1" y="854744"/>
            <a:ext cx="7482215" cy="4152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0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rot="-5400000" flipH="1">
            <a:off x="4261513" y="-4125022"/>
            <a:ext cx="620973" cy="9144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成交值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A9B7F1D-514A-4D8F-A5B1-26613086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9" y="929740"/>
            <a:ext cx="7497221" cy="4077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l="25616" r="25616"/>
          <a:stretch/>
        </p:blipFill>
        <p:spPr>
          <a:xfrm>
            <a:off x="5381625" y="0"/>
            <a:ext cx="37623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62100" y="2166039"/>
            <a:ext cx="445755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遠傳</a:t>
            </a:r>
            <a:endParaRPr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5899" y="1861100"/>
            <a:ext cx="1231550" cy="14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0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/>
        </p:nvSpPr>
        <p:spPr>
          <a:xfrm>
            <a:off x="5334000" y="5334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2400300" y="5334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5"/>
          <p:cNvSpPr/>
          <p:nvPr/>
        </p:nvSpPr>
        <p:spPr>
          <a:xfrm>
            <a:off x="3889388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6718313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942975" y="3657600"/>
            <a:ext cx="352500" cy="9543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45"/>
          <p:cNvCxnSpPr/>
          <p:nvPr/>
        </p:nvCxnSpPr>
        <p:spPr>
          <a:xfrm rot="10800000">
            <a:off x="251145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45"/>
          <p:cNvCxnSpPr/>
          <p:nvPr/>
        </p:nvCxnSpPr>
        <p:spPr>
          <a:xfrm rot="10800000">
            <a:off x="5426100" y="533400"/>
            <a:ext cx="0" cy="2095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5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460" name="Google Shape;460;p45"/>
          <p:cNvSpPr txBox="1"/>
          <p:nvPr/>
        </p:nvSpPr>
        <p:spPr>
          <a:xfrm>
            <a:off x="2505150" y="705225"/>
            <a:ext cx="1851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股票</a:t>
            </a:r>
            <a:r>
              <a:rPr lang="zh-TW" altLang="en-US" sz="1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上市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 </a:t>
            </a:r>
            <a:endParaRPr lang="en-US" altLang="zh-TW" sz="18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  <a:p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股票代號</a:t>
            </a:r>
            <a:r>
              <a:rPr lang="zh-TW" altLang="en-US" sz="1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：</a:t>
            </a:r>
            <a:r>
              <a:rPr lang="en-US" altLang="zh-TW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4904</a:t>
            </a:r>
            <a:endParaRPr lang="zh-TW" altLang="en-US"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248610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b="1" dirty="0" smtClean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2005</a:t>
            </a:r>
            <a:endParaRPr lang="en-US" altLang="zh-TW"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462" name="Google Shape;462;p45"/>
          <p:cNvGrpSpPr/>
          <p:nvPr/>
        </p:nvGrpSpPr>
        <p:grpSpPr>
          <a:xfrm>
            <a:off x="942975" y="2460601"/>
            <a:ext cx="6001362" cy="222300"/>
            <a:chOff x="1464850" y="436376"/>
            <a:chExt cx="6001362" cy="222300"/>
          </a:xfrm>
        </p:grpSpPr>
        <p:sp>
          <p:nvSpPr>
            <p:cNvPr id="463" name="Google Shape;463;p45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45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5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5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5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45"/>
          <p:cNvSpPr txBox="1"/>
          <p:nvPr/>
        </p:nvSpPr>
        <p:spPr>
          <a:xfrm>
            <a:off x="5419800" y="705225"/>
            <a:ext cx="2143982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跨足行動支付市場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5400750" y="405075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2016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4" name="Google Shape;474;p45"/>
          <p:cNvCxnSpPr/>
          <p:nvPr/>
        </p:nvCxnSpPr>
        <p:spPr>
          <a:xfrm rot="10800000">
            <a:off x="3987825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5"/>
          <p:cNvSpPr txBox="1"/>
          <p:nvPr/>
        </p:nvSpPr>
        <p:spPr>
          <a:xfrm>
            <a:off x="4019624" y="4191640"/>
            <a:ext cx="232905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與和信電訊合併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4000575" y="389495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 rot="10800000">
            <a:off x="10446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5"/>
          <p:cNvSpPr txBox="1"/>
          <p:nvPr/>
        </p:nvSpPr>
        <p:spPr>
          <a:xfrm>
            <a:off x="1047825" y="4191640"/>
            <a:ext cx="18516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sym typeface="Catamaran Light"/>
              </a:rPr>
              <a:t>公司成立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cxnSp>
        <p:nvCxnSpPr>
          <p:cNvPr id="480" name="Google Shape;480;p45"/>
          <p:cNvCxnSpPr/>
          <p:nvPr/>
        </p:nvCxnSpPr>
        <p:spPr>
          <a:xfrm rot="10800000">
            <a:off x="6835800" y="2581800"/>
            <a:ext cx="0" cy="202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5"/>
          <p:cNvSpPr txBox="1"/>
          <p:nvPr/>
        </p:nvSpPr>
        <p:spPr>
          <a:xfrm>
            <a:off x="6858075" y="4191640"/>
            <a:ext cx="186112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</a:rPr>
              <a:t>合併</a:t>
            </a:r>
            <a:r>
              <a:rPr lang="zh-TW" altLang="en-US" sz="1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tamaran Ligh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亞太電信</a:t>
            </a:r>
            <a:endParaRPr sz="1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tamaran Light"/>
              <a:sym typeface="Catamaran Light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6839025" y="389495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2023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" name="Google Shape;461;p45">
            <a:extLst>
              <a:ext uri="{FF2B5EF4-FFF2-40B4-BE49-F238E27FC236}">
                <a16:creationId xmlns:a16="http://schemas.microsoft.com/office/drawing/2014/main" xmlns="" id="{98C2BB27-9A36-414E-AE3C-B6DE5CCCA678}"/>
              </a:ext>
            </a:extLst>
          </p:cNvPr>
          <p:cNvSpPr txBox="1"/>
          <p:nvPr/>
        </p:nvSpPr>
        <p:spPr>
          <a:xfrm>
            <a:off x="1054381" y="3854902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800" b="1" dirty="0">
                <a:solidFill>
                  <a:schemeClr val="dk1"/>
                </a:solidFill>
                <a:latin typeface="Livvic"/>
                <a:sym typeface="Livvic"/>
              </a:rPr>
              <a:t>1997</a:t>
            </a:r>
          </a:p>
        </p:txBody>
      </p:sp>
      <p:sp>
        <p:nvSpPr>
          <p:cNvPr id="35" name="Google Shape;461;p45">
            <a:extLst>
              <a:ext uri="{FF2B5EF4-FFF2-40B4-BE49-F238E27FC236}">
                <a16:creationId xmlns:a16="http://schemas.microsoft.com/office/drawing/2014/main" xmlns="" id="{B5F255BA-8777-4E81-A040-A8957C0DC046}"/>
              </a:ext>
            </a:extLst>
          </p:cNvPr>
          <p:cNvSpPr txBox="1"/>
          <p:nvPr/>
        </p:nvSpPr>
        <p:spPr>
          <a:xfrm>
            <a:off x="4011713" y="3854902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966587618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514</Words>
  <Application>Microsoft Office PowerPoint</Application>
  <PresentationFormat>如螢幕大小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</vt:lpstr>
      <vt:lpstr>新細明體</vt:lpstr>
      <vt:lpstr>Times New Roman</vt:lpstr>
      <vt:lpstr>Fira Sans Extra Condensed Medium</vt:lpstr>
      <vt:lpstr>標楷體</vt:lpstr>
      <vt:lpstr>微軟正黑體</vt:lpstr>
      <vt:lpstr>Livvic</vt:lpstr>
      <vt:lpstr>Catamaran Light</vt:lpstr>
      <vt:lpstr>Engineering Project Proposal by Slidesgo</vt:lpstr>
      <vt:lpstr>金融資料探勘報告</vt:lpstr>
      <vt:lpstr>03</vt:lpstr>
      <vt:lpstr>中華電信</vt:lpstr>
      <vt:lpstr>TIMELINE</vt:lpstr>
      <vt:lpstr>FUTURE</vt:lpstr>
      <vt:lpstr>FUTURE</vt:lpstr>
      <vt:lpstr>FUTURE</vt:lpstr>
      <vt:lpstr>遠傳</vt:lpstr>
      <vt:lpstr>TIMELINE</vt:lpstr>
      <vt:lpstr>FUTURE</vt:lpstr>
      <vt:lpstr>FUTURE</vt:lpstr>
      <vt:lpstr>FUTURE</vt:lpstr>
      <vt:lpstr>台灣大哥大</vt:lpstr>
      <vt:lpstr>TIMELINE</vt:lpstr>
      <vt:lpstr>FUTURE</vt:lpstr>
      <vt:lpstr>FUTURE</vt:lpstr>
      <vt:lpstr>FUTURE</vt:lpstr>
      <vt:lpstr>對比圖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金融資料探勘</dc:title>
  <cp:lastModifiedBy>94ek786</cp:lastModifiedBy>
  <cp:revision>15</cp:revision>
  <dcterms:modified xsi:type="dcterms:W3CDTF">2023-11-09T08:33:07Z</dcterms:modified>
</cp:coreProperties>
</file>