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36"/>
  </p:notesMasterIdLst>
  <p:sldIdLst>
    <p:sldId id="256" r:id="rId2"/>
    <p:sldId id="258" r:id="rId3"/>
    <p:sldId id="329" r:id="rId4"/>
    <p:sldId id="267" r:id="rId5"/>
    <p:sldId id="260" r:id="rId6"/>
    <p:sldId id="316" r:id="rId7"/>
    <p:sldId id="317" r:id="rId8"/>
    <p:sldId id="265" r:id="rId9"/>
    <p:sldId id="318" r:id="rId10"/>
    <p:sldId id="319" r:id="rId11"/>
    <p:sldId id="320" r:id="rId12"/>
    <p:sldId id="321" r:id="rId13"/>
    <p:sldId id="322" r:id="rId14"/>
    <p:sldId id="323" r:id="rId15"/>
    <p:sldId id="324" r:id="rId16"/>
    <p:sldId id="325" r:id="rId17"/>
    <p:sldId id="268" r:id="rId18"/>
    <p:sldId id="269" r:id="rId19"/>
    <p:sldId id="326" r:id="rId20"/>
    <p:sldId id="270" r:id="rId21"/>
    <p:sldId id="327" r:id="rId22"/>
    <p:sldId id="328" r:id="rId23"/>
    <p:sldId id="271" r:id="rId24"/>
    <p:sldId id="330" r:id="rId25"/>
    <p:sldId id="331" r:id="rId26"/>
    <p:sldId id="332" r:id="rId27"/>
    <p:sldId id="333" r:id="rId28"/>
    <p:sldId id="334" r:id="rId29"/>
    <p:sldId id="335" r:id="rId30"/>
    <p:sldId id="336" r:id="rId31"/>
    <p:sldId id="337" r:id="rId32"/>
    <p:sldId id="338" r:id="rId33"/>
    <p:sldId id="272" r:id="rId34"/>
    <p:sldId id="339" r:id="rId35"/>
  </p:sldIdLst>
  <p:sldSz cx="9144000" cy="5143500" type="screen16x9"/>
  <p:notesSz cx="6858000" cy="9144000"/>
  <p:embeddedFontLst>
    <p:embeddedFont>
      <p:font typeface="Manrope" panose="02020500000000000000" charset="0"/>
      <p:regular r:id="rId37"/>
      <p:bold r:id="rId38"/>
    </p:embeddedFont>
    <p:embeddedFont>
      <p:font typeface="Kulim Park SemiBold" panose="02020500000000000000" charset="0"/>
      <p:regular r:id="rId39"/>
      <p:bold r:id="rId40"/>
      <p:italic r:id="rId41"/>
      <p:boldItalic r:id="rId42"/>
    </p:embeddedFont>
    <p:embeddedFont>
      <p:font typeface="Kulim Park" panose="02020500000000000000" charset="0"/>
      <p:regular r:id="rId43"/>
      <p:bold r:id="rId44"/>
      <p:italic r:id="rId45"/>
      <p:boldItalic r:id="rId46"/>
    </p:embeddedFont>
    <p:embeddedFont>
      <p:font typeface="標楷體" panose="03000509000000000000" pitchFamily="65" charset="-120"/>
      <p:regular r:id="rId47"/>
    </p:embeddedFont>
    <p:embeddedFont>
      <p:font typeface="微軟正黑體" panose="020B0604030504040204" pitchFamily="34" charset="-12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414547-F04A-4656-8851-64D43B7D8AFE}">
  <a:tblStyle styleId="{C5414547-F04A-4656-8851-64D43B7D8A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38724D-16F3-41B7-9DC8-FF9D251834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5309" autoAdjust="0"/>
  </p:normalViewPr>
  <p:slideViewPr>
    <p:cSldViewPr snapToGrid="0">
      <p:cViewPr varScale="1">
        <p:scale>
          <a:sx n="107" d="100"/>
          <a:sy n="107" d="100"/>
        </p:scale>
        <p:origin x="7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r>
              <a:rPr lang="zh-TW" altLang="en-US" sz="1100" dirty="0">
                <a:latin typeface="Times New Roman" panose="02020603050405020304" pitchFamily="18" charset="0"/>
                <a:ea typeface="標楷體" panose="03000509000000000000" pitchFamily="65" charset="-120"/>
              </a:rPr>
              <a:t>多播組的成員可能是動態的，要在每次有新成員加入或現有成員離開多點傳送組時重新啟動預留協定，對於大型組來說，重新啟動預留協定特別繁瑣，因為組的大小越大，組成員變更的頻率就越高</a:t>
            </a:r>
            <a:endParaRPr lang="en-US" altLang="zh-TW" sz="11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42274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ts val="2200"/>
              </a:lnSpc>
              <a:buFont typeface="Wingdings" panose="05000000000000000000" pitchFamily="2" charset="2"/>
              <a:buNone/>
            </a:pPr>
            <a:r>
              <a:rPr lang="zh-TW" altLang="en-US" sz="1100" b="0" i="0" u="none" strike="noStrike" cap="none" dirty="0">
                <a:solidFill>
                  <a:srgbClr val="000000"/>
                </a:solidFill>
                <a:effectLst/>
                <a:latin typeface="Arial"/>
                <a:ea typeface="Arial"/>
                <a:cs typeface="Arial"/>
                <a:sym typeface="Arial"/>
              </a:rPr>
              <a:t>例如，在具有多個參與者的音訊會議中，通常在任何時候只有一個人，或最多幾個人，因此，與其為每位潛在的發言者同時發言而預留足夠的頻寬，不如在許多情況下僅預留足夠的網路資源來處理幾個同時的音訊通道，以便多點傳送組的總體資源預留能更準確地反映該組實際需要的資源。</a:t>
            </a: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338590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ts val="2200"/>
              </a:lnSpc>
              <a:buFont typeface="Wingdings" panose="05000000000000000000" pitchFamily="2" charset="2"/>
              <a:buNone/>
            </a:pPr>
            <a:r>
              <a:rPr lang="zh-TW" altLang="en-US" sz="1100" b="0" i="0" u="none" strike="noStrike" cap="none" dirty="0">
                <a:solidFill>
                  <a:srgbClr val="000000"/>
                </a:solidFill>
                <a:effectLst/>
                <a:latin typeface="Arial"/>
                <a:ea typeface="Arial"/>
                <a:cs typeface="Arial"/>
                <a:sym typeface="Arial"/>
              </a:rPr>
              <a:t>接收端應該要能夠在不被拒絕更改請求的風險的情況下在不同來源之間切換</a:t>
            </a: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244659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ts val="2200"/>
              </a:lnSpc>
              <a:buFont typeface="Wingdings" panose="05000000000000000000" pitchFamily="2" charset="2"/>
              <a:buNone/>
            </a:pP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的第五個設計目標是</a:t>
            </a: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應該適當地處理路由的變化，只要有足夠的資源，就應該自動重新建立沿新路徑的資源預留</a:t>
            </a: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54720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ts val="2200"/>
              </a:lnSpc>
              <a:buFont typeface="Wingdings" panose="05000000000000000000" pitchFamily="2" charset="2"/>
              <a:buNone/>
            </a:pPr>
            <a:r>
              <a:rPr lang="zh-TW" altLang="en-US" sz="1100" b="0" i="0" u="none" strike="noStrike" cap="none" dirty="0">
                <a:solidFill>
                  <a:srgbClr val="000000"/>
                </a:solidFill>
                <a:effectLst/>
                <a:latin typeface="Arial"/>
                <a:ea typeface="Arial"/>
                <a:cs typeface="Arial"/>
                <a:sym typeface="Arial"/>
              </a:rPr>
              <a:t>這意味著在群組規模變大時避免協定開銷增加，同時還能夠調整可調參數以控制協定開銷的量。</a:t>
            </a: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228441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r>
              <a:rPr lang="zh-TW" altLang="en-US" sz="2000" b="1" dirty="0">
                <a:latin typeface="Times New Roman" panose="02020603050405020304" pitchFamily="18" charset="0"/>
                <a:ea typeface="標楷體" panose="03000509000000000000" pitchFamily="65" charset="-120"/>
              </a:rPr>
              <a:t>路由選擇和資源預留應該集成</a:t>
            </a:r>
            <a:r>
              <a:rPr lang="en-US" altLang="zh-TW" sz="2000" b="1" dirty="0">
                <a:latin typeface="Times New Roman" panose="02020603050405020304" pitchFamily="18" charset="0"/>
                <a:ea typeface="標楷體" panose="03000509000000000000" pitchFamily="65" charset="-120"/>
              </a:rPr>
              <a:t>-&gt;</a:t>
            </a:r>
          </a:p>
          <a:p>
            <a:pPr marL="0" indent="0">
              <a:lnSpc>
                <a:spcPts val="2200"/>
              </a:lnSpc>
              <a:buFont typeface="Wingdings" panose="05000000000000000000" pitchFamily="2" charset="2"/>
              <a:buNone/>
            </a:pPr>
            <a:r>
              <a:rPr lang="zh-TW" altLang="en-US" sz="1100" b="0" i="0" u="none" strike="noStrike" cap="none" dirty="0">
                <a:solidFill>
                  <a:srgbClr val="000000"/>
                </a:solidFill>
                <a:effectLst/>
                <a:latin typeface="Arial"/>
                <a:ea typeface="Arial"/>
                <a:cs typeface="Arial"/>
                <a:sym typeface="Arial"/>
              </a:rPr>
              <a:t>這樣路徑的選擇可以取決於所需的服務品質，並且可以在預留的持續時間內得以維持路徑的穩定性。這種集成將導致更多協調，包括選擇要預留哪些資源以及建立預留的機制</a:t>
            </a:r>
            <a:endParaRPr lang="en-US" altLang="zh-TW" sz="1100" b="0" i="0" u="none" strike="noStrike" cap="none" dirty="0">
              <a:solidFill>
                <a:srgbClr val="000000"/>
              </a:solidFill>
              <a:effectLst/>
              <a:latin typeface="Arial"/>
              <a:ea typeface="Arial"/>
              <a:cs typeface="Arial"/>
              <a:sym typeface="Arial"/>
            </a:endParaRPr>
          </a:p>
          <a:p>
            <a:pPr marL="0" indent="0">
              <a:lnSpc>
                <a:spcPts val="2200"/>
              </a:lnSpc>
              <a:buFont typeface="Wingdings" panose="05000000000000000000" pitchFamily="2" charset="2"/>
              <a:buNone/>
            </a:pPr>
            <a:endParaRPr lang="en-US" altLang="zh-TW" sz="1100" b="0" i="0" u="none" strike="noStrike" cap="none" dirty="0">
              <a:solidFill>
                <a:srgbClr val="000000"/>
              </a:solidFill>
              <a:effectLst/>
              <a:latin typeface="Arial"/>
              <a:ea typeface="標楷體" panose="03000509000000000000" pitchFamily="65" charset="-120"/>
              <a:cs typeface="Arial"/>
              <a:sym typeface="Arial"/>
            </a:endParaRPr>
          </a:p>
          <a:p>
            <a:pPr marL="0" indent="0">
              <a:lnSpc>
                <a:spcPts val="2200"/>
              </a:lnSpc>
              <a:buFont typeface="Wingdings" panose="05000000000000000000" pitchFamily="2" charset="2"/>
              <a:buNone/>
            </a:pP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將資源預留請求傳送到相應的交換器，但在提供網路服務方面不扮演其他角色。因此，</a:t>
            </a: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傳遞對各種網路服務的需求，但不直接提供這些服務。</a:t>
            </a:r>
            <a:endParaRPr lang="en-US" altLang="zh-TW"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37745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為了達到七個設計目標，我們使用了六個基本的設計原則</a:t>
            </a:r>
            <a:endParaRPr dirty="0"/>
          </a:p>
        </p:txBody>
      </p:sp>
    </p:spTree>
    <p:extLst>
      <p:ext uri="{BB962C8B-B14F-4D97-AF65-F5344CB8AC3E}">
        <p14:creationId xmlns:p14="http://schemas.microsoft.com/office/powerpoint/2010/main" val="3197431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1" dirty="0"/>
              <a:t>接收方啟動</a:t>
            </a:r>
            <a:r>
              <a:rPr lang="en-US" altLang="zh-TW" b="1" dirty="0"/>
              <a:t>-&gt;</a:t>
            </a:r>
          </a:p>
          <a:p>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的獨特之處在於其接收方啟動的設計原則，使接收方能夠控制並保留所需的資源。</a:t>
            </a:r>
          </a:p>
          <a:p>
            <a:r>
              <a:rPr lang="zh-TW" altLang="en-US" sz="1100" b="0" i="0" u="none" strike="noStrike" cap="none" dirty="0">
                <a:solidFill>
                  <a:srgbClr val="000000"/>
                </a:solidFill>
                <a:effectLst/>
                <a:latin typeface="Arial"/>
                <a:ea typeface="Arial"/>
                <a:cs typeface="Arial"/>
                <a:sym typeface="Arial"/>
              </a:rPr>
              <a:t>接收方了解自己的容量限制，並直接關心傳入封包的品質，這使其成為選擇預留資源的理想方。</a:t>
            </a:r>
          </a:p>
          <a:p>
            <a:r>
              <a:rPr lang="zh-TW" altLang="en-US" sz="1100" b="0" i="0" u="none" strike="noStrike" cap="none" dirty="0">
                <a:solidFill>
                  <a:srgbClr val="000000"/>
                </a:solidFill>
                <a:effectLst/>
                <a:latin typeface="Arial"/>
                <a:ea typeface="Arial"/>
                <a:cs typeface="Arial"/>
                <a:sym typeface="Arial"/>
              </a:rPr>
              <a:t>與由接收方發送訊息給源頭的方法相比，接收方啟動的方法避免了多點傳送組的崩潰問題，同時減少了通訊開銷。</a:t>
            </a:r>
            <a:endParaRPr lang="en-US" altLang="zh-TW" sz="1100" b="0" i="0" u="none" strike="noStrike" cap="none" dirty="0">
              <a:solidFill>
                <a:srgbClr val="000000"/>
              </a:solidFill>
              <a:effectLst/>
              <a:latin typeface="Arial"/>
              <a:ea typeface="Arial"/>
              <a:cs typeface="Arial"/>
              <a:sym typeface="Arial"/>
            </a:endParaRPr>
          </a:p>
          <a:p>
            <a:endParaRPr lang="en-US" altLang="zh-TW" b="1" dirty="0"/>
          </a:p>
          <a:p>
            <a:pPr marL="0" lvl="0" indent="0" algn="l" rtl="0">
              <a:spcBef>
                <a:spcPts val="0"/>
              </a:spcBef>
              <a:spcAft>
                <a:spcPts val="0"/>
              </a:spcAft>
              <a:buNone/>
            </a:pPr>
            <a:r>
              <a:rPr lang="zh-TW" altLang="zh-TW" b="1" dirty="0"/>
              <a:t>將預</a:t>
            </a:r>
            <a:r>
              <a:rPr lang="zh-TW" altLang="en-US" b="1" dirty="0"/>
              <a:t>留</a:t>
            </a:r>
            <a:r>
              <a:rPr lang="zh-TW" altLang="zh-TW" b="1" dirty="0"/>
              <a:t>與</a:t>
            </a:r>
            <a:r>
              <a:rPr lang="zh-TW" altLang="en-US" b="1" dirty="0"/>
              <a:t>封</a:t>
            </a:r>
            <a:r>
              <a:rPr lang="zh-TW" altLang="zh-TW" b="1" dirty="0"/>
              <a:t>包分開</a:t>
            </a:r>
            <a:r>
              <a:rPr lang="en-US" altLang="zh-TW" dirty="0"/>
              <a:t>-&gt;</a:t>
            </a:r>
          </a:p>
          <a:p>
            <a:pPr marL="457200" marR="0" lvl="0" indent="-298450" algn="l" rtl="0">
              <a:lnSpc>
                <a:spcPct val="100000"/>
              </a:lnSpc>
              <a:spcBef>
                <a:spcPts val="0"/>
              </a:spcBef>
              <a:spcAft>
                <a:spcPts val="0"/>
              </a:spcAft>
              <a:buClr>
                <a:srgbClr val="000000"/>
              </a:buClr>
              <a:buSzPts val="1100"/>
              <a:buFont typeface="Arial"/>
              <a:buChar char="●"/>
            </a:pPr>
            <a:r>
              <a:rPr lang="zh-TW" altLang="en-US" sz="1100" b="0" i="0" u="none" strike="noStrike" cap="none" dirty="0">
                <a:solidFill>
                  <a:srgbClr val="000000"/>
                </a:solidFill>
                <a:effectLst/>
                <a:latin typeface="Arial"/>
                <a:ea typeface="Arial"/>
                <a:cs typeface="Arial"/>
                <a:sym typeface="Arial"/>
              </a:rPr>
              <a:t>資源預留指定特定資源給進行預留的實體，例如緩衝區和頻寬</a:t>
            </a:r>
            <a:endParaRPr lang="en-US" altLang="zh-TW" sz="1100" b="0" i="0" u="none" strike="noStrike" cap="none" dirty="0">
              <a:solidFill>
                <a:srgbClr val="000000"/>
              </a:solidFill>
              <a:effectLst/>
              <a:latin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zh-TW" altLang="en-US" sz="1100" b="0" i="0" u="none" strike="noStrike" cap="none" dirty="0">
                <a:solidFill>
                  <a:srgbClr val="000000"/>
                </a:solidFill>
                <a:effectLst/>
                <a:latin typeface="Arial"/>
                <a:ea typeface="Arial"/>
                <a:cs typeface="Arial"/>
                <a:sym typeface="Arial"/>
              </a:rPr>
              <a:t>封包篩檢器是一個獨立功能，由進行預留的實體設置，選擇可以使用資源的封包</a:t>
            </a:r>
            <a:endParaRPr lang="en-US" altLang="zh-TW" sz="1100" b="0" i="0" u="none" strike="noStrike" cap="none" dirty="0">
              <a:solidFill>
                <a:srgbClr val="000000"/>
              </a:solidFill>
              <a:effectLst/>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zh-TW" altLang="en-US" sz="1100" b="0" i="0" u="none" strike="noStrike" cap="none" dirty="0">
                <a:solidFill>
                  <a:srgbClr val="000000"/>
                </a:solidFill>
                <a:effectLst/>
                <a:latin typeface="Arial"/>
                <a:ea typeface="Arial"/>
                <a:cs typeface="Arial"/>
                <a:sym typeface="Arial"/>
              </a:rPr>
              <a:t>資源預留和篩檢之間的區別使</a:t>
            </a: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能夠提供多種不同的預留樣式。</a:t>
            </a:r>
            <a:endParaRPr lang="en-US" altLang="zh-TW" sz="1100" b="0" i="0" u="none" strike="noStrike" cap="none" dirty="0">
              <a:solidFill>
                <a:srgbClr val="000000"/>
              </a:solidFill>
              <a:effectLst/>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endParaRPr lang="en-US" altLang="zh-TW"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zh-TW" altLang="zh-TW" sz="1100" b="1" i="0" u="none" strike="noStrike" cap="none" dirty="0">
                <a:solidFill>
                  <a:srgbClr val="000000"/>
                </a:solidFill>
                <a:latin typeface="Arial"/>
                <a:ea typeface="Arial"/>
                <a:cs typeface="Arial"/>
                <a:sym typeface="Arial"/>
              </a:rPr>
              <a:t>不同的預訂方式</a:t>
            </a:r>
            <a:r>
              <a:rPr lang="en-US" altLang="zh-TW" sz="1100" b="1" i="0" u="none" strike="noStrike" cap="none" dirty="0">
                <a:solidFill>
                  <a:srgbClr val="000000"/>
                </a:solidFill>
                <a:latin typeface="Arial"/>
                <a:ea typeface="Arial"/>
                <a:cs typeface="Arial"/>
                <a:sym typeface="Arial"/>
              </a:rPr>
              <a:t>-&gt;</a:t>
            </a:r>
          </a:p>
          <a:p>
            <a:pPr marL="457200" marR="0" lvl="0" indent="-298450" algn="l" rtl="0">
              <a:lnSpc>
                <a:spcPct val="100000"/>
              </a:lnSpc>
              <a:spcBef>
                <a:spcPts val="0"/>
              </a:spcBef>
              <a:spcAft>
                <a:spcPts val="0"/>
              </a:spcAft>
              <a:buClr>
                <a:srgbClr val="000000"/>
              </a:buClr>
              <a:buSzPts val="1100"/>
              <a:buFont typeface="Arial"/>
              <a:buChar char="●"/>
            </a:pPr>
            <a:r>
              <a:rPr lang="en-US" altLang="zh-TW" sz="1100" b="0" i="0" u="none" strike="noStrike" cap="none" dirty="0">
                <a:solidFill>
                  <a:srgbClr val="000000"/>
                </a:solidFill>
                <a:effectLst/>
                <a:latin typeface="Arial"/>
                <a:ea typeface="Arial"/>
                <a:cs typeface="Arial"/>
                <a:sym typeface="Arial"/>
              </a:rPr>
              <a:t>RSVP </a:t>
            </a:r>
            <a:r>
              <a:rPr lang="zh-TW" altLang="en-US" sz="1100" b="0" i="0" u="none" strike="noStrike" cap="none" dirty="0">
                <a:solidFill>
                  <a:srgbClr val="000000"/>
                </a:solidFill>
                <a:effectLst/>
                <a:latin typeface="Arial"/>
                <a:ea typeface="Arial"/>
                <a:cs typeface="Arial"/>
                <a:sym typeface="Arial"/>
              </a:rPr>
              <a:t>定義了三種預留樣式，分別是無過濾器、固定過濾器和動態過濾器。這些樣式指示了中間交換機應如何聚合來自同一多播組中接收器的預留請求。</a:t>
            </a:r>
            <a:endParaRPr lang="en-US" altLang="zh-TW" sz="1100" b="0" i="0" u="none" strike="noStrike" cap="none" dirty="0">
              <a:solidFill>
                <a:srgbClr val="000000"/>
              </a:solidFill>
              <a:effectLst/>
              <a:latin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24dc3920d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24dc3920d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1" dirty="0"/>
              <a:t>維持軟狀態</a:t>
            </a:r>
            <a:r>
              <a:rPr lang="en-US" altLang="zh-TW" b="1" dirty="0"/>
              <a:t>-&gt;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zh-TW" altLang="zh-TW" sz="1100" b="0" i="0" u="none" strike="noStrike" cap="none" dirty="0">
                <a:solidFill>
                  <a:srgbClr val="000000"/>
                </a:solidFill>
                <a:effectLst/>
                <a:latin typeface="Arial"/>
                <a:ea typeface="Arial"/>
                <a:cs typeface="Arial"/>
                <a:sym typeface="Arial"/>
              </a:rPr>
              <a:t>軟狀態指的是在網絡交換機上維護的狀態，當丟失時，此後不久將由</a:t>
            </a:r>
            <a:r>
              <a:rPr lang="en-US" altLang="zh-TW" sz="1100" b="0" i="0" u="none" strike="noStrike" cap="none" dirty="0">
                <a:solidFill>
                  <a:srgbClr val="000000"/>
                </a:solidFill>
                <a:effectLst/>
                <a:latin typeface="Arial"/>
                <a:ea typeface="Arial"/>
                <a:cs typeface="Arial"/>
                <a:sym typeface="Arial"/>
              </a:rPr>
              <a:t> RSVP </a:t>
            </a:r>
            <a:r>
              <a:rPr lang="zh-TW" altLang="zh-TW" sz="1100" b="0" i="0" u="none" strike="noStrike" cap="none" dirty="0">
                <a:solidFill>
                  <a:srgbClr val="000000"/>
                </a:solidFill>
                <a:effectLst/>
                <a:latin typeface="Arial"/>
                <a:ea typeface="Arial"/>
                <a:cs typeface="Arial"/>
                <a:sym typeface="Arial"/>
              </a:rPr>
              <a:t>自動</a:t>
            </a:r>
            <a:r>
              <a:rPr lang="zh-TW" altLang="en-US" sz="1100" b="0" i="0" u="none" strike="noStrike" cap="none" dirty="0">
                <a:solidFill>
                  <a:srgbClr val="000000"/>
                </a:solidFill>
                <a:effectLst/>
                <a:latin typeface="Arial"/>
                <a:ea typeface="Arial"/>
                <a:cs typeface="Arial"/>
                <a:sym typeface="Arial"/>
              </a:rPr>
              <a:t>重新建立，</a:t>
            </a:r>
            <a:endParaRPr lang="en-US" altLang="zh-TW" sz="1100" b="0" i="0" u="none" strike="noStrike" cap="none" dirty="0">
              <a:solidFill>
                <a:srgbClr val="000000"/>
              </a:solidFill>
              <a:effectLst/>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1" dirty="0"/>
              <a:t>協議開銷控制</a:t>
            </a:r>
            <a:r>
              <a:rPr lang="en-US" altLang="zh-TW" b="1" dirty="0"/>
              <a:t>-&gt;</a:t>
            </a:r>
          </a:p>
          <a:p>
            <a:r>
              <a:rPr lang="en-US" altLang="zh-TW" sz="1100" b="0" i="0" u="none" strike="noStrike" cap="none" dirty="0">
                <a:solidFill>
                  <a:srgbClr val="000000"/>
                </a:solidFill>
                <a:effectLst/>
                <a:latin typeface="Arial"/>
                <a:ea typeface="Arial"/>
                <a:cs typeface="Arial"/>
                <a:sym typeface="Arial"/>
              </a:rPr>
              <a:t>RSVP </a:t>
            </a:r>
            <a:r>
              <a:rPr lang="zh-TW" altLang="en-US" sz="1100" b="0" i="0" u="none" strike="noStrike" cap="none" dirty="0">
                <a:solidFill>
                  <a:srgbClr val="000000"/>
                </a:solidFill>
                <a:effectLst/>
                <a:latin typeface="Arial"/>
                <a:ea typeface="Arial"/>
                <a:cs typeface="Arial"/>
                <a:sym typeface="Arial"/>
              </a:rPr>
              <a:t>通過合併訊息、控制訊息大小和調整刷新頻率來管理協議的開銷，以平衡效能和靈活應對動態變化。</a:t>
            </a:r>
            <a:br>
              <a:rPr lang="zh-TW" altLang="en-US" sz="1100" b="0" i="0" u="none" strike="noStrike" cap="none" dirty="0">
                <a:solidFill>
                  <a:srgbClr val="000000"/>
                </a:solidFill>
                <a:effectLst/>
                <a:latin typeface="Arial"/>
                <a:ea typeface="Arial"/>
                <a:cs typeface="Arial"/>
                <a:sym typeface="Arial"/>
              </a:rPr>
            </a:br>
            <a:endParaRPr lang="zh-TW"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1" dirty="0"/>
              <a:t>模組化</a:t>
            </a:r>
            <a:r>
              <a:rPr lang="en-US" altLang="zh-TW" b="1" dirty="0"/>
              <a:t>-&gt;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zh-TW" altLang="en-US" sz="1100" b="0" i="0" u="none" strike="noStrike" cap="none" dirty="0">
                <a:solidFill>
                  <a:srgbClr val="000000"/>
                </a:solidFill>
                <a:effectLst/>
                <a:latin typeface="Arial"/>
                <a:ea typeface="Arial"/>
                <a:cs typeface="Arial"/>
                <a:sym typeface="Arial"/>
              </a:rPr>
              <a:t>希望使 </a:t>
            </a:r>
            <a:r>
              <a:rPr lang="en-US" altLang="zh-TW" sz="1100" b="0" i="0" u="none" strike="noStrike" cap="none" dirty="0">
                <a:solidFill>
                  <a:srgbClr val="000000"/>
                </a:solidFill>
                <a:effectLst/>
                <a:latin typeface="Arial"/>
                <a:ea typeface="Arial"/>
                <a:cs typeface="Arial"/>
                <a:sym typeface="Arial"/>
              </a:rPr>
              <a:t>RSVP </a:t>
            </a:r>
            <a:r>
              <a:rPr lang="zh-TW" altLang="en-US" sz="1100" b="0" i="0" u="none" strike="noStrike" cap="none" dirty="0">
                <a:solidFill>
                  <a:srgbClr val="000000"/>
                </a:solidFill>
                <a:effectLst/>
                <a:latin typeface="Arial"/>
                <a:ea typeface="Arial"/>
                <a:cs typeface="Arial"/>
                <a:sym typeface="Arial"/>
              </a:rPr>
              <a:t>相對於其他組件盡可能獨立。</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5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24dc3920de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24dc3920de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通常，來源集和接收端集可能部分或完全重疊。為了方便觀看，這裡它們是不相交的</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24dc3920de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24dc3920de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b="1" kern="100" dirty="0">
                <a:effectLst/>
                <a:latin typeface="Times New Roman" panose="02020603050405020304" pitchFamily="18" charset="0"/>
                <a:ea typeface="微軟正黑體" panose="020B0604030504040204" pitchFamily="34" charset="-120"/>
                <a:cs typeface="Times New Roman" panose="02020603050405020304" pitchFamily="18" charset="0"/>
              </a:rPr>
              <a:t>為清楚起見，省略了</a:t>
            </a:r>
            <a:r>
              <a:rPr lang="en-US" altLang="zh-TW" sz="1100" b="1" kern="100" dirty="0">
                <a:effectLst/>
                <a:latin typeface="Times New Roman" panose="02020603050405020304" pitchFamily="18" charset="0"/>
                <a:ea typeface="微軟正黑體" panose="020B0604030504040204" pitchFamily="34" charset="-120"/>
                <a:cs typeface="Times New Roman" panose="02020603050405020304" pitchFamily="18" charset="0"/>
              </a:rPr>
              <a:t> H5 </a:t>
            </a:r>
            <a:r>
              <a:rPr lang="zh-TW" altLang="zh-TW" sz="1100" b="1" kern="100" dirty="0">
                <a:effectLst/>
                <a:latin typeface="Times New Roman" panose="02020603050405020304" pitchFamily="18" charset="0"/>
                <a:ea typeface="微軟正黑體" panose="020B0604030504040204" pitchFamily="34" charset="-120"/>
                <a:cs typeface="Times New Roman" panose="02020603050405020304" pitchFamily="18" charset="0"/>
              </a:rPr>
              <a:t>的匯</a:t>
            </a:r>
            <a:r>
              <a:rPr lang="zh-TW" altLang="en-US" sz="1100" b="1" kern="100" dirty="0">
                <a:effectLst/>
                <a:latin typeface="Times New Roman" panose="02020603050405020304" pitchFamily="18" charset="0"/>
                <a:ea typeface="微軟正黑體" panose="020B0604030504040204" pitchFamily="34" charset="-120"/>
                <a:cs typeface="Times New Roman" panose="02020603050405020304" pitchFamily="18" charset="0"/>
              </a:rPr>
              <a:t>集</a:t>
            </a:r>
            <a:r>
              <a:rPr lang="zh-TW" altLang="zh-TW" sz="1100" b="1" kern="100" dirty="0">
                <a:effectLst/>
                <a:latin typeface="Times New Roman" panose="02020603050405020304" pitchFamily="18" charset="0"/>
                <a:ea typeface="微軟正黑體" panose="020B0604030504040204" pitchFamily="34" charset="-120"/>
                <a:cs typeface="Times New Roman" panose="02020603050405020304" pitchFamily="18" charset="0"/>
              </a:rPr>
              <a:t>樹。</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63331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051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該網路由五個主機和三個交換器組成</a:t>
            </a:r>
            <a:r>
              <a:rPr lang="en-US" altLang="zh-TW" sz="1100" b="0" i="0" u="none" strike="noStrike" cap="none" dirty="0">
                <a:solidFill>
                  <a:srgbClr val="000000"/>
                </a:solidFill>
                <a:effectLst/>
                <a:latin typeface="Arial"/>
                <a:ea typeface="Arial"/>
                <a:cs typeface="Arial"/>
                <a:sym typeface="Arial"/>
              </a:rPr>
              <a:t/>
            </a:r>
            <a:br>
              <a:rPr lang="en-US" altLang="zh-TW" sz="1100" b="0" i="0" u="none" strike="noStrike" cap="none" dirty="0">
                <a:solidFill>
                  <a:srgbClr val="000000"/>
                </a:solidFill>
                <a:effectLst/>
                <a:latin typeface="Arial"/>
                <a:ea typeface="Arial"/>
                <a:cs typeface="Arial"/>
                <a:sym typeface="Arial"/>
              </a:rPr>
            </a:br>
            <a:endParaRPr lang="en-US"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讓我們考慮在</a:t>
            </a:r>
            <a:r>
              <a:rPr lang="en-US" altLang="zh-TW" sz="1100" b="0" i="0" u="none" strike="noStrike" cap="none" dirty="0">
                <a:solidFill>
                  <a:srgbClr val="000000"/>
                </a:solidFill>
                <a:effectLst/>
                <a:latin typeface="Arial"/>
                <a:ea typeface="Arial"/>
                <a:cs typeface="Arial"/>
                <a:sym typeface="Arial"/>
              </a:rPr>
              <a:t>5</a:t>
            </a:r>
            <a:r>
              <a:rPr lang="zh-TW" altLang="en-US" sz="1100" b="0" i="0" u="none" strike="noStrike" cap="none" dirty="0">
                <a:solidFill>
                  <a:srgbClr val="000000"/>
                </a:solidFill>
                <a:effectLst/>
                <a:latin typeface="Arial"/>
                <a:ea typeface="Arial"/>
                <a:cs typeface="Arial"/>
                <a:sym typeface="Arial"/>
              </a:rPr>
              <a:t>名參與者之間進行音訊會議的情境，每個參與者位於其中一個</a:t>
            </a:r>
            <a:r>
              <a:rPr lang="en-US" altLang="zh-TW" sz="1100" b="0" i="0" u="none" strike="noStrike" cap="none" dirty="0">
                <a:solidFill>
                  <a:srgbClr val="000000"/>
                </a:solidFill>
                <a:effectLst/>
                <a:latin typeface="Arial"/>
                <a:ea typeface="Arial"/>
                <a:cs typeface="Arial"/>
                <a:sym typeface="Arial"/>
              </a:rPr>
              <a:t>5</a:t>
            </a:r>
            <a:r>
              <a:rPr lang="zh-TW" altLang="en-US" sz="1100" b="0" i="0" u="none" strike="noStrike" cap="none" dirty="0">
                <a:solidFill>
                  <a:srgbClr val="000000"/>
                </a:solidFill>
                <a:effectLst/>
                <a:latin typeface="Arial"/>
                <a:ea typeface="Arial"/>
                <a:cs typeface="Arial"/>
                <a:sym typeface="Arial"/>
              </a:rPr>
              <a:t>台主機上。</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6953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543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249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971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464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295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670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1390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5588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4140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24dc3920de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24dc3920de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40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24dc3920d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124dc3920d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latin typeface="Times New Roman" panose="02020603050405020304" pitchFamily="18" charset="0"/>
                <a:ea typeface="標楷體" panose="03000509000000000000" pitchFamily="65" charset="-120"/>
              </a:rPr>
              <a:t>Flow Specification</a:t>
            </a:r>
            <a:r>
              <a:rPr lang="zh-TW" altLang="en-US" sz="1100" b="1" dirty="0">
                <a:latin typeface="Times New Roman" panose="02020603050405020304" pitchFamily="18" charset="0"/>
                <a:ea typeface="標楷體" panose="03000509000000000000" pitchFamily="65" charset="-120"/>
              </a:rPr>
              <a:t>（流量規範）</a:t>
            </a:r>
            <a:endParaRPr lang="en-US" altLang="zh-TW" dirty="0">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en-US" dirty="0">
                <a:latin typeface="Times New Roman" panose="02020603050405020304" pitchFamily="18" charset="0"/>
                <a:ea typeface="標楷體" panose="03000509000000000000" pitchFamily="65" charset="-120"/>
              </a:rPr>
              <a:t>網路和各種數據流需要一種共同的語言使發送端能夠告訴網路有關其流量特性的訊息，從而使網路能夠指定要提供的服務品質。</a:t>
            </a:r>
            <a:endParaRPr lang="en-US" altLang="zh-TW" dirty="0">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endParaRPr lang="en-US" altLang="zh-TW"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latin typeface="Times New Roman" panose="02020603050405020304" pitchFamily="18" charset="0"/>
                <a:ea typeface="標楷體" panose="03000509000000000000" pitchFamily="65" charset="-120"/>
              </a:rPr>
              <a:t>Routing</a:t>
            </a:r>
            <a:r>
              <a:rPr lang="zh-TW" altLang="en-US" sz="1100" b="1" dirty="0">
                <a:latin typeface="Times New Roman" panose="02020603050405020304" pitchFamily="18" charset="0"/>
                <a:ea typeface="標楷體" panose="03000509000000000000" pitchFamily="65" charset="-120"/>
              </a:rPr>
              <a:t>（路由）</a:t>
            </a:r>
            <a:endParaRPr lang="en-US" altLang="zh-TW" sz="1100" b="1" dirty="0">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en-US" sz="1100" b="0" i="0" u="none" strike="noStrike" cap="none" dirty="0">
                <a:solidFill>
                  <a:srgbClr val="000000"/>
                </a:solidFill>
                <a:effectLst/>
                <a:latin typeface="Arial"/>
                <a:ea typeface="Arial"/>
                <a:cs typeface="Arial"/>
                <a:sym typeface="Arial"/>
              </a:rPr>
              <a:t>網路必須決定如何將數據包從來源傳輸到接收端（或多點傳送的情況下的所有接收端）</a:t>
            </a:r>
            <a:endParaRPr lang="en-US"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latin typeface="Times New Roman" panose="02020603050405020304" pitchFamily="18" charset="0"/>
                <a:ea typeface="標楷體" panose="03000509000000000000" pitchFamily="65" charset="-120"/>
              </a:rPr>
              <a:t>Resource Reservation</a:t>
            </a:r>
            <a:r>
              <a:rPr lang="zh-TW" altLang="en-US" sz="1100" b="1" dirty="0">
                <a:latin typeface="Times New Roman" panose="02020603050405020304" pitchFamily="18" charset="0"/>
                <a:ea typeface="標楷體" panose="03000509000000000000" pitchFamily="65" charset="-120"/>
              </a:rPr>
              <a:t>（資源預留）</a:t>
            </a:r>
            <a:endParaRPr lang="en-US" altLang="zh-TW" sz="1100" b="1" dirty="0">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en-US" sz="1100" dirty="0">
                <a:latin typeface="微軟正黑體" panose="020B0604030504040204" pitchFamily="34" charset="-120"/>
                <a:ea typeface="微軟正黑體" panose="020B0604030504040204" pitchFamily="34" charset="-120"/>
              </a:rPr>
              <a:t>為了讓網路提供指定服務品質，需要預留資源</a:t>
            </a:r>
            <a:endParaRPr dirty="0"/>
          </a:p>
        </p:txBody>
      </p:sp>
    </p:spTree>
    <p:extLst>
      <p:ext uri="{BB962C8B-B14F-4D97-AF65-F5344CB8AC3E}">
        <p14:creationId xmlns:p14="http://schemas.microsoft.com/office/powerpoint/2010/main" val="60853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latin typeface="Times New Roman" panose="02020603050405020304" pitchFamily="18" charset="0"/>
                <a:ea typeface="標楷體" panose="03000509000000000000" pitchFamily="65" charset="-120"/>
              </a:rPr>
              <a:t>Admission Control</a:t>
            </a:r>
            <a:r>
              <a:rPr lang="zh-TW" altLang="en-US" sz="1100" b="1" dirty="0">
                <a:latin typeface="Times New Roman" panose="02020603050405020304" pitchFamily="18" charset="0"/>
                <a:ea typeface="標楷體" panose="03000509000000000000" pitchFamily="65" charset="-120"/>
              </a:rPr>
              <a:t>（接入控制）</a:t>
            </a:r>
            <a:endParaRPr lang="en-US" altLang="zh-TW" sz="1100" b="1"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由於網路的資源是有限的，它無法批准所有的資源預留請求。為了保持網路負載在能夠滿足所有服務品質承諾的水平上，</a:t>
            </a:r>
            <a:r>
              <a:rPr lang="zh-TW" altLang="en-US" sz="1100" dirty="0">
                <a:latin typeface="Times New Roman" panose="02020603050405020304" pitchFamily="18" charset="0"/>
                <a:ea typeface="標楷體" panose="03000509000000000000" pitchFamily="65" charset="-120"/>
              </a:rPr>
              <a:t>網路架構必須包含一個接入控制算法，該算法確定應該批准哪些預留請求，哪些應該拒絕，從而保持網路負載維持在適當的水平上。</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100" b="1"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1" dirty="0">
                <a:latin typeface="Times New Roman" panose="02020603050405020304" pitchFamily="18" charset="0"/>
                <a:ea typeface="標楷體" panose="03000509000000000000" pitchFamily="65" charset="-120"/>
              </a:rPr>
              <a:t>Packet Scheduling</a:t>
            </a:r>
            <a:r>
              <a:rPr lang="zh-TW" altLang="en-US" sz="1100" b="1" dirty="0">
                <a:latin typeface="Times New Roman" panose="02020603050405020304" pitchFamily="18" charset="0"/>
                <a:ea typeface="標楷體" panose="03000509000000000000" pitchFamily="65" charset="-120"/>
              </a:rPr>
              <a:t>（封包排程）</a:t>
            </a:r>
            <a:endParaRPr lang="en-US" altLang="zh-TW" sz="1100" b="1"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在每個封包傳輸之後，網路交換器必須決定是否傳輸下一個封包，以及下一個封包是什麼。這些決策由封包排程演算法控制，這是任何網絡架構的核心，因為它決定了網路能夠提供的服務品質。</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623334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我們不能假設多播傳送組的所有接收端都擁有相同的處理傳入數據的能力，甚至不一定需要從網路中獲得相同的服務品質</a:t>
            </a: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indent="0">
              <a:lnSpc>
                <a:spcPts val="2200"/>
              </a:lnSpc>
              <a:buFont typeface="Wingdings" panose="05000000000000000000" pitchFamily="2" charset="2"/>
              <a:buNone/>
            </a:pPr>
            <a:r>
              <a:rPr lang="zh-TW" altLang="en-US" sz="1100" b="0" i="0" u="none" strike="noStrike" cap="none" dirty="0">
                <a:solidFill>
                  <a:srgbClr val="000000"/>
                </a:solidFill>
                <a:effectLst/>
                <a:latin typeface="Arial"/>
                <a:ea typeface="Arial"/>
                <a:cs typeface="Arial"/>
                <a:sym typeface="Arial"/>
              </a:rPr>
              <a:t>發送端可能正在發送影片信號的分層編碼；在軟體解碼的某些接收端只有足夠的處理能力來解碼低解析度信號，而那些具有硬體解碼或更多處理能力的接收端則可以解碼整個信號。此外，到達接收端的路徑可能具有不同的容量；在上面的分層編碼示例中，某些接收端可能只有它們與發送端之間的低頻寬路徑，因此只能接收低解析度</a:t>
            </a:r>
            <a:r>
              <a:rPr lang="zh-TW" altLang="en-US" sz="1100" dirty="0">
                <a:latin typeface="Times New Roman" panose="02020603050405020304" pitchFamily="18" charset="0"/>
                <a:ea typeface="標楷體" panose="03000509000000000000" pitchFamily="65" charset="-120"/>
              </a:rPr>
              <a:t>訊號</a:t>
            </a:r>
            <a:endParaRPr lang="en-US" altLang="zh-TW" sz="1100"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r>
              <a:rPr lang="zh-TW" altLang="en-US" sz="1100" dirty="0">
                <a:latin typeface="Times New Roman" panose="02020603050405020304" pitchFamily="18" charset="0"/>
                <a:ea typeface="標楷體" panose="03000509000000000000" pitchFamily="65" charset="-120"/>
              </a:rPr>
              <a:t>到達接收端的路徑可能具有不同的容量，在上述例子中，某些接收端可能只有它們與發送端之間的低頻寬路徑，因此只能接收低解析度訊號</a:t>
            </a:r>
          </a:p>
          <a:p>
            <a:pPr marL="0" marR="0" lvl="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endParaRPr lang="en-US" altLang="zh-TW"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ts val="2200"/>
              </a:lnSpc>
              <a:spcBef>
                <a:spcPts val="0"/>
              </a:spcBef>
              <a:spcAft>
                <a:spcPts val="0"/>
              </a:spcAft>
              <a:buClr>
                <a:srgbClr val="000000"/>
              </a:buClr>
              <a:buSzPts val="1100"/>
              <a:buFont typeface="Wingdings" panose="05000000000000000000" pitchFamily="2" charset="2"/>
              <a:buNone/>
              <a:tabLst/>
              <a:defRPr/>
            </a:pPr>
            <a:r>
              <a:rPr lang="zh-TW" altLang="en-US" sz="1100" b="0" i="0" u="none" strike="noStrike" cap="none" dirty="0">
                <a:solidFill>
                  <a:srgbClr val="000000"/>
                </a:solidFill>
                <a:effectLst/>
                <a:latin typeface="Arial"/>
                <a:ea typeface="Arial"/>
                <a:cs typeface="Arial"/>
                <a:sym typeface="Arial"/>
              </a:rPr>
              <a:t>也因為無法單獨處理接收端，所以對</a:t>
            </a:r>
            <a:r>
              <a:rPr lang="en-US" altLang="zh-TW" sz="1100" b="0" i="0" u="none" strike="noStrike" cap="none" dirty="0">
                <a:solidFill>
                  <a:srgbClr val="000000"/>
                </a:solidFill>
                <a:effectLst/>
                <a:latin typeface="Arial"/>
                <a:ea typeface="Arial"/>
                <a:cs typeface="Arial"/>
                <a:sym typeface="Arial"/>
              </a:rPr>
              <a:t>RSVP</a:t>
            </a:r>
            <a:r>
              <a:rPr lang="zh-TW" altLang="en-US" sz="1100" b="0" i="0" u="none" strike="noStrike" cap="none" dirty="0">
                <a:solidFill>
                  <a:srgbClr val="000000"/>
                </a:solidFill>
                <a:effectLst/>
                <a:latin typeface="Arial"/>
                <a:ea typeface="Arial"/>
                <a:cs typeface="Arial"/>
                <a:sym typeface="Arial"/>
              </a:rPr>
              <a:t>的第一個設計目標是提供給異質接收端能夠根據其自身需求定制預留的能力</a:t>
            </a:r>
            <a:endParaRPr lang="en-US" altLang="zh-TW" sz="1100" b="0" i="0" u="none" strike="noStrike" cap="none" dirty="0">
              <a:solidFill>
                <a:srgbClr val="000000"/>
              </a:solidFill>
              <a:effectLst/>
              <a:latin typeface="Arial"/>
              <a:ea typeface="Arial"/>
              <a:cs typeface="Arial"/>
              <a:sym typeface="Arial"/>
            </a:endParaRPr>
          </a:p>
          <a:p>
            <a:pPr marL="0" indent="0">
              <a:lnSpc>
                <a:spcPts val="2200"/>
              </a:lnSpc>
              <a:buFont typeface="Wingdings" panose="05000000000000000000" pitchFamily="2" charset="2"/>
              <a:buNone/>
            </a:pPr>
            <a:endParaRPr lang="zh-TW" altLang="en-US" sz="11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96649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97"/>
        <p:cNvGrpSpPr/>
        <p:nvPr/>
      </p:nvGrpSpPr>
      <p:grpSpPr>
        <a:xfrm>
          <a:off x="0" y="0"/>
          <a:ext cx="0" cy="0"/>
          <a:chOff x="0" y="0"/>
          <a:chExt cx="0" cy="0"/>
        </a:xfrm>
      </p:grpSpPr>
      <p:sp>
        <p:nvSpPr>
          <p:cNvPr id="298" name="Google Shape;298;p3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34"/>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34"/>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7" name="Google Shape;307;p34"/>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8" name="Google Shape;308;p34"/>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9" name="Google Shape;309;p34"/>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34"/>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22">
    <p:spTree>
      <p:nvGrpSpPr>
        <p:cNvPr id="1" name="Shape 311"/>
        <p:cNvGrpSpPr/>
        <p:nvPr/>
      </p:nvGrpSpPr>
      <p:grpSpPr>
        <a:xfrm>
          <a:off x="0" y="0"/>
          <a:ext cx="0" cy="0"/>
          <a:chOff x="0" y="0"/>
          <a:chExt cx="0" cy="0"/>
        </a:xfrm>
      </p:grpSpPr>
      <p:sp>
        <p:nvSpPr>
          <p:cNvPr id="312" name="Google Shape;312;p35"/>
          <p:cNvSpPr/>
          <p:nvPr/>
        </p:nvSpPr>
        <p:spPr>
          <a:xfrm rot="10285629" flipH="1">
            <a:off x="-7063092" y="-236754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4432130" y="168593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rot="-2839443" flipH="1">
            <a:off x="2550622" y="3252659"/>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rot="-10305679" flipH="1">
            <a:off x="6458116" y="671626"/>
            <a:ext cx="7310080" cy="6849767"/>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rot="1478505" flipH="1">
            <a:off x="3777012" y="-1076247"/>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rot="-9555841">
            <a:off x="-6505500" y="24943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35"/>
          <p:cNvSpPr txBox="1">
            <a:spLocks noGrp="1"/>
          </p:cNvSpPr>
          <p:nvPr>
            <p:ph type="title" idx="2"/>
          </p:nvPr>
        </p:nvSpPr>
        <p:spPr>
          <a:xfrm>
            <a:off x="1164025" y="29129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0" name="Google Shape;320;p35"/>
          <p:cNvSpPr txBox="1">
            <a:spLocks noGrp="1"/>
          </p:cNvSpPr>
          <p:nvPr>
            <p:ph type="subTitle" idx="1"/>
          </p:nvPr>
        </p:nvSpPr>
        <p:spPr>
          <a:xfrm>
            <a:off x="1164075" y="34473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1" name="Google Shape;321;p35"/>
          <p:cNvSpPr txBox="1">
            <a:spLocks noGrp="1"/>
          </p:cNvSpPr>
          <p:nvPr>
            <p:ph type="title" idx="3"/>
          </p:nvPr>
        </p:nvSpPr>
        <p:spPr>
          <a:xfrm>
            <a:off x="3549063" y="2379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2" name="Google Shape;322;p35"/>
          <p:cNvSpPr txBox="1">
            <a:spLocks noGrp="1"/>
          </p:cNvSpPr>
          <p:nvPr>
            <p:ph type="subTitle" idx="4"/>
          </p:nvPr>
        </p:nvSpPr>
        <p:spPr>
          <a:xfrm>
            <a:off x="3549150" y="2913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3" name="Google Shape;323;p35"/>
          <p:cNvSpPr txBox="1">
            <a:spLocks noGrp="1"/>
          </p:cNvSpPr>
          <p:nvPr>
            <p:ph type="title" idx="5"/>
          </p:nvPr>
        </p:nvSpPr>
        <p:spPr>
          <a:xfrm>
            <a:off x="5934100" y="29129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4" name="Google Shape;324;p35"/>
          <p:cNvSpPr txBox="1">
            <a:spLocks noGrp="1"/>
          </p:cNvSpPr>
          <p:nvPr>
            <p:ph type="subTitle" idx="6"/>
          </p:nvPr>
        </p:nvSpPr>
        <p:spPr>
          <a:xfrm>
            <a:off x="5934225" y="34473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34">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2077025" y="151837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7" name="Google Shape;327;p36"/>
          <p:cNvSpPr txBox="1">
            <a:spLocks noGrp="1"/>
          </p:cNvSpPr>
          <p:nvPr>
            <p:ph type="subTitle" idx="1"/>
          </p:nvPr>
        </p:nvSpPr>
        <p:spPr>
          <a:xfrm>
            <a:off x="2077175" y="2063201"/>
            <a:ext cx="59091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36"/>
          <p:cNvSpPr txBox="1">
            <a:spLocks noGrp="1"/>
          </p:cNvSpPr>
          <p:nvPr>
            <p:ph type="title" idx="2"/>
          </p:nvPr>
        </p:nvSpPr>
        <p:spPr>
          <a:xfrm>
            <a:off x="2077027" y="257712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6"/>
          <p:cNvSpPr txBox="1">
            <a:spLocks noGrp="1"/>
          </p:cNvSpPr>
          <p:nvPr>
            <p:ph type="subTitle" idx="3"/>
          </p:nvPr>
        </p:nvSpPr>
        <p:spPr>
          <a:xfrm>
            <a:off x="2077350" y="3121951"/>
            <a:ext cx="59088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36"/>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1" name="Google Shape;331;p36"/>
          <p:cNvSpPr/>
          <p:nvPr/>
        </p:nvSpPr>
        <p:spPr>
          <a:xfrm rot="10285629" flipH="1">
            <a:off x="-6531342" y="-212179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p:nvPr/>
        </p:nvSpPr>
        <p:spPr>
          <a:xfrm>
            <a:off x="-4516430"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rot="-2839443" flipH="1">
            <a:off x="877472" y="3220259"/>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6"/>
          <p:cNvSpPr/>
          <p:nvPr/>
        </p:nvSpPr>
        <p:spPr>
          <a:xfrm rot="-10305679" flipH="1">
            <a:off x="6411091" y="301976"/>
            <a:ext cx="7310080" cy="6849767"/>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rot="3278516" flipH="1">
            <a:off x="4649136" y="-366101"/>
            <a:ext cx="7826271" cy="287792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rot="-9555841">
            <a:off x="-6466450" y="2570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txBox="1">
            <a:spLocks noGrp="1"/>
          </p:cNvSpPr>
          <p:nvPr>
            <p:ph type="title" idx="5"/>
          </p:nvPr>
        </p:nvSpPr>
        <p:spPr>
          <a:xfrm>
            <a:off x="2077027" y="3635876"/>
            <a:ext cx="18150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8" name="Google Shape;338;p36"/>
          <p:cNvSpPr txBox="1">
            <a:spLocks noGrp="1"/>
          </p:cNvSpPr>
          <p:nvPr>
            <p:ph type="subTitle" idx="6"/>
          </p:nvPr>
        </p:nvSpPr>
        <p:spPr>
          <a:xfrm>
            <a:off x="2077350" y="4180701"/>
            <a:ext cx="5908800" cy="4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8"/>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8"/>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5"/>
        <p:cNvGrpSpPr/>
        <p:nvPr/>
      </p:nvGrpSpPr>
      <p:grpSpPr>
        <a:xfrm>
          <a:off x="0" y="0"/>
          <a:ext cx="0" cy="0"/>
          <a:chOff x="0" y="0"/>
          <a:chExt cx="0" cy="0"/>
        </a:xfrm>
      </p:grpSpPr>
      <p:sp>
        <p:nvSpPr>
          <p:cNvPr id="516" name="Google Shape;516;p4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9"/>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9"/>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530"/>
        <p:cNvGrpSpPr/>
        <p:nvPr/>
      </p:nvGrpSpPr>
      <p:grpSpPr>
        <a:xfrm>
          <a:off x="0" y="0"/>
          <a:ext cx="0" cy="0"/>
          <a:chOff x="0" y="0"/>
          <a:chExt cx="0" cy="0"/>
        </a:xfrm>
      </p:grpSpPr>
      <p:sp>
        <p:nvSpPr>
          <p:cNvPr id="531" name="Google Shape;531;p51"/>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20">
    <p:spTree>
      <p:nvGrpSpPr>
        <p:cNvPr id="1" name="Shape 96"/>
        <p:cNvGrpSpPr/>
        <p:nvPr/>
      </p:nvGrpSpPr>
      <p:grpSpPr>
        <a:xfrm>
          <a:off x="0" y="0"/>
          <a:ext cx="0" cy="0"/>
          <a:chOff x="0" y="0"/>
          <a:chExt cx="0" cy="0"/>
        </a:xfrm>
      </p:grpSpPr>
      <p:sp>
        <p:nvSpPr>
          <p:cNvPr id="97" name="Google Shape;97;p13"/>
          <p:cNvSpPr/>
          <p:nvPr/>
        </p:nvSpPr>
        <p:spPr>
          <a:xfrm rot="-514371" flipH="1">
            <a:off x="4546199" y="58167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10800000">
            <a:off x="6590028" y="-183052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51413">
            <a:off x="5372927" y="-59786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6697654">
            <a:off x="-3373442" y="-4867145"/>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9986681" flipH="1">
            <a:off x="-4180552" y="104304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a:spLocks noGrp="1"/>
          </p:cNvSpPr>
          <p:nvPr>
            <p:ph type="title"/>
          </p:nvPr>
        </p:nvSpPr>
        <p:spPr>
          <a:xfrm>
            <a:off x="3394963" y="1596925"/>
            <a:ext cx="3855600" cy="16101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3"/>
          <p:cNvSpPr txBox="1">
            <a:spLocks noGrp="1"/>
          </p:cNvSpPr>
          <p:nvPr>
            <p:ph type="title" idx="2" hasCustomPrompt="1"/>
          </p:nvPr>
        </p:nvSpPr>
        <p:spPr>
          <a:xfrm>
            <a:off x="1893438" y="16776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 name="Google Shape;104;p13"/>
          <p:cNvSpPr txBox="1">
            <a:spLocks noGrp="1"/>
          </p:cNvSpPr>
          <p:nvPr>
            <p:ph type="subTitle" idx="1"/>
          </p:nvPr>
        </p:nvSpPr>
        <p:spPr>
          <a:xfrm>
            <a:off x="3394963" y="324648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 name="Google Shape;105;p13"/>
          <p:cNvSpPr/>
          <p:nvPr/>
        </p:nvSpPr>
        <p:spPr>
          <a:xfrm rot="10800000" flipH="1">
            <a:off x="779327" y="3478782"/>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sp>
        <p:nvSpPr>
          <p:cNvPr id="127" name="Google Shape;127;p16"/>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9" name="Google Shape;139;p16"/>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6"/>
          <p:cNvSpPr txBox="1">
            <a:spLocks noGrp="1"/>
          </p:cNvSpPr>
          <p:nvPr>
            <p:ph type="title" idx="3"/>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6"/>
          <p:cNvSpPr txBox="1">
            <a:spLocks noGrp="1"/>
          </p:cNvSpPr>
          <p:nvPr>
            <p:ph type="subTitle" idx="4"/>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2" name="Google Shape;142;p16"/>
          <p:cNvSpPr txBox="1">
            <a:spLocks noGrp="1"/>
          </p:cNvSpPr>
          <p:nvPr>
            <p:ph type="title" idx="5"/>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6"/>
          <p:cNvSpPr txBox="1">
            <a:spLocks noGrp="1"/>
          </p:cNvSpPr>
          <p:nvPr>
            <p:ph type="subTitle" idx="6"/>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4" name="Google Shape;144;p16"/>
          <p:cNvSpPr txBox="1">
            <a:spLocks noGrp="1"/>
          </p:cNvSpPr>
          <p:nvPr>
            <p:ph type="title" idx="7"/>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6"/>
          <p:cNvSpPr txBox="1">
            <a:spLocks noGrp="1"/>
          </p:cNvSpPr>
          <p:nvPr>
            <p:ph type="subTitle" idx="8"/>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6" name="Google Shape;146;p16"/>
          <p:cNvSpPr txBox="1">
            <a:spLocks noGrp="1"/>
          </p:cNvSpPr>
          <p:nvPr>
            <p:ph type="title" idx="9"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6"/>
          <p:cNvSpPr txBox="1">
            <a:spLocks noGrp="1"/>
          </p:cNvSpPr>
          <p:nvPr>
            <p:ph type="title" idx="13"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6"/>
          <p:cNvSpPr txBox="1">
            <a:spLocks noGrp="1"/>
          </p:cNvSpPr>
          <p:nvPr>
            <p:ph type="title" idx="14"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6"/>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6"/>
        <p:cNvGrpSpPr/>
        <p:nvPr/>
      </p:nvGrpSpPr>
      <p:grpSpPr>
        <a:xfrm>
          <a:off x="0" y="0"/>
          <a:ext cx="0" cy="0"/>
          <a:chOff x="0" y="0"/>
          <a:chExt cx="0" cy="0"/>
        </a:xfrm>
      </p:grpSpPr>
      <p:sp>
        <p:nvSpPr>
          <p:cNvPr id="267" name="Google Shape;267;p31"/>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31"/>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5" name="Google Shape;275;p31"/>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31"/>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77" name="Google Shape;277;p31"/>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CUSTOM_31">
    <p:spTree>
      <p:nvGrpSpPr>
        <p:cNvPr id="1" name="Shape 285"/>
        <p:cNvGrpSpPr/>
        <p:nvPr/>
      </p:nvGrpSpPr>
      <p:grpSpPr>
        <a:xfrm>
          <a:off x="0" y="0"/>
          <a:ext cx="0" cy="0"/>
          <a:chOff x="0" y="0"/>
          <a:chExt cx="0" cy="0"/>
        </a:xfrm>
      </p:grpSpPr>
      <p:sp>
        <p:nvSpPr>
          <p:cNvPr id="286" name="Google Shape;286;p33"/>
          <p:cNvSpPr/>
          <p:nvPr/>
        </p:nvSpPr>
        <p:spPr>
          <a:xfrm rot="-9940055">
            <a:off x="6313853" y="-224555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rot="10800000" flipH="1">
            <a:off x="-4512131" y="0"/>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rot="405705">
            <a:off x="6781192" y="537430"/>
            <a:ext cx="7309974" cy="6849668"/>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rot="10221505">
            <a:off x="2162666" y="4072255"/>
            <a:ext cx="7826058" cy="2877843"/>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rot="1275851">
            <a:off x="-7113372" y="1815710"/>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rot="-1244159" flipH="1">
            <a:off x="-7039848" y="-79298"/>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txBox="1">
            <a:spLocks noGrp="1"/>
          </p:cNvSpPr>
          <p:nvPr>
            <p:ph type="title"/>
          </p:nvPr>
        </p:nvSpPr>
        <p:spPr>
          <a:xfrm>
            <a:off x="2014775" y="1710525"/>
            <a:ext cx="51141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33"/>
          <p:cNvSpPr txBox="1">
            <a:spLocks noGrp="1"/>
          </p:cNvSpPr>
          <p:nvPr>
            <p:ph type="subTitle" idx="1"/>
          </p:nvPr>
        </p:nvSpPr>
        <p:spPr>
          <a:xfrm>
            <a:off x="2014925" y="2255348"/>
            <a:ext cx="51141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4" name="Google Shape;294;p33"/>
          <p:cNvSpPr txBox="1">
            <a:spLocks noGrp="1"/>
          </p:cNvSpPr>
          <p:nvPr>
            <p:ph type="title" idx="2"/>
          </p:nvPr>
        </p:nvSpPr>
        <p:spPr>
          <a:xfrm>
            <a:off x="2014780" y="3258850"/>
            <a:ext cx="51138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3"/>
          <p:cNvSpPr txBox="1">
            <a:spLocks noGrp="1"/>
          </p:cNvSpPr>
          <p:nvPr>
            <p:ph type="subTitle" idx="3"/>
          </p:nvPr>
        </p:nvSpPr>
        <p:spPr>
          <a:xfrm>
            <a:off x="2015075" y="3803672"/>
            <a:ext cx="51138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6" name="Google Shape;296;p33"/>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2" r:id="rId7"/>
    <p:sldLayoutId id="2147483677" r:id="rId8"/>
    <p:sldLayoutId id="2147483679" r:id="rId9"/>
    <p:sldLayoutId id="2147483680" r:id="rId10"/>
    <p:sldLayoutId id="2147483681" r:id="rId11"/>
    <p:sldLayoutId id="2147483682" r:id="rId12"/>
    <p:sldLayoutId id="2147483694" r:id="rId13"/>
    <p:sldLayoutId id="2147483695" r:id="rId14"/>
    <p:sldLayoutId id="2147483696" r:id="rId15"/>
    <p:sldLayoutId id="214748369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6" name="Google Shape;129;p27">
            <a:extLst>
              <a:ext uri="{FF2B5EF4-FFF2-40B4-BE49-F238E27FC236}">
                <a16:creationId xmlns:a16="http://schemas.microsoft.com/office/drawing/2014/main" id="{BBBF5159-3803-436C-B470-80D6AC3F1EAF}"/>
              </a:ext>
            </a:extLst>
          </p:cNvPr>
          <p:cNvSpPr txBox="1">
            <a:spLocks/>
          </p:cNvSpPr>
          <p:nvPr/>
        </p:nvSpPr>
        <p:spPr>
          <a:xfrm>
            <a:off x="-177135" y="566079"/>
            <a:ext cx="9144000" cy="174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Kulim Park"/>
              <a:buNone/>
              <a:defRPr sz="6600" b="0" i="0" u="none" strike="noStrike" cap="none">
                <a:solidFill>
                  <a:schemeClr val="dk1"/>
                </a:solidFill>
                <a:latin typeface="Kulim Park SemiBold"/>
                <a:ea typeface="Kulim Park SemiBold"/>
                <a:cs typeface="Kulim Park SemiBold"/>
                <a:sym typeface="Kulim Park SemiBold"/>
              </a:defRPr>
            </a:lvl1pPr>
            <a:lvl2pPr marR="0" lvl="1"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5200"/>
              <a:buFont typeface="Kulim Park"/>
              <a:buNone/>
              <a:defRPr sz="5200" b="0" i="0" u="none" strike="noStrike" cap="none">
                <a:solidFill>
                  <a:schemeClr val="dk1"/>
                </a:solidFill>
                <a:latin typeface="Kulim Park"/>
                <a:ea typeface="Kulim Park"/>
                <a:cs typeface="Kulim Park"/>
                <a:sym typeface="Kulim Park"/>
              </a:defRPr>
            </a:lvl9pPr>
          </a:lstStyle>
          <a:p>
            <a:r>
              <a:rPr lang="en-US" altLang="zh-TW" sz="4000" b="1">
                <a:latin typeface="Times New Roman" panose="02020603050405020304" pitchFamily="18" charset="0"/>
                <a:cs typeface="Times New Roman" panose="02020603050405020304" pitchFamily="18" charset="0"/>
              </a:rPr>
              <a:t>RSVP: A New Resource </a:t>
            </a:r>
            <a:br>
              <a:rPr lang="en-US" altLang="zh-TW" sz="4000" b="1">
                <a:latin typeface="Times New Roman" panose="02020603050405020304" pitchFamily="18" charset="0"/>
                <a:cs typeface="Times New Roman" panose="02020603050405020304" pitchFamily="18" charset="0"/>
              </a:rPr>
            </a:br>
            <a:r>
              <a:rPr lang="en-US" altLang="zh-TW" sz="4000" b="1">
                <a:latin typeface="Times New Roman" panose="02020603050405020304" pitchFamily="18" charset="0"/>
                <a:cs typeface="Times New Roman" panose="02020603050405020304" pitchFamily="18" charset="0"/>
              </a:rPr>
              <a:t>ReSerVation Protocol</a:t>
            </a:r>
            <a:endParaRPr lang="en-US" sz="4000" dirty="0">
              <a:latin typeface="Times New Roman" panose="02020603050405020304" pitchFamily="18" charset="0"/>
              <a:cs typeface="Times New Roman" panose="02020603050405020304" pitchFamily="18" charset="0"/>
            </a:endParaRPr>
          </a:p>
        </p:txBody>
      </p:sp>
      <p:sp>
        <p:nvSpPr>
          <p:cNvPr id="7" name="Google Shape;130;p27">
            <a:extLst>
              <a:ext uri="{FF2B5EF4-FFF2-40B4-BE49-F238E27FC236}">
                <a16:creationId xmlns:a16="http://schemas.microsoft.com/office/drawing/2014/main" id="{7D3CC08A-A215-4B75-B84E-DF50FCE6124C}"/>
              </a:ext>
            </a:extLst>
          </p:cNvPr>
          <p:cNvSpPr txBox="1">
            <a:spLocks/>
          </p:cNvSpPr>
          <p:nvPr/>
        </p:nvSpPr>
        <p:spPr>
          <a:xfrm>
            <a:off x="0" y="2253370"/>
            <a:ext cx="9144000" cy="47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800"/>
              <a:buFont typeface="Manrope"/>
              <a:buNone/>
              <a:defRPr sz="1800" b="0" i="0" u="none" strike="noStrike" cap="none">
                <a:solidFill>
                  <a:schemeClr val="dk1"/>
                </a:solidFill>
                <a:latin typeface="Manrope"/>
                <a:ea typeface="Manrope"/>
                <a:cs typeface="Manrope"/>
                <a:sym typeface="Manrope"/>
              </a:defRPr>
            </a:lvl9pPr>
          </a:lstStyle>
          <a:p>
            <a:pPr marL="0" indent="0"/>
            <a:r>
              <a:rPr lang="en-US" altLang="zh-TW" b="1" dirty="0" err="1">
                <a:latin typeface="Times New Roman" panose="02020603050405020304" pitchFamily="18" charset="0"/>
                <a:cs typeface="Times New Roman" panose="02020603050405020304" pitchFamily="18" charset="0"/>
              </a:rPr>
              <a:t>Lixia</a:t>
            </a:r>
            <a:r>
              <a:rPr lang="en-US" altLang="zh-TW" b="1" dirty="0">
                <a:latin typeface="Times New Roman" panose="02020603050405020304" pitchFamily="18" charset="0"/>
                <a:cs typeface="Times New Roman" panose="02020603050405020304" pitchFamily="18" charset="0"/>
              </a:rPr>
              <a:t> Zhang, Stephen Deering, Deborah Estrin, Scott </a:t>
            </a:r>
            <a:r>
              <a:rPr lang="en-US" altLang="zh-TW" b="1" dirty="0" err="1">
                <a:latin typeface="Times New Roman" panose="02020603050405020304" pitchFamily="18" charset="0"/>
                <a:cs typeface="Times New Roman" panose="02020603050405020304" pitchFamily="18" charset="0"/>
              </a:rPr>
              <a:t>Shenker</a:t>
            </a:r>
            <a:r>
              <a:rPr lang="en-US" altLang="zh-TW" b="1" dirty="0">
                <a:latin typeface="Times New Roman" panose="02020603050405020304" pitchFamily="18" charset="0"/>
                <a:cs typeface="Times New Roman" panose="02020603050405020304" pitchFamily="18" charset="0"/>
              </a:rPr>
              <a:t>, and Daniel Zappala</a:t>
            </a:r>
          </a:p>
          <a:p>
            <a:pPr marL="0" indent="0"/>
            <a:r>
              <a:rPr lang="en-US" altLang="zh-TW" b="1" dirty="0"/>
              <a:t> </a:t>
            </a:r>
            <a:r>
              <a:rPr lang="en-US" altLang="zh-TW" b="1" dirty="0">
                <a:latin typeface="Times New Roman" panose="02020603050405020304" pitchFamily="18" charset="0"/>
                <a:cs typeface="Times New Roman" panose="02020603050405020304" pitchFamily="18" charset="0"/>
              </a:rPr>
              <a:t>IEEE Network, September 1993</a:t>
            </a:r>
            <a:endParaRPr lang="en-US" b="1"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D0087960-0F71-4F51-91BB-8DC757038238}"/>
              </a:ext>
            </a:extLst>
          </p:cNvPr>
          <p:cNvSpPr txBox="1"/>
          <p:nvPr/>
        </p:nvSpPr>
        <p:spPr>
          <a:xfrm>
            <a:off x="2423831" y="3198773"/>
            <a:ext cx="4578723" cy="307777"/>
          </a:xfrm>
          <a:prstGeom prst="rect">
            <a:avLst/>
          </a:prstGeom>
          <a:noFill/>
        </p:spPr>
        <p:txBody>
          <a:bodyPr wrap="square" rtlCol="0">
            <a:spAutoFit/>
          </a:bodyPr>
          <a:lstStyle/>
          <a:p>
            <a:r>
              <a:rPr lang="zh-TW" altLang="en-US" dirty="0">
                <a:latin typeface="Times New Roman" panose="02020603050405020304" pitchFamily="18" charset="0"/>
                <a:ea typeface="標楷體" panose="03000509000000000000" pitchFamily="65" charset="-120"/>
              </a:rPr>
              <a:t>組員：</a:t>
            </a:r>
            <a:r>
              <a:rPr lang="en-US" altLang="zh-TW" dirty="0">
                <a:latin typeface="Times New Roman" panose="02020603050405020304" pitchFamily="18" charset="0"/>
                <a:ea typeface="標楷體" panose="03000509000000000000" pitchFamily="65" charset="-120"/>
              </a:rPr>
              <a:t>M11256018 </a:t>
            </a:r>
            <a:r>
              <a:rPr lang="zh-TW" altLang="en-US" dirty="0">
                <a:latin typeface="Times New Roman" panose="02020603050405020304" pitchFamily="18" charset="0"/>
                <a:ea typeface="標楷體" panose="03000509000000000000" pitchFamily="65" charset="-120"/>
              </a:rPr>
              <a:t>駱辰翰，</a:t>
            </a:r>
            <a:r>
              <a:rPr lang="en-US" altLang="zh-TW" dirty="0">
                <a:latin typeface="Times New Roman" panose="02020603050405020304" pitchFamily="18" charset="0"/>
                <a:ea typeface="標楷體" panose="03000509000000000000" pitchFamily="65" charset="-120"/>
              </a:rPr>
              <a:t>M11256027</a:t>
            </a:r>
            <a:r>
              <a:rPr lang="zh-TW" altLang="en-US" dirty="0">
                <a:latin typeface="Times New Roman" panose="02020603050405020304" pitchFamily="18" charset="0"/>
                <a:ea typeface="標楷體" panose="03000509000000000000" pitchFamily="65" charset="-120"/>
              </a:rPr>
              <a:t> 陳柏翰</a:t>
            </a:r>
            <a:endParaRPr lang="en-US" altLang="zh-TW" dirty="0">
              <a:latin typeface="Times New Roman" panose="02020603050405020304" pitchFamily="18" charset="0"/>
              <a:ea typeface="標楷體" panose="03000509000000000000"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適當應對多播組的變更</a:t>
            </a:r>
            <a:endParaRPr lang="en-US" altLang="zh-TW" sz="3000" b="1" dirty="0">
              <a:latin typeface="Times New Roman" panose="02020603050405020304" pitchFamily="18" charset="0"/>
              <a:ea typeface="標楷體" panose="03000509000000000000" pitchFamily="65" charset="-120"/>
            </a:endParaRPr>
          </a:p>
        </p:txBody>
      </p:sp>
      <p:sp>
        <p:nvSpPr>
          <p:cNvPr id="7" name="文字方塊 6"/>
          <p:cNvSpPr txBox="1"/>
          <p:nvPr/>
        </p:nvSpPr>
        <p:spPr>
          <a:xfrm>
            <a:off x="719925" y="2064359"/>
            <a:ext cx="7953019" cy="1785104"/>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多播組的成員可能是動態的，要在每次有新成員加入或現有成員離開多播組時重新啟動預留協定</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對於大型組來說，重新啟動預留協定特別繁瑣，因為組的大小越大，組成員變更的頻率就越高</a:t>
            </a: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88217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允許用戶指定應用程序的需求</a:t>
            </a:r>
            <a:endParaRPr lang="en-US" altLang="zh-TW" sz="3000" b="1" dirty="0">
              <a:latin typeface="Times New Roman" panose="02020603050405020304" pitchFamily="18" charset="0"/>
              <a:ea typeface="標楷體" panose="03000509000000000000" pitchFamily="65" charset="-120"/>
            </a:endParaRPr>
          </a:p>
        </p:txBody>
      </p:sp>
      <p:sp>
        <p:nvSpPr>
          <p:cNvPr id="7" name="文字方塊 6"/>
          <p:cNvSpPr txBox="1"/>
          <p:nvPr/>
        </p:nvSpPr>
        <p:spPr>
          <a:xfrm>
            <a:off x="719925" y="2064359"/>
            <a:ext cx="7953019" cy="1199174"/>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稻草人提案處理多個發送端的方法是讓每個發送端在其自己的多點傳送路由樹上進行獨立的資源預留</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上述方式可能會導致資源的浪費</a:t>
            </a: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71959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允許切換頻道</a:t>
            </a:r>
            <a:endParaRPr lang="en-US" altLang="zh-TW" sz="3000" b="1" dirty="0">
              <a:latin typeface="Times New Roman" panose="02020603050405020304" pitchFamily="18" charset="0"/>
              <a:ea typeface="標楷體" panose="03000509000000000000" pitchFamily="65" charset="-120"/>
            </a:endParaRPr>
          </a:p>
        </p:txBody>
      </p:sp>
      <p:sp>
        <p:nvSpPr>
          <p:cNvPr id="7" name="文字方塊 6"/>
          <p:cNvSpPr txBox="1"/>
          <p:nvPr/>
        </p:nvSpPr>
        <p:spPr>
          <a:xfrm>
            <a:off x="719925" y="2064359"/>
            <a:ext cx="7953019" cy="148130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在多方會議中，接收端可能只能夠同時觀看一兩個其他參與者，並且希望能在各種參與者之間切換</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從所有來源傳送數據流並在接收端丟棄不需要的數據流的方法並未考慮網路資源的使用情況</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有限頻寬的使用，或減少頻寬使用產生的費用</a:t>
            </a:r>
            <a:r>
              <a:rPr lang="en-US" altLang="zh-TW" sz="1600" dirty="0">
                <a:latin typeface="Times New Roman" panose="02020603050405020304" pitchFamily="18" charset="0"/>
                <a:ea typeface="標楷體" panose="03000509000000000000" pitchFamily="65" charset="-120"/>
              </a:rPr>
              <a:t>)</a:t>
            </a:r>
          </a:p>
        </p:txBody>
      </p:sp>
    </p:spTree>
    <p:extLst>
      <p:ext uri="{BB962C8B-B14F-4D97-AF65-F5344CB8AC3E}">
        <p14:creationId xmlns:p14="http://schemas.microsoft.com/office/powerpoint/2010/main" val="34312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適當處理路由變化</a:t>
            </a:r>
            <a:endParaRPr lang="en-US" altLang="zh-TW" sz="3000" b="1" dirty="0">
              <a:ea typeface="標楷體" panose="03000509000000000000" pitchFamily="65" charset="-120"/>
            </a:endParaRPr>
          </a:p>
        </p:txBody>
      </p:sp>
      <p:sp>
        <p:nvSpPr>
          <p:cNvPr id="7" name="文字方塊 6"/>
          <p:cNvSpPr txBox="1"/>
          <p:nvPr/>
        </p:nvSpPr>
        <p:spPr>
          <a:xfrm>
            <a:off x="719925" y="2064359"/>
            <a:ext cx="7953019" cy="1480534"/>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不是路由協議，應避免複製任何路由功能</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的任務是在路徑或樹上建立並維護資源預留</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在具有不穩定拓撲和負載的大型網路中，這些路徑會不斷變化</a:t>
            </a: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50152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控制協定開銷</a:t>
            </a:r>
            <a:endParaRPr lang="en-US" altLang="zh-TW" sz="3000" b="1" dirty="0">
              <a:ea typeface="標楷體" panose="03000509000000000000" pitchFamily="65" charset="-120"/>
            </a:endParaRPr>
          </a:p>
        </p:txBody>
      </p:sp>
      <p:sp>
        <p:nvSpPr>
          <p:cNvPr id="7" name="文字方塊 6"/>
          <p:cNvSpPr txBox="1"/>
          <p:nvPr/>
        </p:nvSpPr>
        <p:spPr>
          <a:xfrm>
            <a:off x="719925" y="2064359"/>
            <a:ext cx="7953019" cy="2038635"/>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稻草人提案對路由變更的應對並不靈活，缺乏發現變更並觸發新資源預留請求的機制。</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透過讓每個來源定期刷新其在多播路由樹上的預留</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在大型多播組中，這種刷新會導致每個接收者在每個刷新週期都收到 </a:t>
            </a:r>
            <a:r>
              <a:rPr lang="en-US" altLang="zh-TW" sz="1600" dirty="0">
                <a:latin typeface="Times New Roman" panose="02020603050405020304" pitchFamily="18" charset="0"/>
                <a:ea typeface="標楷體" panose="03000509000000000000" pitchFamily="65" charset="-120"/>
              </a:rPr>
              <a:t>S </a:t>
            </a:r>
            <a:r>
              <a:rPr lang="zh-TW" altLang="en-US" sz="1600" dirty="0">
                <a:latin typeface="Times New Roman" panose="02020603050405020304" pitchFamily="18" charset="0"/>
                <a:ea typeface="標楷體" panose="03000509000000000000" pitchFamily="65" charset="-120"/>
              </a:rPr>
              <a:t>條消息，其中 </a:t>
            </a:r>
            <a:r>
              <a:rPr lang="en-US" altLang="zh-TW" sz="1600" dirty="0">
                <a:latin typeface="Times New Roman" panose="02020603050405020304" pitchFamily="18" charset="0"/>
                <a:ea typeface="標楷體" panose="03000509000000000000" pitchFamily="65" charset="-120"/>
              </a:rPr>
              <a:t>S </a:t>
            </a:r>
            <a:r>
              <a:rPr lang="zh-TW" altLang="en-US" sz="1600" dirty="0">
                <a:latin typeface="Times New Roman" panose="02020603050405020304" pitchFamily="18" charset="0"/>
                <a:ea typeface="標楷體" panose="03000509000000000000" pitchFamily="65" charset="-120"/>
              </a:rPr>
              <a:t>為來源數量</a:t>
            </a: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11584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模組化設計問題</a:t>
            </a:r>
            <a:endParaRPr lang="en-US" altLang="zh-TW" sz="3000" b="1" dirty="0">
              <a:ea typeface="標楷體" panose="03000509000000000000" pitchFamily="65" charset="-120"/>
            </a:endParaRPr>
          </a:p>
        </p:txBody>
      </p:sp>
      <p:sp>
        <p:nvSpPr>
          <p:cNvPr id="7" name="文字方塊 6"/>
          <p:cNvSpPr txBox="1"/>
          <p:nvPr/>
        </p:nvSpPr>
        <p:spPr>
          <a:xfrm>
            <a:off x="719925" y="2064359"/>
            <a:ext cx="7953019" cy="2891176"/>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與一般的協議設計不同，</a:t>
            </a:r>
            <a:r>
              <a:rPr lang="en-US" altLang="zh-TW" sz="1600" dirty="0">
                <a:latin typeface="Times New Roman" panose="02020603050405020304" pitchFamily="18" charset="0"/>
                <a:ea typeface="標楷體" panose="03000509000000000000" pitchFamily="65" charset="-120"/>
              </a:rPr>
              <a:t>RSVP </a:t>
            </a:r>
            <a:r>
              <a:rPr lang="zh-TW" altLang="zh-TW" sz="1600" dirty="0">
                <a:latin typeface="Times New Roman" panose="02020603050405020304" pitchFamily="18" charset="0"/>
                <a:ea typeface="標楷體" panose="03000509000000000000" pitchFamily="65" charset="-120"/>
              </a:rPr>
              <a:t>將與路由和</a:t>
            </a:r>
            <a:r>
              <a:rPr lang="zh-TW" altLang="en-US" sz="1600" dirty="0">
                <a:latin typeface="Times New Roman" panose="02020603050405020304" pitchFamily="18" charset="0"/>
                <a:ea typeface="標楷體" panose="03000509000000000000" pitchFamily="65" charset="-120"/>
              </a:rPr>
              <a:t>接入</a:t>
            </a:r>
            <a:r>
              <a:rPr lang="zh-TW" altLang="zh-TW" sz="1600" dirty="0">
                <a:latin typeface="Times New Roman" panose="02020603050405020304" pitchFamily="18" charset="0"/>
                <a:ea typeface="標楷體" panose="03000509000000000000" pitchFamily="65" charset="-120"/>
              </a:rPr>
              <a:t>控制算法使用的流</a:t>
            </a:r>
            <a:r>
              <a:rPr lang="zh-TW" altLang="en-US" sz="1600" dirty="0">
                <a:latin typeface="Times New Roman" panose="02020603050405020304" pitchFamily="18" charset="0"/>
                <a:ea typeface="標楷體" panose="03000509000000000000" pitchFamily="65" charset="-120"/>
              </a:rPr>
              <a:t>量</a:t>
            </a:r>
            <a:r>
              <a:rPr lang="zh-TW" altLang="zh-TW" sz="1600" dirty="0">
                <a:latin typeface="Times New Roman" panose="02020603050405020304" pitchFamily="18" charset="0"/>
                <a:ea typeface="標楷體" panose="03000509000000000000" pitchFamily="65" charset="-120"/>
              </a:rPr>
              <a:t>規範和接口密切相關</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主要是由應用程序用來以有效的方式向網路傳遞其要求的工具</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協定應該能夠在實現不同路由算法的網路之間建立預留，例如</a:t>
            </a:r>
            <a:r>
              <a:rPr lang="en-US" altLang="zh-TW" sz="1600" dirty="0">
                <a:latin typeface="Times New Roman" panose="02020603050405020304" pitchFamily="18" charset="0"/>
                <a:ea typeface="標楷體" panose="03000509000000000000" pitchFamily="65" charset="-120"/>
              </a:rPr>
              <a:t>IP</a:t>
            </a:r>
            <a:r>
              <a:rPr lang="zh-TW" altLang="en-US" sz="1600" dirty="0">
                <a:latin typeface="Times New Roman" panose="02020603050405020304" pitchFamily="18" charset="0"/>
                <a:ea typeface="標楷體" panose="03000509000000000000" pitchFamily="65" charset="-120"/>
              </a:rPr>
              <a:t>單播路由、</a:t>
            </a:r>
            <a:r>
              <a:rPr lang="en-US" altLang="zh-TW" sz="1600" dirty="0">
                <a:latin typeface="Times New Roman" panose="02020603050405020304" pitchFamily="18" charset="0"/>
                <a:ea typeface="標楷體" panose="03000509000000000000" pitchFamily="65" charset="-120"/>
              </a:rPr>
              <a:t>IP</a:t>
            </a:r>
            <a:r>
              <a:rPr lang="zh-TW" altLang="en-US" sz="1600" dirty="0">
                <a:latin typeface="Times New Roman" panose="02020603050405020304" pitchFamily="18" charset="0"/>
                <a:ea typeface="標楷體" panose="03000509000000000000" pitchFamily="65" charset="-120"/>
              </a:rPr>
              <a:t>多播路由或一些未來的路由協定，使</a:t>
            </a: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能夠在許多情境中部署</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路由選擇和資源預留應該結合</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這是</a:t>
            </a: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的主要重點</a:t>
            </a:r>
            <a:r>
              <a:rPr lang="en-US" altLang="zh-TW" sz="1600" dirty="0">
                <a:latin typeface="Times New Roman" panose="02020603050405020304" pitchFamily="18" charset="0"/>
                <a:ea typeface="標楷體" panose="03000509000000000000" pitchFamily="65" charset="-120"/>
              </a:rPr>
              <a:t>)</a:t>
            </a: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09872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 name="Google Shape;670;p68"/>
          <p:cNvSpPr txBox="1">
            <a:spLocks noGrp="1"/>
          </p:cNvSpPr>
          <p:nvPr>
            <p:ph type="title"/>
          </p:nvPr>
        </p:nvSpPr>
        <p:spPr>
          <a:xfrm>
            <a:off x="681924" y="2154206"/>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設計原則</a:t>
            </a:r>
            <a:endParaRPr sz="4000" dirty="0">
              <a:latin typeface="Times New Roman" panose="02020603050405020304" pitchFamily="18" charset="0"/>
              <a:ea typeface="標楷體" panose="03000509000000000000" pitchFamily="65" charset="-120"/>
            </a:endParaRPr>
          </a:p>
        </p:txBody>
      </p:sp>
      <p:sp>
        <p:nvSpPr>
          <p:cNvPr id="7" name="Google Shape;671;p68"/>
          <p:cNvSpPr txBox="1">
            <a:spLocks/>
          </p:cNvSpPr>
          <p:nvPr/>
        </p:nvSpPr>
        <p:spPr>
          <a:xfrm>
            <a:off x="2472180" y="2009998"/>
            <a:ext cx="1498200"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7000" dirty="0">
                <a:solidFill>
                  <a:schemeClr val="dk1"/>
                </a:solidFill>
                <a:latin typeface="Times New Roman" panose="02020603050405020304" pitchFamily="18" charset="0"/>
                <a:ea typeface="Kulim Park"/>
                <a:cs typeface="Times New Roman" panose="02020603050405020304" pitchFamily="18" charset="0"/>
                <a:sym typeface="Kulim Park"/>
              </a:rPr>
              <a:t>0</a:t>
            </a:r>
            <a:r>
              <a:rPr lang="en-US" altLang="zh-TW" sz="7000" dirty="0">
                <a:solidFill>
                  <a:schemeClr val="dk1"/>
                </a:solidFill>
                <a:latin typeface="Times New Roman" panose="02020603050405020304" pitchFamily="18" charset="0"/>
                <a:ea typeface="Kulim Park"/>
                <a:cs typeface="Times New Roman" panose="02020603050405020304" pitchFamily="18" charset="0"/>
                <a:sym typeface="Kulim Park"/>
              </a:rPr>
              <a:t>3</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extLst>
      <p:ext uri="{BB962C8B-B14F-4D97-AF65-F5344CB8AC3E}">
        <p14:creationId xmlns:p14="http://schemas.microsoft.com/office/powerpoint/2010/main" val="53773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8" name="Google Shape;678;p69"/>
          <p:cNvSpPr txBox="1">
            <a:spLocks noGrp="1"/>
          </p:cNvSpPr>
          <p:nvPr>
            <p:ph type="title" idx="2"/>
          </p:nvPr>
        </p:nvSpPr>
        <p:spPr>
          <a:xfrm>
            <a:off x="1164068" y="2328000"/>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2500" dirty="0">
                <a:solidFill>
                  <a:srgbClr val="000000"/>
                </a:solidFill>
                <a:latin typeface="Times New Roman" panose="02020603050405020304" pitchFamily="18" charset="0"/>
                <a:ea typeface="標楷體" panose="03000509000000000000" pitchFamily="65" charset="-120"/>
                <a:cs typeface="Arial"/>
                <a:sym typeface="Arial"/>
              </a:rPr>
              <a:t>接收方啟動</a:t>
            </a:r>
            <a:endParaRPr sz="2500" dirty="0">
              <a:solidFill>
                <a:srgbClr val="000000"/>
              </a:solidFill>
              <a:latin typeface="Times New Roman" panose="02020603050405020304" pitchFamily="18" charset="0"/>
              <a:ea typeface="標楷體" panose="03000509000000000000" pitchFamily="65" charset="-120"/>
              <a:cs typeface="Arial"/>
              <a:sym typeface="Arial"/>
            </a:endParaRPr>
          </a:p>
        </p:txBody>
      </p:sp>
      <p:sp>
        <p:nvSpPr>
          <p:cNvPr id="684" name="Google Shape;684;p69"/>
          <p:cNvSpPr/>
          <p:nvPr/>
        </p:nvSpPr>
        <p:spPr>
          <a:xfrm rot="-529266">
            <a:off x="1996784" y="3363994"/>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69"/>
          <p:cNvGrpSpPr/>
          <p:nvPr/>
        </p:nvGrpSpPr>
        <p:grpSpPr>
          <a:xfrm rot="484655">
            <a:off x="4337073" y="3436338"/>
            <a:ext cx="479571" cy="420934"/>
            <a:chOff x="4772497" y="1789389"/>
            <a:chExt cx="341543" cy="299761"/>
          </a:xfrm>
        </p:grpSpPr>
        <p:sp>
          <p:nvSpPr>
            <p:cNvPr id="686" name="Google Shape;686;p69"/>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9"/>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9"/>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9"/>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9"/>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69"/>
          <p:cNvGrpSpPr/>
          <p:nvPr/>
        </p:nvGrpSpPr>
        <p:grpSpPr>
          <a:xfrm rot="510042">
            <a:off x="6738156" y="3396644"/>
            <a:ext cx="437768" cy="497995"/>
            <a:chOff x="5535742" y="1768803"/>
            <a:chExt cx="299729" cy="340965"/>
          </a:xfrm>
        </p:grpSpPr>
        <p:sp>
          <p:nvSpPr>
            <p:cNvPr id="692" name="Google Shape;692;p69"/>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9"/>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609;p61">
            <a:extLst>
              <a:ext uri="{FF2B5EF4-FFF2-40B4-BE49-F238E27FC236}">
                <a16:creationId xmlns:a16="http://schemas.microsoft.com/office/drawing/2014/main" id="{22F59B02-31F6-409F-BC93-0786918DBD13}"/>
              </a:ext>
            </a:extLst>
          </p:cNvPr>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設計原則</a:t>
            </a:r>
            <a:endParaRPr sz="4000" dirty="0">
              <a:solidFill>
                <a:schemeClr val="lt1"/>
              </a:solidFill>
              <a:latin typeface="Times New Roman" panose="02020603050405020304" pitchFamily="18" charset="0"/>
              <a:ea typeface="標楷體" panose="03000509000000000000" pitchFamily="65" charset="-120"/>
            </a:endParaRPr>
          </a:p>
        </p:txBody>
      </p:sp>
      <p:sp>
        <p:nvSpPr>
          <p:cNvPr id="29" name="Google Shape;678;p69">
            <a:extLst>
              <a:ext uri="{FF2B5EF4-FFF2-40B4-BE49-F238E27FC236}">
                <a16:creationId xmlns:a16="http://schemas.microsoft.com/office/drawing/2014/main" id="{DF1EECEC-B334-4581-A127-F2D88793A046}"/>
              </a:ext>
            </a:extLst>
          </p:cNvPr>
          <p:cNvSpPr txBox="1">
            <a:spLocks/>
          </p:cNvSpPr>
          <p:nvPr/>
        </p:nvSpPr>
        <p:spPr>
          <a:xfrm>
            <a:off x="3408053" y="2504528"/>
            <a:ext cx="2240774"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zh-TW" altLang="zh-TW" sz="2500" dirty="0">
                <a:solidFill>
                  <a:srgbClr val="000000"/>
                </a:solidFill>
                <a:latin typeface="Times New Roman" panose="02020603050405020304" pitchFamily="18" charset="0"/>
                <a:ea typeface="標楷體" panose="03000509000000000000" pitchFamily="65" charset="-120"/>
                <a:cs typeface="Arial"/>
              </a:rPr>
              <a:t>將預</a:t>
            </a:r>
            <a:r>
              <a:rPr lang="zh-TW" altLang="en-US" sz="2500" dirty="0">
                <a:solidFill>
                  <a:srgbClr val="000000"/>
                </a:solidFill>
                <a:latin typeface="Times New Roman" panose="02020603050405020304" pitchFamily="18" charset="0"/>
                <a:ea typeface="標楷體" panose="03000509000000000000" pitchFamily="65" charset="-120"/>
                <a:cs typeface="Arial"/>
              </a:rPr>
              <a:t>留</a:t>
            </a:r>
            <a:r>
              <a:rPr lang="zh-TW" altLang="zh-TW" sz="2500" dirty="0">
                <a:solidFill>
                  <a:srgbClr val="000000"/>
                </a:solidFill>
                <a:latin typeface="Times New Roman" panose="02020603050405020304" pitchFamily="18" charset="0"/>
                <a:ea typeface="標楷體" panose="03000509000000000000" pitchFamily="65" charset="-120"/>
                <a:cs typeface="Arial"/>
              </a:rPr>
              <a:t>與</a:t>
            </a:r>
            <a:endParaRPr lang="en-US" altLang="zh-TW" sz="2500" dirty="0">
              <a:solidFill>
                <a:srgbClr val="000000"/>
              </a:solidFill>
              <a:latin typeface="Times New Roman" panose="02020603050405020304" pitchFamily="18" charset="0"/>
              <a:ea typeface="標楷體" panose="03000509000000000000" pitchFamily="65" charset="-120"/>
              <a:cs typeface="Arial"/>
            </a:endParaRPr>
          </a:p>
          <a:p>
            <a:r>
              <a:rPr lang="zh-TW" altLang="en-US" sz="2500" dirty="0">
                <a:solidFill>
                  <a:srgbClr val="000000"/>
                </a:solidFill>
                <a:latin typeface="Times New Roman" panose="02020603050405020304" pitchFamily="18" charset="0"/>
                <a:ea typeface="標楷體" panose="03000509000000000000" pitchFamily="65" charset="-120"/>
                <a:cs typeface="Arial"/>
              </a:rPr>
              <a:t>封</a:t>
            </a:r>
            <a:r>
              <a:rPr lang="zh-TW" altLang="zh-TW" sz="2500" dirty="0">
                <a:solidFill>
                  <a:srgbClr val="000000"/>
                </a:solidFill>
                <a:latin typeface="Times New Roman" panose="02020603050405020304" pitchFamily="18" charset="0"/>
                <a:ea typeface="標楷體" panose="03000509000000000000" pitchFamily="65" charset="-120"/>
                <a:cs typeface="Arial"/>
              </a:rPr>
              <a:t>包</a:t>
            </a:r>
            <a:r>
              <a:rPr lang="zh-TW" altLang="en-US" sz="2500" dirty="0">
                <a:solidFill>
                  <a:srgbClr val="000000"/>
                </a:solidFill>
                <a:latin typeface="Times New Roman" panose="02020603050405020304" pitchFamily="18" charset="0"/>
                <a:ea typeface="標楷體" panose="03000509000000000000" pitchFamily="65" charset="-120"/>
                <a:cs typeface="Arial"/>
              </a:rPr>
              <a:t>過濾</a:t>
            </a:r>
            <a:r>
              <a:rPr lang="zh-TW" altLang="zh-TW" sz="2500" dirty="0">
                <a:solidFill>
                  <a:srgbClr val="000000"/>
                </a:solidFill>
                <a:latin typeface="Times New Roman" panose="02020603050405020304" pitchFamily="18" charset="0"/>
                <a:ea typeface="標楷體" panose="03000509000000000000" pitchFamily="65" charset="-120"/>
                <a:cs typeface="Arial"/>
              </a:rPr>
              <a:t>分開</a:t>
            </a:r>
            <a:endParaRPr lang="zh-TW" altLang="en-US" sz="2500" dirty="0">
              <a:solidFill>
                <a:srgbClr val="000000"/>
              </a:solidFill>
              <a:latin typeface="Times New Roman" panose="02020603050405020304" pitchFamily="18" charset="0"/>
              <a:ea typeface="標楷體" panose="03000509000000000000" pitchFamily="65" charset="-120"/>
              <a:cs typeface="Arial"/>
              <a:sym typeface="Arial"/>
            </a:endParaRPr>
          </a:p>
        </p:txBody>
      </p:sp>
      <p:sp>
        <p:nvSpPr>
          <p:cNvPr id="34" name="Google Shape;678;p69">
            <a:extLst>
              <a:ext uri="{FF2B5EF4-FFF2-40B4-BE49-F238E27FC236}">
                <a16:creationId xmlns:a16="http://schemas.microsoft.com/office/drawing/2014/main" id="{8211550E-8A6E-4931-8212-D4D94ADD99AA}"/>
              </a:ext>
            </a:extLst>
          </p:cNvPr>
          <p:cNvSpPr txBox="1">
            <a:spLocks/>
          </p:cNvSpPr>
          <p:nvPr/>
        </p:nvSpPr>
        <p:spPr>
          <a:xfrm>
            <a:off x="5847112" y="2328000"/>
            <a:ext cx="2529391"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lvl="0" algn="l"/>
            <a:r>
              <a:rPr lang="zh-TW" altLang="zh-TW" sz="2500" dirty="0">
                <a:solidFill>
                  <a:srgbClr val="000000"/>
                </a:solidFill>
                <a:latin typeface="Times New Roman" panose="02020603050405020304" pitchFamily="18" charset="0"/>
                <a:ea typeface="標楷體" panose="03000509000000000000" pitchFamily="65" charset="-120"/>
                <a:cs typeface="Arial"/>
                <a:sym typeface="Arial"/>
              </a:rPr>
              <a:t>不同的預</a:t>
            </a:r>
            <a:r>
              <a:rPr lang="zh-TW" altLang="en-US" sz="2500" dirty="0">
                <a:solidFill>
                  <a:srgbClr val="000000"/>
                </a:solidFill>
                <a:latin typeface="Times New Roman" panose="02020603050405020304" pitchFamily="18" charset="0"/>
                <a:ea typeface="標楷體" panose="03000509000000000000" pitchFamily="65" charset="-120"/>
                <a:cs typeface="Arial"/>
                <a:sym typeface="Arial"/>
              </a:rPr>
              <a:t>留</a:t>
            </a:r>
            <a:r>
              <a:rPr lang="zh-TW" altLang="zh-TW" sz="2500" dirty="0">
                <a:solidFill>
                  <a:srgbClr val="000000"/>
                </a:solidFill>
                <a:latin typeface="Times New Roman" panose="02020603050405020304" pitchFamily="18" charset="0"/>
                <a:ea typeface="標楷體" panose="03000509000000000000" pitchFamily="65" charset="-120"/>
                <a:cs typeface="Arial"/>
                <a:sym typeface="Arial"/>
              </a:rPr>
              <a:t>方式</a:t>
            </a:r>
            <a:endParaRPr lang="en-US" altLang="zh-TW" sz="2500" dirty="0">
              <a:solidFill>
                <a:srgbClr val="000000"/>
              </a:solidFill>
              <a:latin typeface="Times New Roman" panose="02020603050405020304" pitchFamily="18" charset="0"/>
              <a:ea typeface="標楷體" panose="03000509000000000000" pitchFamily="65" charset="-120"/>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animEffect transition="in" filter="fade">
                                      <p:cBhvr>
                                        <p:cTn id="7" dur="1000"/>
                                        <p:tgtEl>
                                          <p:spTgt spid="6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9" name="Google Shape;699;p70"/>
          <p:cNvSpPr txBox="1">
            <a:spLocks noGrp="1"/>
          </p:cNvSpPr>
          <p:nvPr>
            <p:ph type="title" idx="2"/>
          </p:nvPr>
        </p:nvSpPr>
        <p:spPr>
          <a:xfrm>
            <a:off x="1164025" y="2912975"/>
            <a:ext cx="2045700" cy="487500"/>
          </a:xfrm>
          <a:prstGeom prst="rect">
            <a:avLst/>
          </a:prstGeom>
        </p:spPr>
        <p:txBody>
          <a:bodyPr spcFirstLastPara="1" wrap="square" lIns="91425" tIns="91425" rIns="91425" bIns="91425" anchor="b" anchorCtr="0">
            <a:noAutofit/>
          </a:bodyPr>
          <a:lstStyle/>
          <a:p>
            <a:pPr lvl="0"/>
            <a:r>
              <a:rPr lang="zh-TW" altLang="en-US" dirty="0">
                <a:solidFill>
                  <a:srgbClr val="000000"/>
                </a:solidFill>
                <a:latin typeface="Times New Roman" panose="02020603050405020304" pitchFamily="18" charset="0"/>
                <a:ea typeface="標楷體" panose="03000509000000000000" pitchFamily="65" charset="-120"/>
                <a:cs typeface="Arial"/>
                <a:sym typeface="Arial"/>
              </a:rPr>
              <a:t>維持軟狀態</a:t>
            </a:r>
            <a:endParaRPr dirty="0"/>
          </a:p>
        </p:txBody>
      </p:sp>
      <p:grpSp>
        <p:nvGrpSpPr>
          <p:cNvPr id="705" name="Google Shape;705;p70"/>
          <p:cNvGrpSpPr/>
          <p:nvPr/>
        </p:nvGrpSpPr>
        <p:grpSpPr>
          <a:xfrm rot="-201881">
            <a:off x="1960815" y="2162213"/>
            <a:ext cx="452172" cy="514063"/>
            <a:chOff x="4936700" y="2725625"/>
            <a:chExt cx="217350" cy="247100"/>
          </a:xfrm>
        </p:grpSpPr>
        <p:sp>
          <p:nvSpPr>
            <p:cNvPr id="706" name="Google Shape;706;p70"/>
            <p:cNvSpPr/>
            <p:nvPr/>
          </p:nvSpPr>
          <p:spPr>
            <a:xfrm>
              <a:off x="4936700" y="2725625"/>
              <a:ext cx="217350" cy="247100"/>
            </a:xfrm>
            <a:custGeom>
              <a:avLst/>
              <a:gdLst/>
              <a:ahLst/>
              <a:cxnLst/>
              <a:rect l="l" t="t" r="r" b="b"/>
              <a:pathLst>
                <a:path w="8694" h="9884" extrusionOk="0">
                  <a:moveTo>
                    <a:pt x="2882" y="572"/>
                  </a:moveTo>
                  <a:lnTo>
                    <a:pt x="2882" y="1739"/>
                  </a:lnTo>
                  <a:lnTo>
                    <a:pt x="2311" y="1739"/>
                  </a:lnTo>
                  <a:lnTo>
                    <a:pt x="2311" y="572"/>
                  </a:lnTo>
                  <a:close/>
                  <a:moveTo>
                    <a:pt x="1739" y="2334"/>
                  </a:moveTo>
                  <a:lnTo>
                    <a:pt x="1739" y="2905"/>
                  </a:lnTo>
                  <a:lnTo>
                    <a:pt x="1144" y="2905"/>
                  </a:lnTo>
                  <a:lnTo>
                    <a:pt x="1144" y="2334"/>
                  </a:lnTo>
                  <a:close/>
                  <a:moveTo>
                    <a:pt x="2882" y="2334"/>
                  </a:moveTo>
                  <a:lnTo>
                    <a:pt x="2882" y="2905"/>
                  </a:lnTo>
                  <a:lnTo>
                    <a:pt x="2311" y="2905"/>
                  </a:lnTo>
                  <a:lnTo>
                    <a:pt x="2311" y="2334"/>
                  </a:lnTo>
                  <a:close/>
                  <a:moveTo>
                    <a:pt x="4049" y="2334"/>
                  </a:moveTo>
                  <a:lnTo>
                    <a:pt x="4049" y="2905"/>
                  </a:lnTo>
                  <a:lnTo>
                    <a:pt x="3478" y="2905"/>
                  </a:lnTo>
                  <a:lnTo>
                    <a:pt x="3478" y="2334"/>
                  </a:lnTo>
                  <a:close/>
                  <a:moveTo>
                    <a:pt x="6955" y="4930"/>
                  </a:moveTo>
                  <a:lnTo>
                    <a:pt x="6955" y="5525"/>
                  </a:lnTo>
                  <a:cubicBezTo>
                    <a:pt x="6955" y="5668"/>
                    <a:pt x="6812" y="5811"/>
                    <a:pt x="6669" y="5811"/>
                  </a:cubicBezTo>
                  <a:lnTo>
                    <a:pt x="4907" y="5811"/>
                  </a:lnTo>
                  <a:cubicBezTo>
                    <a:pt x="4764" y="5811"/>
                    <a:pt x="4621" y="5668"/>
                    <a:pt x="4621" y="5525"/>
                  </a:cubicBezTo>
                  <a:cubicBezTo>
                    <a:pt x="4621" y="5358"/>
                    <a:pt x="4764" y="5215"/>
                    <a:pt x="4907" y="5215"/>
                  </a:cubicBezTo>
                  <a:lnTo>
                    <a:pt x="5835" y="5215"/>
                  </a:lnTo>
                  <a:cubicBezTo>
                    <a:pt x="6240" y="5215"/>
                    <a:pt x="6621" y="5120"/>
                    <a:pt x="6955" y="4930"/>
                  </a:cubicBezTo>
                  <a:close/>
                  <a:moveTo>
                    <a:pt x="7526" y="6382"/>
                  </a:moveTo>
                  <a:lnTo>
                    <a:pt x="7526" y="6978"/>
                  </a:lnTo>
                  <a:lnTo>
                    <a:pt x="4049" y="6978"/>
                  </a:lnTo>
                  <a:lnTo>
                    <a:pt x="4049" y="6382"/>
                  </a:lnTo>
                  <a:close/>
                  <a:moveTo>
                    <a:pt x="1739" y="5215"/>
                  </a:moveTo>
                  <a:lnTo>
                    <a:pt x="1739" y="7549"/>
                  </a:lnTo>
                  <a:lnTo>
                    <a:pt x="572" y="7549"/>
                  </a:lnTo>
                  <a:lnTo>
                    <a:pt x="572" y="5215"/>
                  </a:lnTo>
                  <a:close/>
                  <a:moveTo>
                    <a:pt x="4621" y="3477"/>
                  </a:moveTo>
                  <a:lnTo>
                    <a:pt x="4621" y="4692"/>
                  </a:lnTo>
                  <a:cubicBezTo>
                    <a:pt x="4288" y="4811"/>
                    <a:pt x="4049" y="5144"/>
                    <a:pt x="4049" y="5525"/>
                  </a:cubicBezTo>
                  <a:cubicBezTo>
                    <a:pt x="4049" y="5620"/>
                    <a:pt x="4073" y="5716"/>
                    <a:pt x="4097" y="5811"/>
                  </a:cubicBezTo>
                  <a:lnTo>
                    <a:pt x="3478" y="5811"/>
                  </a:lnTo>
                  <a:lnTo>
                    <a:pt x="3478" y="6978"/>
                  </a:lnTo>
                  <a:lnTo>
                    <a:pt x="2882" y="6978"/>
                  </a:lnTo>
                  <a:lnTo>
                    <a:pt x="2882" y="9312"/>
                  </a:lnTo>
                  <a:lnTo>
                    <a:pt x="572" y="9312"/>
                  </a:lnTo>
                  <a:lnTo>
                    <a:pt x="572" y="8121"/>
                  </a:lnTo>
                  <a:lnTo>
                    <a:pt x="2311" y="8121"/>
                  </a:lnTo>
                  <a:lnTo>
                    <a:pt x="2311" y="4644"/>
                  </a:lnTo>
                  <a:lnTo>
                    <a:pt x="572" y="4644"/>
                  </a:lnTo>
                  <a:lnTo>
                    <a:pt x="572" y="3477"/>
                  </a:lnTo>
                  <a:close/>
                  <a:moveTo>
                    <a:pt x="8098" y="7549"/>
                  </a:moveTo>
                  <a:lnTo>
                    <a:pt x="8098" y="9312"/>
                  </a:lnTo>
                  <a:lnTo>
                    <a:pt x="3478" y="9312"/>
                  </a:lnTo>
                  <a:lnTo>
                    <a:pt x="3478" y="7549"/>
                  </a:lnTo>
                  <a:close/>
                  <a:moveTo>
                    <a:pt x="572" y="0"/>
                  </a:moveTo>
                  <a:lnTo>
                    <a:pt x="572" y="572"/>
                  </a:lnTo>
                  <a:lnTo>
                    <a:pt x="1739" y="572"/>
                  </a:lnTo>
                  <a:lnTo>
                    <a:pt x="1739" y="1739"/>
                  </a:lnTo>
                  <a:lnTo>
                    <a:pt x="572" y="1739"/>
                  </a:lnTo>
                  <a:lnTo>
                    <a:pt x="572" y="2905"/>
                  </a:lnTo>
                  <a:lnTo>
                    <a:pt x="1" y="2905"/>
                  </a:lnTo>
                  <a:lnTo>
                    <a:pt x="1" y="9883"/>
                  </a:lnTo>
                  <a:lnTo>
                    <a:pt x="8693" y="9883"/>
                  </a:lnTo>
                  <a:lnTo>
                    <a:pt x="8693" y="6978"/>
                  </a:lnTo>
                  <a:lnTo>
                    <a:pt x="8098" y="6978"/>
                  </a:lnTo>
                  <a:lnTo>
                    <a:pt x="8098" y="5811"/>
                  </a:lnTo>
                  <a:lnTo>
                    <a:pt x="7479" y="5811"/>
                  </a:lnTo>
                  <a:cubicBezTo>
                    <a:pt x="7502" y="5716"/>
                    <a:pt x="7526" y="5620"/>
                    <a:pt x="7526" y="5525"/>
                  </a:cubicBezTo>
                  <a:lnTo>
                    <a:pt x="7526" y="3668"/>
                  </a:lnTo>
                  <a:lnTo>
                    <a:pt x="7026" y="4144"/>
                  </a:lnTo>
                  <a:cubicBezTo>
                    <a:pt x="6717" y="4477"/>
                    <a:pt x="6288" y="4644"/>
                    <a:pt x="5835" y="4644"/>
                  </a:cubicBezTo>
                  <a:lnTo>
                    <a:pt x="5216" y="4644"/>
                  </a:lnTo>
                  <a:lnTo>
                    <a:pt x="5216" y="2905"/>
                  </a:lnTo>
                  <a:lnTo>
                    <a:pt x="4621" y="2905"/>
                  </a:lnTo>
                  <a:lnTo>
                    <a:pt x="4621" y="1739"/>
                  </a:lnTo>
                  <a:lnTo>
                    <a:pt x="3478" y="1739"/>
                  </a:lnTo>
                  <a:lnTo>
                    <a:pt x="3478" y="572"/>
                  </a:lnTo>
                  <a:lnTo>
                    <a:pt x="4621" y="572"/>
                  </a:lnTo>
                  <a:cubicBezTo>
                    <a:pt x="4954" y="572"/>
                    <a:pt x="5216" y="834"/>
                    <a:pt x="5216" y="1143"/>
                  </a:cubicBezTo>
                  <a:lnTo>
                    <a:pt x="5788" y="1143"/>
                  </a:lnTo>
                  <a:cubicBezTo>
                    <a:pt x="5788" y="500"/>
                    <a:pt x="5264" y="0"/>
                    <a:pt x="46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0"/>
            <p:cNvSpPr/>
            <p:nvPr/>
          </p:nvSpPr>
          <p:spPr>
            <a:xfrm>
              <a:off x="5052200" y="2928625"/>
              <a:ext cx="58375" cy="14925"/>
            </a:xfrm>
            <a:custGeom>
              <a:avLst/>
              <a:gdLst/>
              <a:ahLst/>
              <a:cxnLst/>
              <a:rect l="l" t="t" r="r" b="b"/>
              <a:pathLst>
                <a:path w="2335" h="597" extrusionOk="0">
                  <a:moveTo>
                    <a:pt x="1" y="1"/>
                  </a:moveTo>
                  <a:lnTo>
                    <a:pt x="1" y="596"/>
                  </a:lnTo>
                  <a:lnTo>
                    <a:pt x="2335" y="596"/>
                  </a:lnTo>
                  <a:lnTo>
                    <a:pt x="2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70"/>
          <p:cNvGrpSpPr/>
          <p:nvPr/>
        </p:nvGrpSpPr>
        <p:grpSpPr>
          <a:xfrm rot="573551">
            <a:off x="4287952" y="2119615"/>
            <a:ext cx="549337" cy="550790"/>
            <a:chOff x="5476100" y="3598400"/>
            <a:chExt cx="226875" cy="227475"/>
          </a:xfrm>
        </p:grpSpPr>
        <p:sp>
          <p:nvSpPr>
            <p:cNvPr id="709" name="Google Shape;709;p70"/>
            <p:cNvSpPr/>
            <p:nvPr/>
          </p:nvSpPr>
          <p:spPr>
            <a:xfrm>
              <a:off x="5516600" y="3746050"/>
              <a:ext cx="39900" cy="39925"/>
            </a:xfrm>
            <a:custGeom>
              <a:avLst/>
              <a:gdLst/>
              <a:ahLst/>
              <a:cxnLst/>
              <a:rect l="l" t="t" r="r" b="b"/>
              <a:pathLst>
                <a:path w="1596" h="1597" extrusionOk="0">
                  <a:moveTo>
                    <a:pt x="786" y="525"/>
                  </a:moveTo>
                  <a:cubicBezTo>
                    <a:pt x="929" y="525"/>
                    <a:pt x="1048" y="644"/>
                    <a:pt x="1048" y="787"/>
                  </a:cubicBezTo>
                  <a:cubicBezTo>
                    <a:pt x="1048" y="954"/>
                    <a:pt x="929" y="1073"/>
                    <a:pt x="786" y="1073"/>
                  </a:cubicBezTo>
                  <a:cubicBezTo>
                    <a:pt x="643" y="1073"/>
                    <a:pt x="524" y="954"/>
                    <a:pt x="524" y="787"/>
                  </a:cubicBezTo>
                  <a:cubicBezTo>
                    <a:pt x="524" y="644"/>
                    <a:pt x="643" y="525"/>
                    <a:pt x="786" y="525"/>
                  </a:cubicBezTo>
                  <a:close/>
                  <a:moveTo>
                    <a:pt x="786" y="1"/>
                  </a:moveTo>
                  <a:cubicBezTo>
                    <a:pt x="357" y="1"/>
                    <a:pt x="0" y="358"/>
                    <a:pt x="0" y="787"/>
                  </a:cubicBezTo>
                  <a:cubicBezTo>
                    <a:pt x="0" y="1239"/>
                    <a:pt x="357" y="1597"/>
                    <a:pt x="786" y="1597"/>
                  </a:cubicBezTo>
                  <a:cubicBezTo>
                    <a:pt x="1239" y="1597"/>
                    <a:pt x="1596" y="1239"/>
                    <a:pt x="1596" y="787"/>
                  </a:cubicBezTo>
                  <a:cubicBezTo>
                    <a:pt x="1596" y="358"/>
                    <a:pt x="1239"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0"/>
            <p:cNvSpPr/>
            <p:nvPr/>
          </p:nvSpPr>
          <p:spPr>
            <a:xfrm>
              <a:off x="5476100" y="3598400"/>
              <a:ext cx="226875" cy="227475"/>
            </a:xfrm>
            <a:custGeom>
              <a:avLst/>
              <a:gdLst/>
              <a:ahLst/>
              <a:cxnLst/>
              <a:rect l="l" t="t" r="r" b="b"/>
              <a:pathLst>
                <a:path w="9075" h="9099" extrusionOk="0">
                  <a:moveTo>
                    <a:pt x="6145" y="549"/>
                  </a:moveTo>
                  <a:cubicBezTo>
                    <a:pt x="6812" y="549"/>
                    <a:pt x="6955" y="858"/>
                    <a:pt x="6955" y="1358"/>
                  </a:cubicBezTo>
                  <a:cubicBezTo>
                    <a:pt x="6955" y="1858"/>
                    <a:pt x="6812" y="2168"/>
                    <a:pt x="6145" y="2168"/>
                  </a:cubicBezTo>
                  <a:cubicBezTo>
                    <a:pt x="5264" y="2168"/>
                    <a:pt x="4264" y="1692"/>
                    <a:pt x="4264" y="1358"/>
                  </a:cubicBezTo>
                  <a:cubicBezTo>
                    <a:pt x="4264" y="1239"/>
                    <a:pt x="4430" y="1049"/>
                    <a:pt x="4859" y="834"/>
                  </a:cubicBezTo>
                  <a:cubicBezTo>
                    <a:pt x="5240" y="668"/>
                    <a:pt x="5740" y="549"/>
                    <a:pt x="6145" y="549"/>
                  </a:cubicBezTo>
                  <a:close/>
                  <a:moveTo>
                    <a:pt x="5597" y="2692"/>
                  </a:moveTo>
                  <a:cubicBezTo>
                    <a:pt x="6145" y="2692"/>
                    <a:pt x="6788" y="2835"/>
                    <a:pt x="7264" y="3073"/>
                  </a:cubicBezTo>
                  <a:cubicBezTo>
                    <a:pt x="7741" y="3287"/>
                    <a:pt x="8026" y="3549"/>
                    <a:pt x="8026" y="3764"/>
                  </a:cubicBezTo>
                  <a:cubicBezTo>
                    <a:pt x="8026" y="4002"/>
                    <a:pt x="7741" y="4264"/>
                    <a:pt x="7264" y="4478"/>
                  </a:cubicBezTo>
                  <a:cubicBezTo>
                    <a:pt x="6788" y="4692"/>
                    <a:pt x="6145" y="4835"/>
                    <a:pt x="5597" y="4835"/>
                  </a:cubicBezTo>
                  <a:cubicBezTo>
                    <a:pt x="4621" y="4835"/>
                    <a:pt x="4264" y="4407"/>
                    <a:pt x="4264" y="3764"/>
                  </a:cubicBezTo>
                  <a:cubicBezTo>
                    <a:pt x="4264" y="3049"/>
                    <a:pt x="4716" y="2692"/>
                    <a:pt x="5597" y="2692"/>
                  </a:cubicBezTo>
                  <a:close/>
                  <a:moveTo>
                    <a:pt x="6407" y="5359"/>
                  </a:moveTo>
                  <a:cubicBezTo>
                    <a:pt x="7717" y="5359"/>
                    <a:pt x="8550" y="5883"/>
                    <a:pt x="8550" y="6693"/>
                  </a:cubicBezTo>
                  <a:cubicBezTo>
                    <a:pt x="8550" y="7526"/>
                    <a:pt x="7717" y="8026"/>
                    <a:pt x="6407" y="8026"/>
                  </a:cubicBezTo>
                  <a:cubicBezTo>
                    <a:pt x="5812" y="8026"/>
                    <a:pt x="4907" y="7931"/>
                    <a:pt x="4407" y="7788"/>
                  </a:cubicBezTo>
                  <a:cubicBezTo>
                    <a:pt x="4430" y="7717"/>
                    <a:pt x="4430" y="7622"/>
                    <a:pt x="4407" y="7526"/>
                  </a:cubicBezTo>
                  <a:cubicBezTo>
                    <a:pt x="4668" y="7336"/>
                    <a:pt x="4811" y="7026"/>
                    <a:pt x="4811" y="6693"/>
                  </a:cubicBezTo>
                  <a:cubicBezTo>
                    <a:pt x="4811" y="6383"/>
                    <a:pt x="4668" y="6074"/>
                    <a:pt x="4407" y="5859"/>
                  </a:cubicBezTo>
                  <a:cubicBezTo>
                    <a:pt x="4430" y="5788"/>
                    <a:pt x="4430" y="5693"/>
                    <a:pt x="4407" y="5597"/>
                  </a:cubicBezTo>
                  <a:cubicBezTo>
                    <a:pt x="4907" y="5478"/>
                    <a:pt x="5812" y="5359"/>
                    <a:pt x="6407" y="5359"/>
                  </a:cubicBezTo>
                  <a:close/>
                  <a:moveTo>
                    <a:pt x="2406" y="4835"/>
                  </a:moveTo>
                  <a:cubicBezTo>
                    <a:pt x="2811" y="4835"/>
                    <a:pt x="2930" y="5216"/>
                    <a:pt x="3001" y="5288"/>
                  </a:cubicBezTo>
                  <a:cubicBezTo>
                    <a:pt x="3042" y="5288"/>
                    <a:pt x="3176" y="5226"/>
                    <a:pt x="3337" y="5226"/>
                  </a:cubicBezTo>
                  <a:cubicBezTo>
                    <a:pt x="3458" y="5226"/>
                    <a:pt x="3593" y="5261"/>
                    <a:pt x="3716" y="5383"/>
                  </a:cubicBezTo>
                  <a:cubicBezTo>
                    <a:pt x="4025" y="5669"/>
                    <a:pt x="3835" y="6026"/>
                    <a:pt x="3811" y="6121"/>
                  </a:cubicBezTo>
                  <a:cubicBezTo>
                    <a:pt x="3883" y="6169"/>
                    <a:pt x="4264" y="6288"/>
                    <a:pt x="4264" y="6693"/>
                  </a:cubicBezTo>
                  <a:cubicBezTo>
                    <a:pt x="4264" y="7098"/>
                    <a:pt x="3883" y="7241"/>
                    <a:pt x="3811" y="7288"/>
                  </a:cubicBezTo>
                  <a:cubicBezTo>
                    <a:pt x="3835" y="7360"/>
                    <a:pt x="4025" y="7741"/>
                    <a:pt x="3716" y="8026"/>
                  </a:cubicBezTo>
                  <a:cubicBezTo>
                    <a:pt x="3593" y="8149"/>
                    <a:pt x="3458" y="8184"/>
                    <a:pt x="3337" y="8184"/>
                  </a:cubicBezTo>
                  <a:cubicBezTo>
                    <a:pt x="3176" y="8184"/>
                    <a:pt x="3042" y="8122"/>
                    <a:pt x="3001" y="8122"/>
                  </a:cubicBezTo>
                  <a:cubicBezTo>
                    <a:pt x="2930" y="8169"/>
                    <a:pt x="2811" y="8574"/>
                    <a:pt x="2406" y="8574"/>
                  </a:cubicBezTo>
                  <a:cubicBezTo>
                    <a:pt x="2001" y="8574"/>
                    <a:pt x="1882" y="8169"/>
                    <a:pt x="1835" y="8122"/>
                  </a:cubicBezTo>
                  <a:lnTo>
                    <a:pt x="1620" y="8169"/>
                  </a:lnTo>
                  <a:cubicBezTo>
                    <a:pt x="1573" y="8181"/>
                    <a:pt x="1523" y="8187"/>
                    <a:pt x="1474" y="8187"/>
                  </a:cubicBezTo>
                  <a:cubicBezTo>
                    <a:pt x="1327" y="8187"/>
                    <a:pt x="1180" y="8134"/>
                    <a:pt x="1072" y="8026"/>
                  </a:cubicBezTo>
                  <a:cubicBezTo>
                    <a:pt x="787" y="7741"/>
                    <a:pt x="977" y="7360"/>
                    <a:pt x="977" y="7288"/>
                  </a:cubicBezTo>
                  <a:cubicBezTo>
                    <a:pt x="906" y="7241"/>
                    <a:pt x="525" y="7121"/>
                    <a:pt x="525" y="6693"/>
                  </a:cubicBezTo>
                  <a:cubicBezTo>
                    <a:pt x="525" y="6288"/>
                    <a:pt x="906" y="6169"/>
                    <a:pt x="977" y="6121"/>
                  </a:cubicBezTo>
                  <a:cubicBezTo>
                    <a:pt x="977" y="6026"/>
                    <a:pt x="787" y="5669"/>
                    <a:pt x="1072" y="5383"/>
                  </a:cubicBezTo>
                  <a:cubicBezTo>
                    <a:pt x="1195" y="5261"/>
                    <a:pt x="1339" y="5226"/>
                    <a:pt x="1470" y="5226"/>
                  </a:cubicBezTo>
                  <a:cubicBezTo>
                    <a:pt x="1644" y="5226"/>
                    <a:pt x="1794" y="5288"/>
                    <a:pt x="1835" y="5288"/>
                  </a:cubicBezTo>
                  <a:cubicBezTo>
                    <a:pt x="1882" y="5216"/>
                    <a:pt x="2001" y="4835"/>
                    <a:pt x="2406" y="4835"/>
                  </a:cubicBezTo>
                  <a:close/>
                  <a:moveTo>
                    <a:pt x="6145" y="1"/>
                  </a:moveTo>
                  <a:cubicBezTo>
                    <a:pt x="5645" y="1"/>
                    <a:pt x="5097" y="144"/>
                    <a:pt x="4621" y="358"/>
                  </a:cubicBezTo>
                  <a:cubicBezTo>
                    <a:pt x="4049" y="620"/>
                    <a:pt x="3740" y="977"/>
                    <a:pt x="3740" y="1358"/>
                  </a:cubicBezTo>
                  <a:cubicBezTo>
                    <a:pt x="3740" y="1739"/>
                    <a:pt x="4049" y="2073"/>
                    <a:pt x="4597" y="2335"/>
                  </a:cubicBezTo>
                  <a:cubicBezTo>
                    <a:pt x="4025" y="2621"/>
                    <a:pt x="3740" y="3144"/>
                    <a:pt x="3740" y="3764"/>
                  </a:cubicBezTo>
                  <a:cubicBezTo>
                    <a:pt x="3740" y="4311"/>
                    <a:pt x="3930" y="4764"/>
                    <a:pt x="4383" y="5073"/>
                  </a:cubicBezTo>
                  <a:cubicBezTo>
                    <a:pt x="4311" y="5073"/>
                    <a:pt x="4264" y="5097"/>
                    <a:pt x="4192" y="5121"/>
                  </a:cubicBezTo>
                  <a:cubicBezTo>
                    <a:pt x="4168" y="5073"/>
                    <a:pt x="4145" y="5050"/>
                    <a:pt x="4097" y="5002"/>
                  </a:cubicBezTo>
                  <a:cubicBezTo>
                    <a:pt x="3901" y="4806"/>
                    <a:pt x="3605" y="4689"/>
                    <a:pt x="3319" y="4689"/>
                  </a:cubicBezTo>
                  <a:cubicBezTo>
                    <a:pt x="3292" y="4689"/>
                    <a:pt x="3266" y="4690"/>
                    <a:pt x="3240" y="4692"/>
                  </a:cubicBezTo>
                  <a:cubicBezTo>
                    <a:pt x="3025" y="4454"/>
                    <a:pt x="2740" y="4311"/>
                    <a:pt x="2406" y="4311"/>
                  </a:cubicBezTo>
                  <a:cubicBezTo>
                    <a:pt x="2073" y="4311"/>
                    <a:pt x="1787" y="4454"/>
                    <a:pt x="1573" y="4692"/>
                  </a:cubicBezTo>
                  <a:cubicBezTo>
                    <a:pt x="1544" y="4690"/>
                    <a:pt x="1516" y="4689"/>
                    <a:pt x="1489" y="4689"/>
                  </a:cubicBezTo>
                  <a:cubicBezTo>
                    <a:pt x="1187" y="4689"/>
                    <a:pt x="909" y="4806"/>
                    <a:pt x="691" y="5002"/>
                  </a:cubicBezTo>
                  <a:cubicBezTo>
                    <a:pt x="477" y="5240"/>
                    <a:pt x="358" y="5550"/>
                    <a:pt x="382" y="5859"/>
                  </a:cubicBezTo>
                  <a:cubicBezTo>
                    <a:pt x="144" y="6074"/>
                    <a:pt x="1" y="6383"/>
                    <a:pt x="1" y="6693"/>
                  </a:cubicBezTo>
                  <a:cubicBezTo>
                    <a:pt x="1" y="7026"/>
                    <a:pt x="144" y="7336"/>
                    <a:pt x="382" y="7526"/>
                  </a:cubicBezTo>
                  <a:cubicBezTo>
                    <a:pt x="358" y="7860"/>
                    <a:pt x="477" y="8169"/>
                    <a:pt x="691" y="8384"/>
                  </a:cubicBezTo>
                  <a:cubicBezTo>
                    <a:pt x="910" y="8602"/>
                    <a:pt x="1188" y="8720"/>
                    <a:pt x="1489" y="8720"/>
                  </a:cubicBezTo>
                  <a:cubicBezTo>
                    <a:pt x="1517" y="8720"/>
                    <a:pt x="1545" y="8719"/>
                    <a:pt x="1573" y="8717"/>
                  </a:cubicBezTo>
                  <a:cubicBezTo>
                    <a:pt x="1787" y="8955"/>
                    <a:pt x="2073" y="9098"/>
                    <a:pt x="2406" y="9098"/>
                  </a:cubicBezTo>
                  <a:cubicBezTo>
                    <a:pt x="2740" y="9098"/>
                    <a:pt x="3025" y="8955"/>
                    <a:pt x="3240" y="8717"/>
                  </a:cubicBezTo>
                  <a:cubicBezTo>
                    <a:pt x="3266" y="8719"/>
                    <a:pt x="3292" y="8720"/>
                    <a:pt x="3318" y="8720"/>
                  </a:cubicBezTo>
                  <a:cubicBezTo>
                    <a:pt x="3604" y="8720"/>
                    <a:pt x="3901" y="8602"/>
                    <a:pt x="4097" y="8384"/>
                  </a:cubicBezTo>
                  <a:cubicBezTo>
                    <a:pt x="4145" y="8360"/>
                    <a:pt x="4168" y="8336"/>
                    <a:pt x="4192" y="8288"/>
                  </a:cubicBezTo>
                  <a:cubicBezTo>
                    <a:pt x="4811" y="8479"/>
                    <a:pt x="5812" y="8574"/>
                    <a:pt x="6407" y="8574"/>
                  </a:cubicBezTo>
                  <a:cubicBezTo>
                    <a:pt x="7741" y="8574"/>
                    <a:pt x="9074" y="8026"/>
                    <a:pt x="9074" y="6693"/>
                  </a:cubicBezTo>
                  <a:cubicBezTo>
                    <a:pt x="9074" y="5955"/>
                    <a:pt x="8598" y="5240"/>
                    <a:pt x="7479" y="4954"/>
                  </a:cubicBezTo>
                  <a:lnTo>
                    <a:pt x="7502" y="4954"/>
                  </a:lnTo>
                  <a:cubicBezTo>
                    <a:pt x="8169" y="4645"/>
                    <a:pt x="8550" y="4216"/>
                    <a:pt x="8550" y="3764"/>
                  </a:cubicBezTo>
                  <a:cubicBezTo>
                    <a:pt x="8550" y="3168"/>
                    <a:pt x="7883" y="2692"/>
                    <a:pt x="7074" y="2406"/>
                  </a:cubicBezTo>
                  <a:cubicBezTo>
                    <a:pt x="7336" y="2192"/>
                    <a:pt x="7479" y="1835"/>
                    <a:pt x="7479" y="1358"/>
                  </a:cubicBezTo>
                  <a:cubicBezTo>
                    <a:pt x="7479" y="430"/>
                    <a:pt x="6978" y="1"/>
                    <a:pt x="6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70"/>
          <p:cNvSpPr/>
          <p:nvPr/>
        </p:nvSpPr>
        <p:spPr>
          <a:xfrm rot="-370742">
            <a:off x="6780112" y="2143978"/>
            <a:ext cx="353687" cy="550780"/>
          </a:xfrm>
          <a:custGeom>
            <a:avLst/>
            <a:gdLst/>
            <a:ahLst/>
            <a:cxnLst/>
            <a:rect l="l" t="t" r="r" b="b"/>
            <a:pathLst>
              <a:path w="6026" h="9384" extrusionOk="0">
                <a:moveTo>
                  <a:pt x="3835" y="3311"/>
                </a:moveTo>
                <a:lnTo>
                  <a:pt x="3835" y="3859"/>
                </a:lnTo>
                <a:lnTo>
                  <a:pt x="2191" y="3859"/>
                </a:lnTo>
                <a:lnTo>
                  <a:pt x="2191" y="3311"/>
                </a:lnTo>
                <a:close/>
                <a:moveTo>
                  <a:pt x="4073" y="4407"/>
                </a:moveTo>
                <a:cubicBezTo>
                  <a:pt x="4859" y="4407"/>
                  <a:pt x="5478" y="5050"/>
                  <a:pt x="5478" y="5835"/>
                </a:cubicBezTo>
                <a:cubicBezTo>
                  <a:pt x="5478" y="6097"/>
                  <a:pt x="5406" y="6383"/>
                  <a:pt x="5240" y="6621"/>
                </a:cubicBezTo>
                <a:lnTo>
                  <a:pt x="4501" y="7717"/>
                </a:lnTo>
                <a:lnTo>
                  <a:pt x="1501" y="7717"/>
                </a:lnTo>
                <a:lnTo>
                  <a:pt x="786" y="6621"/>
                </a:lnTo>
                <a:cubicBezTo>
                  <a:pt x="620" y="6383"/>
                  <a:pt x="548" y="6097"/>
                  <a:pt x="548" y="5835"/>
                </a:cubicBezTo>
                <a:cubicBezTo>
                  <a:pt x="548" y="5050"/>
                  <a:pt x="1167" y="4407"/>
                  <a:pt x="1953" y="4407"/>
                </a:cubicBezTo>
                <a:close/>
                <a:moveTo>
                  <a:pt x="4382" y="8264"/>
                </a:moveTo>
                <a:lnTo>
                  <a:pt x="4382" y="8836"/>
                </a:lnTo>
                <a:lnTo>
                  <a:pt x="1644" y="8836"/>
                </a:lnTo>
                <a:lnTo>
                  <a:pt x="1644" y="8264"/>
                </a:lnTo>
                <a:close/>
                <a:moveTo>
                  <a:pt x="2739" y="1"/>
                </a:moveTo>
                <a:lnTo>
                  <a:pt x="2739" y="2763"/>
                </a:lnTo>
                <a:lnTo>
                  <a:pt x="2644" y="2763"/>
                </a:lnTo>
                <a:lnTo>
                  <a:pt x="1620" y="715"/>
                </a:lnTo>
                <a:lnTo>
                  <a:pt x="1120" y="977"/>
                </a:lnTo>
                <a:lnTo>
                  <a:pt x="2025" y="2763"/>
                </a:lnTo>
                <a:lnTo>
                  <a:pt x="1096" y="2763"/>
                </a:lnTo>
                <a:lnTo>
                  <a:pt x="1096" y="3311"/>
                </a:lnTo>
                <a:lnTo>
                  <a:pt x="1644" y="3311"/>
                </a:lnTo>
                <a:lnTo>
                  <a:pt x="1644" y="3883"/>
                </a:lnTo>
                <a:cubicBezTo>
                  <a:pt x="715" y="4049"/>
                  <a:pt x="0" y="4859"/>
                  <a:pt x="0" y="5835"/>
                </a:cubicBezTo>
                <a:cubicBezTo>
                  <a:pt x="0" y="6216"/>
                  <a:pt x="96" y="6597"/>
                  <a:pt x="334" y="6907"/>
                </a:cubicBezTo>
                <a:lnTo>
                  <a:pt x="1096" y="8074"/>
                </a:lnTo>
                <a:lnTo>
                  <a:pt x="1096" y="9384"/>
                </a:lnTo>
                <a:lnTo>
                  <a:pt x="4930" y="9384"/>
                </a:lnTo>
                <a:lnTo>
                  <a:pt x="4930" y="8074"/>
                </a:lnTo>
                <a:lnTo>
                  <a:pt x="5692" y="6907"/>
                </a:lnTo>
                <a:cubicBezTo>
                  <a:pt x="5930" y="6597"/>
                  <a:pt x="6026" y="6216"/>
                  <a:pt x="6026" y="5835"/>
                </a:cubicBezTo>
                <a:cubicBezTo>
                  <a:pt x="6026" y="4859"/>
                  <a:pt x="5311" y="4049"/>
                  <a:pt x="4382" y="3883"/>
                </a:cubicBezTo>
                <a:lnTo>
                  <a:pt x="4382" y="3311"/>
                </a:lnTo>
                <a:lnTo>
                  <a:pt x="4930" y="3311"/>
                </a:lnTo>
                <a:lnTo>
                  <a:pt x="4930" y="2763"/>
                </a:lnTo>
                <a:lnTo>
                  <a:pt x="4001" y="2763"/>
                </a:lnTo>
                <a:lnTo>
                  <a:pt x="4906" y="977"/>
                </a:lnTo>
                <a:lnTo>
                  <a:pt x="4406" y="715"/>
                </a:lnTo>
                <a:lnTo>
                  <a:pt x="3382" y="2763"/>
                </a:lnTo>
                <a:lnTo>
                  <a:pt x="3287" y="2763"/>
                </a:lnTo>
                <a:lnTo>
                  <a:pt x="32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09;p61">
            <a:extLst>
              <a:ext uri="{FF2B5EF4-FFF2-40B4-BE49-F238E27FC236}">
                <a16:creationId xmlns:a16="http://schemas.microsoft.com/office/drawing/2014/main" id="{5806095C-BFF6-4756-855A-2982673550F6}"/>
              </a:ext>
            </a:extLst>
          </p:cNvPr>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設計原則</a:t>
            </a:r>
            <a:endParaRPr sz="4000" dirty="0">
              <a:solidFill>
                <a:schemeClr val="lt1"/>
              </a:solidFill>
              <a:latin typeface="Times New Roman" panose="02020603050405020304" pitchFamily="18" charset="0"/>
              <a:ea typeface="標楷體" panose="03000509000000000000" pitchFamily="65" charset="-120"/>
            </a:endParaRPr>
          </a:p>
        </p:txBody>
      </p:sp>
      <p:sp>
        <p:nvSpPr>
          <p:cNvPr id="25" name="Google Shape;699;p70">
            <a:extLst>
              <a:ext uri="{FF2B5EF4-FFF2-40B4-BE49-F238E27FC236}">
                <a16:creationId xmlns:a16="http://schemas.microsoft.com/office/drawing/2014/main" id="{EF716DF7-D751-4045-B888-5F870BDBBBF3}"/>
              </a:ext>
            </a:extLst>
          </p:cNvPr>
          <p:cNvSpPr txBox="1">
            <a:spLocks/>
          </p:cNvSpPr>
          <p:nvPr/>
        </p:nvSpPr>
        <p:spPr>
          <a:xfrm>
            <a:off x="3549151" y="2912975"/>
            <a:ext cx="2045700"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zh-TW" altLang="en-US" dirty="0">
                <a:solidFill>
                  <a:srgbClr val="000000"/>
                </a:solidFill>
                <a:latin typeface="Times New Roman" panose="02020603050405020304" pitchFamily="18" charset="0"/>
                <a:ea typeface="標楷體" panose="03000509000000000000" pitchFamily="65" charset="-120"/>
                <a:cs typeface="Arial"/>
                <a:sym typeface="Arial"/>
              </a:rPr>
              <a:t>協議開銷控制</a:t>
            </a:r>
            <a:endParaRPr lang="zh-TW" altLang="en-US" dirty="0"/>
          </a:p>
        </p:txBody>
      </p:sp>
      <p:sp>
        <p:nvSpPr>
          <p:cNvPr id="30" name="Google Shape;699;p70">
            <a:extLst>
              <a:ext uri="{FF2B5EF4-FFF2-40B4-BE49-F238E27FC236}">
                <a16:creationId xmlns:a16="http://schemas.microsoft.com/office/drawing/2014/main" id="{762C18E3-07EC-450A-8DF6-C6FFB7BFD58B}"/>
              </a:ext>
            </a:extLst>
          </p:cNvPr>
          <p:cNvSpPr txBox="1">
            <a:spLocks/>
          </p:cNvSpPr>
          <p:nvPr/>
        </p:nvSpPr>
        <p:spPr>
          <a:xfrm>
            <a:off x="5934277" y="2963928"/>
            <a:ext cx="2045700" cy="48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zh-TW" altLang="en-US" dirty="0">
                <a:solidFill>
                  <a:srgbClr val="000000"/>
                </a:solidFill>
                <a:latin typeface="Times New Roman" panose="02020603050405020304" pitchFamily="18" charset="0"/>
                <a:ea typeface="標楷體" panose="03000509000000000000" pitchFamily="65" charset="-120"/>
                <a:cs typeface="Arial"/>
                <a:sym typeface="Arial"/>
              </a:rPr>
              <a:t>模組化</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5"/>
                                        </p:tgtEl>
                                        <p:attrNameLst>
                                          <p:attrName>style.visibility</p:attrName>
                                        </p:attrNameLst>
                                      </p:cBhvr>
                                      <p:to>
                                        <p:strVal val="visible"/>
                                      </p:to>
                                    </p:set>
                                    <p:animEffect transition="in" filter="fade">
                                      <p:cBhvr>
                                        <p:cTn id="7" dur="1000"/>
                                        <p:tgtEl>
                                          <p:spTgt spid="705"/>
                                        </p:tgtEl>
                                      </p:cBhvr>
                                    </p:animEffect>
                                  </p:childTnLst>
                                </p:cTn>
                              </p:par>
                              <p:par>
                                <p:cTn id="8" presetID="10" presetClass="entr" presetSubtype="0" fill="hold" nodeType="withEffect">
                                  <p:stCondLst>
                                    <p:cond delay="0"/>
                                  </p:stCondLst>
                                  <p:childTnLst>
                                    <p:set>
                                      <p:cBhvr>
                                        <p:cTn id="9" dur="1" fill="hold">
                                          <p:stCondLst>
                                            <p:cond delay="0"/>
                                          </p:stCondLst>
                                        </p:cTn>
                                        <p:tgtEl>
                                          <p:spTgt spid="708"/>
                                        </p:tgtEl>
                                        <p:attrNameLst>
                                          <p:attrName>style.visibility</p:attrName>
                                        </p:attrNameLst>
                                      </p:cBhvr>
                                      <p:to>
                                        <p:strVal val="visible"/>
                                      </p:to>
                                    </p:set>
                                    <p:animEffect transition="in" filter="fade">
                                      <p:cBhvr>
                                        <p:cTn id="10" dur="1000"/>
                                        <p:tgtEl>
                                          <p:spTgt spid="708"/>
                                        </p:tgtEl>
                                      </p:cBhvr>
                                    </p:animEffect>
                                  </p:childTnLst>
                                </p:cTn>
                              </p:par>
                              <p:par>
                                <p:cTn id="11" presetID="10" presetClass="entr" presetSubtype="0" fill="hold" nodeType="withEffect">
                                  <p:stCondLst>
                                    <p:cond delay="0"/>
                                  </p:stCondLst>
                                  <p:childTnLst>
                                    <p:set>
                                      <p:cBhvr>
                                        <p:cTn id="12" dur="1" fill="hold">
                                          <p:stCondLst>
                                            <p:cond delay="0"/>
                                          </p:stCondLst>
                                        </p:cTn>
                                        <p:tgtEl>
                                          <p:spTgt spid="711"/>
                                        </p:tgtEl>
                                        <p:attrNameLst>
                                          <p:attrName>style.visibility</p:attrName>
                                        </p:attrNameLst>
                                      </p:cBhvr>
                                      <p:to>
                                        <p:strVal val="visible"/>
                                      </p:to>
                                    </p:set>
                                    <p:animEffect transition="in" filter="fade">
                                      <p:cBhvr>
                                        <p:cTn id="13" dur="1000"/>
                                        <p:tgtEl>
                                          <p:spTgt spid="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 name="Google Shape;670;p68"/>
          <p:cNvSpPr txBox="1">
            <a:spLocks noGrp="1"/>
          </p:cNvSpPr>
          <p:nvPr>
            <p:ph type="title"/>
          </p:nvPr>
        </p:nvSpPr>
        <p:spPr>
          <a:xfrm>
            <a:off x="681924" y="2154206"/>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操作概述</a:t>
            </a:r>
            <a:endParaRPr sz="4000" dirty="0">
              <a:latin typeface="Times New Roman" panose="02020603050405020304" pitchFamily="18" charset="0"/>
              <a:ea typeface="標楷體" panose="03000509000000000000" pitchFamily="65" charset="-120"/>
            </a:endParaRPr>
          </a:p>
        </p:txBody>
      </p:sp>
      <p:sp>
        <p:nvSpPr>
          <p:cNvPr id="7" name="Google Shape;671;p68"/>
          <p:cNvSpPr txBox="1">
            <a:spLocks/>
          </p:cNvSpPr>
          <p:nvPr/>
        </p:nvSpPr>
        <p:spPr>
          <a:xfrm>
            <a:off x="2472180" y="2009998"/>
            <a:ext cx="1498200"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7000" dirty="0">
                <a:solidFill>
                  <a:schemeClr val="dk1"/>
                </a:solidFill>
                <a:latin typeface="Times New Roman" panose="02020603050405020304" pitchFamily="18" charset="0"/>
                <a:ea typeface="Kulim Park"/>
                <a:cs typeface="Times New Roman" panose="02020603050405020304" pitchFamily="18" charset="0"/>
                <a:sym typeface="Kulim Park"/>
              </a:rPr>
              <a:t>0</a:t>
            </a:r>
            <a:r>
              <a:rPr lang="en-US" altLang="zh-TW" sz="7000" dirty="0">
                <a:solidFill>
                  <a:schemeClr val="dk1"/>
                </a:solidFill>
                <a:latin typeface="Times New Roman" panose="02020603050405020304" pitchFamily="18" charset="0"/>
                <a:ea typeface="Kulim Park"/>
                <a:cs typeface="Times New Roman" panose="02020603050405020304" pitchFamily="18" charset="0"/>
                <a:sym typeface="Kulim Park"/>
              </a:rPr>
              <a:t>4</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extLst>
      <p:ext uri="{BB962C8B-B14F-4D97-AF65-F5344CB8AC3E}">
        <p14:creationId xmlns:p14="http://schemas.microsoft.com/office/powerpoint/2010/main" val="13911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9"/>
          <p:cNvSpPr txBox="1">
            <a:spLocks noGrp="1"/>
          </p:cNvSpPr>
          <p:nvPr>
            <p:ph type="title" idx="15"/>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latin typeface="Times New Roman" panose="02020603050405020304" pitchFamily="18" charset="0"/>
                <a:ea typeface="標楷體" panose="03000509000000000000" pitchFamily="65" charset="-120"/>
              </a:rPr>
              <a:t>目錄</a:t>
            </a:r>
            <a:endParaRPr dirty="0">
              <a:solidFill>
                <a:schemeClr val="lt1"/>
              </a:solidFill>
              <a:latin typeface="Times New Roman" panose="02020603050405020304" pitchFamily="18" charset="0"/>
              <a:ea typeface="標楷體" panose="03000509000000000000" pitchFamily="65" charset="-120"/>
            </a:endParaRPr>
          </a:p>
        </p:txBody>
      </p:sp>
      <p:sp>
        <p:nvSpPr>
          <p:cNvPr id="573" name="Google Shape;573;p59"/>
          <p:cNvSpPr txBox="1">
            <a:spLocks noGrp="1"/>
          </p:cNvSpPr>
          <p:nvPr>
            <p:ph type="title" idx="3"/>
          </p:nvPr>
        </p:nvSpPr>
        <p:spPr>
          <a:xfrm>
            <a:off x="2742018" y="3114831"/>
            <a:ext cx="1712456" cy="475692"/>
          </a:xfrm>
          <a:prstGeom prst="rect">
            <a:avLst/>
          </a:prstGeom>
        </p:spPr>
        <p:txBody>
          <a:bodyPr spcFirstLastPara="1" wrap="square" lIns="91425" tIns="91425" rIns="91425" bIns="91425" anchor="b" anchorCtr="0">
            <a:noAutofit/>
          </a:bodyPr>
          <a:lstStyle/>
          <a:p>
            <a:pPr marL="0" lvl="0" indent="0"/>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RSVP</a:t>
            </a:r>
            <a:b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設計目標</a:t>
            </a:r>
            <a:endParaRPr sz="3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4" name="Google Shape;574;p59"/>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75" name="Google Shape;575;p59"/>
          <p:cNvSpPr txBox="1">
            <a:spLocks noGrp="1"/>
          </p:cNvSpPr>
          <p:nvPr>
            <p:ph type="title" idx="14"/>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78" name="Google Shape;578;p59"/>
          <p:cNvSpPr txBox="1">
            <a:spLocks noGrp="1"/>
          </p:cNvSpPr>
          <p:nvPr>
            <p:ph type="title" idx="9"/>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79" name="Google Shape;579;p59"/>
          <p:cNvSpPr txBox="1">
            <a:spLocks noGrp="1"/>
          </p:cNvSpPr>
          <p:nvPr>
            <p:ph type="title" idx="13"/>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 name="標題 2">
            <a:extLst>
              <a:ext uri="{FF2B5EF4-FFF2-40B4-BE49-F238E27FC236}">
                <a16:creationId xmlns:a16="http://schemas.microsoft.com/office/drawing/2014/main" id="{56134F1E-BA6B-4812-B3D6-273F3C259AD8}"/>
              </a:ext>
            </a:extLst>
          </p:cNvPr>
          <p:cNvSpPr>
            <a:spLocks noGrp="1"/>
          </p:cNvSpPr>
          <p:nvPr>
            <p:ph type="title"/>
          </p:nvPr>
        </p:nvSpPr>
        <p:spPr>
          <a:xfrm>
            <a:off x="732776" y="2270692"/>
            <a:ext cx="1836000" cy="837300"/>
          </a:xfrm>
        </p:spPr>
        <p:txBody>
          <a:bodyPr/>
          <a:lstStyle/>
          <a:p>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前言</a:t>
            </a:r>
          </a:p>
        </p:txBody>
      </p:sp>
      <p:sp>
        <p:nvSpPr>
          <p:cNvPr id="17" name="Google Shape;573;p59">
            <a:extLst>
              <a:ext uri="{FF2B5EF4-FFF2-40B4-BE49-F238E27FC236}">
                <a16:creationId xmlns:a16="http://schemas.microsoft.com/office/drawing/2014/main" id="{B7894A55-AB7B-4A94-AA56-E9ECADDB06F1}"/>
              </a:ext>
            </a:extLst>
          </p:cNvPr>
          <p:cNvSpPr txBox="1">
            <a:spLocks/>
          </p:cNvSpPr>
          <p:nvPr/>
        </p:nvSpPr>
        <p:spPr>
          <a:xfrm>
            <a:off x="4751265" y="3114831"/>
            <a:ext cx="1712456" cy="4756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RSVP</a:t>
            </a:r>
            <a:b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設計原則</a:t>
            </a:r>
          </a:p>
        </p:txBody>
      </p:sp>
      <p:sp>
        <p:nvSpPr>
          <p:cNvPr id="22" name="Google Shape;573;p59">
            <a:extLst>
              <a:ext uri="{FF2B5EF4-FFF2-40B4-BE49-F238E27FC236}">
                <a16:creationId xmlns:a16="http://schemas.microsoft.com/office/drawing/2014/main" id="{AC1C6298-8BF5-4F6B-9B0C-B4FD69129D65}"/>
              </a:ext>
            </a:extLst>
          </p:cNvPr>
          <p:cNvSpPr txBox="1">
            <a:spLocks/>
          </p:cNvSpPr>
          <p:nvPr/>
        </p:nvSpPr>
        <p:spPr>
          <a:xfrm>
            <a:off x="6698740" y="3107992"/>
            <a:ext cx="1712456" cy="4756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RSVP</a:t>
            </a:r>
            <a:b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操作概述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childTnLst>
                                </p:cTn>
                              </p:par>
                              <p:par>
                                <p:cTn id="8" presetID="10" presetClass="entr" presetSubtype="0" fill="hold" nodeType="withEffect">
                                  <p:stCondLst>
                                    <p:cond delay="0"/>
                                  </p:stCondLst>
                                  <p:childTnLst>
                                    <p:set>
                                      <p:cBhvr>
                                        <p:cTn id="9" dur="1" fill="hold">
                                          <p:stCondLst>
                                            <p:cond delay="0"/>
                                          </p:stCondLst>
                                        </p:cTn>
                                        <p:tgtEl>
                                          <p:spTgt spid="575"/>
                                        </p:tgtEl>
                                        <p:attrNameLst>
                                          <p:attrName>style.visibility</p:attrName>
                                        </p:attrNameLst>
                                      </p:cBhvr>
                                      <p:to>
                                        <p:strVal val="visible"/>
                                      </p:to>
                                    </p:set>
                                    <p:animEffect transition="in" filter="fade">
                                      <p:cBhvr>
                                        <p:cTn id="10" dur="1000"/>
                                        <p:tgtEl>
                                          <p:spTgt spid="575"/>
                                        </p:tgtEl>
                                      </p:cBhvr>
                                    </p:animEffect>
                                  </p:childTnLst>
                                </p:cTn>
                              </p:par>
                              <p:par>
                                <p:cTn id="11" presetID="10" presetClass="entr" presetSubtype="0" fill="hold" nodeType="withEffect">
                                  <p:stCondLst>
                                    <p:cond delay="0"/>
                                  </p:stCondLst>
                                  <p:childTnLst>
                                    <p:set>
                                      <p:cBhvr>
                                        <p:cTn id="12" dur="1" fill="hold">
                                          <p:stCondLst>
                                            <p:cond delay="0"/>
                                          </p:stCondLst>
                                        </p:cTn>
                                        <p:tgtEl>
                                          <p:spTgt spid="578"/>
                                        </p:tgtEl>
                                        <p:attrNameLst>
                                          <p:attrName>style.visibility</p:attrName>
                                        </p:attrNameLst>
                                      </p:cBhvr>
                                      <p:to>
                                        <p:strVal val="visible"/>
                                      </p:to>
                                    </p:set>
                                    <p:animEffect transition="in" filter="fade">
                                      <p:cBhvr>
                                        <p:cTn id="13" dur="1000"/>
                                        <p:tgtEl>
                                          <p:spTgt spid="578"/>
                                        </p:tgtEl>
                                      </p:cBhvr>
                                    </p:animEffect>
                                  </p:childTnLst>
                                </p:cTn>
                              </p:par>
                              <p:par>
                                <p:cTn id="14" presetID="10" presetClass="entr" presetSubtype="0" fill="hold" nodeType="withEffect">
                                  <p:stCondLst>
                                    <p:cond delay="0"/>
                                  </p:stCondLst>
                                  <p:childTnLst>
                                    <p:set>
                                      <p:cBhvr>
                                        <p:cTn id="15" dur="1" fill="hold">
                                          <p:stCondLst>
                                            <p:cond delay="0"/>
                                          </p:stCondLst>
                                        </p:cTn>
                                        <p:tgtEl>
                                          <p:spTgt spid="579"/>
                                        </p:tgtEl>
                                        <p:attrNameLst>
                                          <p:attrName>style.visibility</p:attrName>
                                        </p:attrNameLst>
                                      </p:cBhvr>
                                      <p:to>
                                        <p:strVal val="visible"/>
                                      </p:to>
                                    </p:set>
                                    <p:animEffect transition="in" filter="fade">
                                      <p:cBhvr>
                                        <p:cTn id="16" dur="10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29" name="Google Shape;609;p61">
            <a:extLst>
              <a:ext uri="{FF2B5EF4-FFF2-40B4-BE49-F238E27FC236}">
                <a16:creationId xmlns:a16="http://schemas.microsoft.com/office/drawing/2014/main" id="{E860E735-9467-4651-AB2D-96F1430C22BB}"/>
              </a:ext>
            </a:extLst>
          </p:cNvPr>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操作概述</a:t>
            </a:r>
            <a:endParaRPr sz="4000" dirty="0">
              <a:solidFill>
                <a:schemeClr val="lt1"/>
              </a:solidFill>
              <a:latin typeface="Times New Roman" panose="02020603050405020304" pitchFamily="18" charset="0"/>
              <a:ea typeface="標楷體" panose="03000509000000000000" pitchFamily="65" charset="-120"/>
            </a:endParaRPr>
          </a:p>
        </p:txBody>
      </p:sp>
      <p:pic>
        <p:nvPicPr>
          <p:cNvPr id="16" name="圖片 15">
            <a:extLst>
              <a:ext uri="{FF2B5EF4-FFF2-40B4-BE49-F238E27FC236}">
                <a16:creationId xmlns:a16="http://schemas.microsoft.com/office/drawing/2014/main" id="{F277A97F-0FC1-4F94-87BC-D465A8A588F7}"/>
              </a:ext>
            </a:extLst>
          </p:cNvPr>
          <p:cNvPicPr>
            <a:picLocks noChangeAspect="1"/>
          </p:cNvPicPr>
          <p:nvPr/>
        </p:nvPicPr>
        <p:blipFill>
          <a:blip r:embed="rId3"/>
          <a:stretch>
            <a:fillRect/>
          </a:stretch>
        </p:blipFill>
        <p:spPr>
          <a:xfrm>
            <a:off x="2028918" y="1795885"/>
            <a:ext cx="5086011" cy="2685803"/>
          </a:xfrm>
          <a:prstGeom prst="rect">
            <a:avLst/>
          </a:prstGeom>
        </p:spPr>
      </p:pic>
      <p:sp>
        <p:nvSpPr>
          <p:cNvPr id="31" name="文字方塊 30">
            <a:extLst>
              <a:ext uri="{FF2B5EF4-FFF2-40B4-BE49-F238E27FC236}">
                <a16:creationId xmlns:a16="http://schemas.microsoft.com/office/drawing/2014/main" id="{C8767CB6-6756-4FD0-A5CE-5CD9BD4B6B57}"/>
              </a:ext>
            </a:extLst>
          </p:cNvPr>
          <p:cNvSpPr txBox="1"/>
          <p:nvPr/>
        </p:nvSpPr>
        <p:spPr>
          <a:xfrm>
            <a:off x="1" y="4705800"/>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H1,H2----</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數據源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H3,H4,H5---&gt;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實線</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en-US" altLang="zh-TW" sz="1600" dirty="0">
                <a:latin typeface="Times New Roman" panose="02020603050405020304" pitchFamily="18" charset="0"/>
                <a:ea typeface="標楷體" panose="03000509000000000000" pitchFamily="65" charset="-120"/>
              </a:rPr>
              <a:t>H1</a:t>
            </a:r>
            <a:r>
              <a:rPr lang="zh-TW" altLang="en-US" sz="1600" dirty="0">
                <a:latin typeface="Times New Roman" panose="02020603050405020304" pitchFamily="18" charset="0"/>
                <a:ea typeface="標楷體" panose="03000509000000000000" pitchFamily="65" charset="-120"/>
              </a:rPr>
              <a:t>的路由樹 </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 虛線</a:t>
            </a:r>
            <a:r>
              <a:rPr lang="en-US" altLang="zh-TW" sz="1600" dirty="0">
                <a:latin typeface="Times New Roman" panose="02020603050405020304" pitchFamily="18" charset="0"/>
                <a:ea typeface="標楷體" panose="03000509000000000000" pitchFamily="65" charset="-120"/>
              </a:rPr>
              <a:t>---&gt;H2</a:t>
            </a:r>
            <a:r>
              <a:rPr lang="zh-TW" altLang="en-US" sz="1600" dirty="0">
                <a:latin typeface="Times New Roman" panose="02020603050405020304" pitchFamily="18" charset="0"/>
                <a:ea typeface="標楷體" panose="03000509000000000000" pitchFamily="65" charset="-120"/>
              </a:rPr>
              <a:t>的路由樹</a:t>
            </a:r>
          </a:p>
        </p:txBody>
      </p:sp>
      <p:sp>
        <p:nvSpPr>
          <p:cNvPr id="32" name="文字方塊 31">
            <a:extLst>
              <a:ext uri="{FF2B5EF4-FFF2-40B4-BE49-F238E27FC236}">
                <a16:creationId xmlns:a16="http://schemas.microsoft.com/office/drawing/2014/main" id="{11894843-DB76-4603-B5B2-8CA37E183BEC}"/>
              </a:ext>
            </a:extLst>
          </p:cNvPr>
          <p:cNvSpPr txBox="1"/>
          <p:nvPr/>
        </p:nvSpPr>
        <p:spPr>
          <a:xfrm>
            <a:off x="-75" y="1171664"/>
            <a:ext cx="9143999" cy="400110"/>
          </a:xfrm>
          <a:prstGeom prst="rect">
            <a:avLst/>
          </a:prstGeom>
          <a:noFill/>
        </p:spPr>
        <p:txBody>
          <a:bodyPr wrap="square" rtlCol="0">
            <a:spAutoFit/>
          </a:bodyPr>
          <a:lstStyle/>
          <a:p>
            <a:pPr algn="ctr"/>
            <a:r>
              <a:rPr lang="en-US" altLang="zh-TW" sz="2000" dirty="0">
                <a:latin typeface="Times New Roman" panose="02020603050405020304" pitchFamily="18" charset="0"/>
                <a:ea typeface="標楷體" panose="03000509000000000000" pitchFamily="65" charset="-120"/>
              </a:rPr>
              <a:t>RSVP</a:t>
            </a:r>
            <a:r>
              <a:rPr lang="zh-TW" altLang="en-US" sz="2000" dirty="0">
                <a:latin typeface="Times New Roman" panose="02020603050405020304" pitchFamily="18" charset="0"/>
                <a:ea typeface="標楷體" panose="03000509000000000000" pitchFamily="65" charset="-120"/>
              </a:rPr>
              <a:t>必須為每個接收端建立到所有源的下行樹，以轉發預留訊息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29" name="Google Shape;609;p61">
            <a:extLst>
              <a:ext uri="{FF2B5EF4-FFF2-40B4-BE49-F238E27FC236}">
                <a16:creationId xmlns:a16="http://schemas.microsoft.com/office/drawing/2014/main" id="{E860E735-9467-4651-AB2D-96F1430C22BB}"/>
              </a:ext>
            </a:extLst>
          </p:cNvPr>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操作概述</a:t>
            </a:r>
            <a:endParaRPr sz="4000" dirty="0">
              <a:solidFill>
                <a:schemeClr val="lt1"/>
              </a:solidFill>
              <a:latin typeface="Times New Roman" panose="02020603050405020304" pitchFamily="18" charset="0"/>
              <a:ea typeface="標楷體" panose="03000509000000000000" pitchFamily="65" charset="-120"/>
            </a:endParaRPr>
          </a:p>
        </p:txBody>
      </p:sp>
      <p:pic>
        <p:nvPicPr>
          <p:cNvPr id="2" name="圖片 1">
            <a:extLst>
              <a:ext uri="{FF2B5EF4-FFF2-40B4-BE49-F238E27FC236}">
                <a16:creationId xmlns:a16="http://schemas.microsoft.com/office/drawing/2014/main" id="{F30FBEE1-5F3D-47F1-93D8-6AE04F5F353A}"/>
              </a:ext>
            </a:extLst>
          </p:cNvPr>
          <p:cNvPicPr>
            <a:picLocks noChangeAspect="1"/>
          </p:cNvPicPr>
          <p:nvPr/>
        </p:nvPicPr>
        <p:blipFill>
          <a:blip r:embed="rId3"/>
          <a:stretch>
            <a:fillRect/>
          </a:stretch>
        </p:blipFill>
        <p:spPr>
          <a:xfrm>
            <a:off x="308322" y="1917838"/>
            <a:ext cx="3988952" cy="2111238"/>
          </a:xfrm>
          <a:prstGeom prst="rect">
            <a:avLst/>
          </a:prstGeom>
        </p:spPr>
      </p:pic>
      <p:sp>
        <p:nvSpPr>
          <p:cNvPr id="6" name="文字方塊 5">
            <a:extLst>
              <a:ext uri="{FF2B5EF4-FFF2-40B4-BE49-F238E27FC236}">
                <a16:creationId xmlns:a16="http://schemas.microsoft.com/office/drawing/2014/main" id="{7C24C1CA-67D9-404E-833D-BD6845AF0681}"/>
              </a:ext>
            </a:extLst>
          </p:cNvPr>
          <p:cNvSpPr txBox="1"/>
          <p:nvPr/>
        </p:nvSpPr>
        <p:spPr>
          <a:xfrm>
            <a:off x="-95249" y="4705800"/>
            <a:ext cx="9143999" cy="338554"/>
          </a:xfrm>
          <a:prstGeom prst="rect">
            <a:avLst/>
          </a:prstGeom>
          <a:noFill/>
        </p:spPr>
        <p:txBody>
          <a:bodyPr wrap="square" rtlCol="0">
            <a:spAutoFit/>
          </a:bodyPr>
          <a:lstStyle/>
          <a:p>
            <a:pPr algn="ctr"/>
            <a:r>
              <a:rPr lang="en-US" altLang="zh-TW" sz="1600">
                <a:latin typeface="Times New Roman" panose="02020603050405020304" pitchFamily="18" charset="0"/>
                <a:ea typeface="標楷體" panose="03000509000000000000" pitchFamily="65" charset="-120"/>
              </a:rPr>
              <a:t>H1,H2----</a:t>
            </a:r>
            <a:r>
              <a:rPr lang="en-US" altLang="zh-TW" sz="160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a:latin typeface="Times New Roman" panose="02020603050405020304" pitchFamily="18" charset="0"/>
                <a:ea typeface="標楷體" panose="03000509000000000000" pitchFamily="65" charset="-120"/>
                <a:sym typeface="Wingdings" panose="05000000000000000000" pitchFamily="2" charset="2"/>
              </a:rPr>
              <a:t>數據源 </a:t>
            </a:r>
            <a:r>
              <a:rPr lang="en-US" altLang="zh-TW" sz="1600">
                <a:latin typeface="Times New Roman" panose="02020603050405020304" pitchFamily="18" charset="0"/>
                <a:ea typeface="標楷體" panose="03000509000000000000" pitchFamily="65" charset="-120"/>
                <a:sym typeface="Wingdings" panose="05000000000000000000" pitchFamily="2" charset="2"/>
              </a:rPr>
              <a:t>| H3,H4,H5---&gt;</a:t>
            </a:r>
            <a:r>
              <a:rPr lang="zh-TW" altLang="en-US" sz="1600">
                <a:latin typeface="Times New Roman" panose="02020603050405020304" pitchFamily="18" charset="0"/>
                <a:ea typeface="標楷體" panose="03000509000000000000" pitchFamily="65" charset="-120"/>
                <a:sym typeface="Wingdings" panose="05000000000000000000" pitchFamily="2" charset="2"/>
              </a:rPr>
              <a:t>接收端 </a:t>
            </a:r>
            <a:r>
              <a:rPr lang="en-US" altLang="zh-TW" sz="1600">
                <a:latin typeface="Times New Roman" panose="02020603050405020304" pitchFamily="18" charset="0"/>
                <a:ea typeface="標楷體" panose="03000509000000000000" pitchFamily="65" charset="-120"/>
                <a:sym typeface="Wingdings" panose="05000000000000000000" pitchFamily="2" charset="2"/>
              </a:rPr>
              <a:t>| </a:t>
            </a:r>
            <a:r>
              <a:rPr lang="zh-TW" altLang="en-US" sz="1600">
                <a:latin typeface="Times New Roman" panose="02020603050405020304" pitchFamily="18" charset="0"/>
                <a:ea typeface="標楷體" panose="03000509000000000000" pitchFamily="65" charset="-120"/>
                <a:sym typeface="Wingdings" panose="05000000000000000000" pitchFamily="2" charset="2"/>
              </a:rPr>
              <a:t>實線</a:t>
            </a:r>
            <a:r>
              <a:rPr lang="en-US" altLang="zh-TW" sz="1600">
                <a:latin typeface="Times New Roman" panose="02020603050405020304" pitchFamily="18" charset="0"/>
                <a:ea typeface="標楷體" panose="03000509000000000000" pitchFamily="65" charset="-120"/>
                <a:sym typeface="Wingdings" panose="05000000000000000000" pitchFamily="2" charset="2"/>
              </a:rPr>
              <a:t>---&gt;</a:t>
            </a:r>
            <a:r>
              <a:rPr lang="en-US" altLang="zh-TW" sz="1600">
                <a:latin typeface="Times New Roman" panose="02020603050405020304" pitchFamily="18" charset="0"/>
                <a:ea typeface="標楷體" panose="03000509000000000000" pitchFamily="65" charset="-120"/>
              </a:rPr>
              <a:t>H4</a:t>
            </a:r>
            <a:r>
              <a:rPr lang="zh-TW" altLang="en-US" sz="1600">
                <a:latin typeface="Times New Roman" panose="02020603050405020304" pitchFamily="18" charset="0"/>
                <a:ea typeface="標楷體" panose="03000509000000000000" pitchFamily="65" charset="-120"/>
              </a:rPr>
              <a:t>的匯集樹 </a:t>
            </a:r>
            <a:r>
              <a:rPr lang="en-US" altLang="zh-TW" sz="1600">
                <a:latin typeface="Times New Roman" panose="02020603050405020304" pitchFamily="18" charset="0"/>
                <a:ea typeface="標楷體" panose="03000509000000000000" pitchFamily="65" charset="-120"/>
              </a:rPr>
              <a:t>|</a:t>
            </a:r>
            <a:r>
              <a:rPr lang="zh-TW" altLang="en-US" sz="1600">
                <a:latin typeface="Times New Roman" panose="02020603050405020304" pitchFamily="18" charset="0"/>
                <a:ea typeface="標楷體" panose="03000509000000000000" pitchFamily="65" charset="-120"/>
              </a:rPr>
              <a:t> 虛線</a:t>
            </a:r>
            <a:r>
              <a:rPr lang="en-US" altLang="zh-TW" sz="1600">
                <a:latin typeface="Times New Roman" panose="02020603050405020304" pitchFamily="18" charset="0"/>
                <a:ea typeface="標楷體" panose="03000509000000000000" pitchFamily="65" charset="-120"/>
              </a:rPr>
              <a:t>---&gt;H3</a:t>
            </a:r>
            <a:r>
              <a:rPr lang="zh-TW" altLang="en-US" sz="1600">
                <a:latin typeface="Times New Roman" panose="02020603050405020304" pitchFamily="18" charset="0"/>
                <a:ea typeface="標楷體" panose="03000509000000000000" pitchFamily="65" charset="-120"/>
              </a:rPr>
              <a:t>的匯集樹</a:t>
            </a:r>
            <a:endParaRPr lang="zh-TW" altLang="en-US" sz="1600" dirty="0">
              <a:latin typeface="Times New Roman" panose="02020603050405020304" pitchFamily="18" charset="0"/>
              <a:ea typeface="標楷體" panose="03000509000000000000" pitchFamily="65" charset="-120"/>
            </a:endParaRPr>
          </a:p>
        </p:txBody>
      </p:sp>
      <p:sp>
        <p:nvSpPr>
          <p:cNvPr id="4" name="矩形 3">
            <a:extLst>
              <a:ext uri="{FF2B5EF4-FFF2-40B4-BE49-F238E27FC236}">
                <a16:creationId xmlns:a16="http://schemas.microsoft.com/office/drawing/2014/main" id="{4EBF1DF6-F15B-450D-8022-14B19C30C098}"/>
              </a:ext>
            </a:extLst>
          </p:cNvPr>
          <p:cNvSpPr/>
          <p:nvPr/>
        </p:nvSpPr>
        <p:spPr>
          <a:xfrm>
            <a:off x="4476750" y="1502339"/>
            <a:ext cx="4572000" cy="830997"/>
          </a:xfrm>
          <a:prstGeom prst="rect">
            <a:avLst/>
          </a:prstGeom>
        </p:spPr>
        <p:txBody>
          <a:bodyPr>
            <a:spAutoFit/>
          </a:bodyPr>
          <a:lstStyle/>
          <a:p>
            <a:r>
              <a:rPr lang="en-US" altLang="zh-TW" sz="1600" dirty="0">
                <a:latin typeface="Times New Roman" panose="02020603050405020304" pitchFamily="18" charset="0"/>
                <a:ea typeface="標楷體" panose="03000509000000000000" pitchFamily="65" charset="-120"/>
              </a:rPr>
              <a:t>Q:</a:t>
            </a:r>
            <a:r>
              <a:rPr lang="zh-TW" altLang="en-US" sz="1600" dirty="0">
                <a:latin typeface="Times New Roman" panose="02020603050405020304" pitchFamily="18" charset="0"/>
                <a:ea typeface="標楷體" panose="03000509000000000000" pitchFamily="65" charset="-120"/>
              </a:rPr>
              <a:t>假設</a:t>
            </a:r>
            <a:r>
              <a:rPr lang="en-US" altLang="zh-TW" sz="1600" dirty="0">
                <a:latin typeface="Times New Roman" panose="02020603050405020304" pitchFamily="18" charset="0"/>
                <a:ea typeface="標楷體" panose="03000509000000000000" pitchFamily="65" charset="-120"/>
              </a:rPr>
              <a:t>H1</a:t>
            </a:r>
            <a:r>
              <a:rPr lang="zh-TW" altLang="en-US" sz="1600" dirty="0">
                <a:latin typeface="Times New Roman" panose="02020603050405020304" pitchFamily="18" charset="0"/>
                <a:ea typeface="標楷體" panose="03000509000000000000" pitchFamily="65" charset="-120"/>
              </a:rPr>
              <a:t>是一個影片來源，</a:t>
            </a:r>
            <a:r>
              <a:rPr lang="en-US" altLang="zh-TW" sz="1600" dirty="0">
                <a:latin typeface="Times New Roman" panose="02020603050405020304" pitchFamily="18" charset="0"/>
                <a:ea typeface="標楷體" panose="03000509000000000000" pitchFamily="65" charset="-120"/>
              </a:rPr>
              <a:t>H4</a:t>
            </a:r>
            <a:r>
              <a:rPr lang="zh-TW" altLang="en-US" sz="1600" dirty="0">
                <a:latin typeface="Times New Roman" panose="02020603050405020304" pitchFamily="18" charset="0"/>
                <a:ea typeface="標楷體" panose="03000509000000000000" pitchFamily="65" charset="-120"/>
              </a:rPr>
              <a:t>已經預留了足夠的頻寬以接收完整的影片數據流，而</a:t>
            </a:r>
            <a:r>
              <a:rPr lang="en-US" altLang="zh-TW" sz="1600" dirty="0">
                <a:latin typeface="Times New Roman" panose="02020603050405020304" pitchFamily="18" charset="0"/>
                <a:ea typeface="標楷體" panose="03000509000000000000" pitchFamily="65" charset="-120"/>
              </a:rPr>
              <a:t>H5</a:t>
            </a:r>
            <a:r>
              <a:rPr lang="zh-TW" altLang="en-US" sz="1600" dirty="0">
                <a:latin typeface="Times New Roman" panose="02020603050405020304" pitchFamily="18" charset="0"/>
                <a:ea typeface="標楷體" panose="03000509000000000000" pitchFamily="65" charset="-120"/>
              </a:rPr>
              <a:t>只想接收低分辨率的影片數據</a:t>
            </a:r>
          </a:p>
        </p:txBody>
      </p:sp>
      <p:sp>
        <p:nvSpPr>
          <p:cNvPr id="8" name="矩形 7">
            <a:extLst>
              <a:ext uri="{FF2B5EF4-FFF2-40B4-BE49-F238E27FC236}">
                <a16:creationId xmlns:a16="http://schemas.microsoft.com/office/drawing/2014/main" id="{3EC980C6-D9F3-4BEA-8374-DF0C33847D7C}"/>
              </a:ext>
            </a:extLst>
          </p:cNvPr>
          <p:cNvSpPr/>
          <p:nvPr/>
        </p:nvSpPr>
        <p:spPr>
          <a:xfrm>
            <a:off x="4476750" y="2740075"/>
            <a:ext cx="4572000" cy="830997"/>
          </a:xfrm>
          <a:prstGeom prst="rect">
            <a:avLst/>
          </a:prstGeom>
        </p:spPr>
        <p:txBody>
          <a:bodyPr>
            <a:spAutoFit/>
          </a:bodyPr>
          <a:lstStyle/>
          <a:p>
            <a:r>
              <a:rPr lang="en-US" altLang="zh-TW" sz="1600" dirty="0">
                <a:latin typeface="Times New Roman" panose="02020603050405020304" pitchFamily="18" charset="0"/>
                <a:ea typeface="標楷體" panose="03000509000000000000" pitchFamily="65" charset="-120"/>
              </a:rPr>
              <a:t>A:</a:t>
            </a:r>
            <a:r>
              <a:rPr lang="zh-TW" altLang="en-US" sz="1600" dirty="0">
                <a:latin typeface="Times New Roman" panose="02020603050405020304" pitchFamily="18" charset="0"/>
                <a:ea typeface="標楷體" panose="03000509000000000000" pitchFamily="65" charset="-120"/>
              </a:rPr>
              <a:t>當</a:t>
            </a:r>
            <a:r>
              <a:rPr lang="en-US" altLang="zh-TW" sz="1600" dirty="0">
                <a:latin typeface="Times New Roman" panose="02020603050405020304" pitchFamily="18" charset="0"/>
                <a:ea typeface="標楷體" panose="03000509000000000000" pitchFamily="65" charset="-120"/>
              </a:rPr>
              <a:t>H5</a:t>
            </a:r>
            <a:r>
              <a:rPr lang="zh-TW" altLang="en-US" sz="1600" dirty="0">
                <a:latin typeface="Times New Roman" panose="02020603050405020304" pitchFamily="18" charset="0"/>
                <a:ea typeface="標楷體" panose="03000509000000000000" pitchFamily="65" charset="-120"/>
              </a:rPr>
              <a:t>的預留請求到達</a:t>
            </a:r>
            <a:r>
              <a:rPr lang="en-US" altLang="zh-TW" sz="1600" dirty="0">
                <a:latin typeface="Times New Roman" panose="02020603050405020304" pitchFamily="18" charset="0"/>
                <a:ea typeface="標楷體" panose="03000509000000000000" pitchFamily="65" charset="-120"/>
              </a:rPr>
              <a:t>S4</a:t>
            </a:r>
            <a:r>
              <a:rPr lang="zh-TW" altLang="en-US" sz="1600" dirty="0">
                <a:latin typeface="Times New Roman" panose="02020603050405020304" pitchFamily="18" charset="0"/>
                <a:ea typeface="標楷體" panose="03000509000000000000" pitchFamily="65" charset="-120"/>
              </a:rPr>
              <a:t>時，</a:t>
            </a:r>
            <a:r>
              <a:rPr lang="en-US" altLang="zh-TW" sz="1600" dirty="0">
                <a:latin typeface="Times New Roman" panose="02020603050405020304" pitchFamily="18" charset="0"/>
                <a:ea typeface="標楷體" panose="03000509000000000000" pitchFamily="65" charset="-120"/>
              </a:rPr>
              <a:t>S4</a:t>
            </a:r>
            <a:r>
              <a:rPr lang="zh-TW" altLang="en-US" sz="1600" dirty="0">
                <a:latin typeface="Times New Roman" panose="02020603050405020304" pitchFamily="18" charset="0"/>
                <a:ea typeface="標楷體" panose="03000509000000000000" pitchFamily="65" charset="-120"/>
              </a:rPr>
              <a:t>會在</a:t>
            </a:r>
            <a:r>
              <a:rPr lang="en-US" altLang="zh-TW" sz="1600" dirty="0">
                <a:latin typeface="Times New Roman" panose="02020603050405020304" pitchFamily="18" charset="0"/>
                <a:ea typeface="標楷體" panose="03000509000000000000" pitchFamily="65" charset="-120"/>
              </a:rPr>
              <a:t>S4</a:t>
            </a:r>
            <a:r>
              <a:rPr lang="zh-TW" altLang="en-US" sz="1600" dirty="0">
                <a:latin typeface="Times New Roman" panose="02020603050405020304" pitchFamily="18" charset="0"/>
                <a:ea typeface="標楷體" panose="03000509000000000000" pitchFamily="65" charset="-120"/>
              </a:rPr>
              <a:t>到</a:t>
            </a:r>
            <a:r>
              <a:rPr lang="en-US" altLang="zh-TW" sz="1600" dirty="0">
                <a:latin typeface="Times New Roman" panose="02020603050405020304" pitchFamily="18" charset="0"/>
                <a:ea typeface="標楷體" panose="03000509000000000000" pitchFamily="65" charset="-120"/>
              </a:rPr>
              <a:t>H5</a:t>
            </a:r>
            <a:r>
              <a:rPr lang="zh-TW" altLang="en-US" sz="1600" dirty="0">
                <a:latin typeface="Times New Roman" panose="02020603050405020304" pitchFamily="18" charset="0"/>
                <a:ea typeface="標楷體" panose="03000509000000000000" pitchFamily="65" charset="-120"/>
              </a:rPr>
              <a:t>的路上進行所請求的預留，然後丟棄該請求，因為</a:t>
            </a:r>
            <a:r>
              <a:rPr lang="en-US" altLang="zh-TW" sz="1600" dirty="0">
                <a:latin typeface="Times New Roman" panose="02020603050405020304" pitchFamily="18" charset="0"/>
                <a:ea typeface="標楷體" panose="03000509000000000000" pitchFamily="65" charset="-120"/>
              </a:rPr>
              <a:t>H4</a:t>
            </a:r>
            <a:r>
              <a:rPr lang="zh-TW" altLang="en-US" sz="1600" dirty="0">
                <a:latin typeface="Times New Roman" panose="02020603050405020304" pitchFamily="18" charset="0"/>
                <a:ea typeface="標楷體" panose="03000509000000000000" pitchFamily="65" charset="-120"/>
              </a:rPr>
              <a:t>的請求已經預留了足夠的資源。</a:t>
            </a:r>
          </a:p>
        </p:txBody>
      </p:sp>
    </p:spTree>
    <p:extLst>
      <p:ext uri="{BB962C8B-B14F-4D97-AF65-F5344CB8AC3E}">
        <p14:creationId xmlns:p14="http://schemas.microsoft.com/office/powerpoint/2010/main" val="226094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 name="Google Shape;670;p68"/>
          <p:cNvSpPr txBox="1">
            <a:spLocks noGrp="1"/>
          </p:cNvSpPr>
          <p:nvPr>
            <p:ph type="title"/>
          </p:nvPr>
        </p:nvSpPr>
        <p:spPr>
          <a:xfrm>
            <a:off x="681924" y="2154206"/>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4000" dirty="0">
                <a:latin typeface="Times New Roman" panose="02020603050405020304" pitchFamily="18" charset="0"/>
                <a:ea typeface="標楷體" panose="03000509000000000000" pitchFamily="65" charset="-120"/>
              </a:rPr>
              <a:t>過濾器預留</a:t>
            </a:r>
            <a:endParaRPr sz="4000" dirty="0">
              <a:latin typeface="Times New Roman" panose="02020603050405020304" pitchFamily="18" charset="0"/>
              <a:ea typeface="標楷體" panose="03000509000000000000" pitchFamily="65" charset="-120"/>
            </a:endParaRPr>
          </a:p>
        </p:txBody>
      </p:sp>
      <p:sp>
        <p:nvSpPr>
          <p:cNvPr id="7" name="Google Shape;671;p68"/>
          <p:cNvSpPr txBox="1">
            <a:spLocks/>
          </p:cNvSpPr>
          <p:nvPr/>
        </p:nvSpPr>
        <p:spPr>
          <a:xfrm>
            <a:off x="2472180" y="2009998"/>
            <a:ext cx="1498200"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7000" dirty="0">
                <a:solidFill>
                  <a:schemeClr val="dk1"/>
                </a:solidFill>
                <a:latin typeface="Times New Roman" panose="02020603050405020304" pitchFamily="18" charset="0"/>
                <a:ea typeface="Kulim Park"/>
                <a:cs typeface="Times New Roman" panose="02020603050405020304" pitchFamily="18" charset="0"/>
                <a:sym typeface="Kulim Park"/>
              </a:rPr>
              <a:t>0</a:t>
            </a:r>
            <a:r>
              <a:rPr lang="en-US" altLang="zh-TW" sz="7000" dirty="0">
                <a:solidFill>
                  <a:schemeClr val="dk1"/>
                </a:solidFill>
                <a:latin typeface="Times New Roman" panose="02020603050405020304" pitchFamily="18" charset="0"/>
                <a:ea typeface="Kulim Park"/>
                <a:cs typeface="Times New Roman" panose="02020603050405020304" pitchFamily="18" charset="0"/>
                <a:sym typeface="Kulim Park"/>
              </a:rPr>
              <a:t>5</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extLst>
      <p:ext uri="{BB962C8B-B14F-4D97-AF65-F5344CB8AC3E}">
        <p14:creationId xmlns:p14="http://schemas.microsoft.com/office/powerpoint/2010/main" val="145916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無過濾器預留</a:t>
            </a:r>
          </a:p>
        </p:txBody>
      </p:sp>
      <p:sp>
        <p:nvSpPr>
          <p:cNvPr id="14" name="文字方塊 13">
            <a:extLst>
              <a:ext uri="{FF2B5EF4-FFF2-40B4-BE49-F238E27FC236}">
                <a16:creationId xmlns:a16="http://schemas.microsoft.com/office/drawing/2014/main" id="{3B5F20DF-F84C-4242-AF18-D5F9FC2855ED}"/>
              </a:ext>
            </a:extLst>
          </p:cNvPr>
          <p:cNvSpPr txBox="1"/>
          <p:nvPr/>
        </p:nvSpPr>
        <p:spPr>
          <a:xfrm>
            <a:off x="1021978" y="2571750"/>
            <a:ext cx="7704000" cy="2593018"/>
          </a:xfrm>
          <a:prstGeom prst="rect">
            <a:avLst/>
          </a:prstGeom>
          <a:noFill/>
        </p:spPr>
        <p:txBody>
          <a:bodyPr wrap="square" rtlCol="0">
            <a:spAutoFit/>
          </a:bodyPr>
          <a:lstStyle/>
          <a:p>
            <a:r>
              <a:rPr lang="zh-TW" altLang="en-US" sz="2000" b="1" dirty="0">
                <a:latin typeface="Times New Roman" panose="02020603050405020304" pitchFamily="18" charset="0"/>
                <a:ea typeface="標楷體" panose="03000509000000000000" pitchFamily="65" charset="-120"/>
              </a:rPr>
              <a:t>假設：</a:t>
            </a:r>
            <a:endParaRPr lang="en-US" altLang="zh-TW" sz="1600" dirty="0">
              <a:latin typeface="Times New Roman" panose="02020603050405020304" pitchFamily="18" charset="0"/>
              <a:ea typeface="標楷體" panose="03000509000000000000" pitchFamily="65" charset="-120"/>
            </a:endParaRPr>
          </a:p>
          <a:p>
            <a:pPr marL="285750" lvl="2" indent="-285750">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路由協議已經建立了多播路由樹，以便每個發送者都可以到達所有接收器。</a:t>
            </a:r>
            <a:endParaRPr lang="en-US" altLang="zh-TW" sz="1600" dirty="0">
              <a:latin typeface="Times New Roman" panose="02020603050405020304" pitchFamily="18" charset="0"/>
              <a:ea typeface="標楷體" panose="03000509000000000000" pitchFamily="65" charset="-120"/>
            </a:endParaRPr>
          </a:p>
          <a:p>
            <a:pPr marL="285750" lvl="1" indent="-285750">
              <a:buFont typeface="Wingdings" panose="05000000000000000000" pitchFamily="2" charset="2"/>
              <a:buChar char="l"/>
            </a:pPr>
            <a:endParaRPr lang="zh-TW" altLang="en-US" sz="1600" dirty="0">
              <a:latin typeface="Times New Roman" panose="02020603050405020304" pitchFamily="18" charset="0"/>
              <a:ea typeface="標楷體" panose="03000509000000000000" pitchFamily="65" charset="-120"/>
            </a:endParaRPr>
          </a:p>
          <a:p>
            <a:pPr marL="285750" lvl="1" indent="-285750">
              <a:lnSpc>
                <a:spcPts val="25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每個交換器已收到來自所有源的 </a:t>
            </a:r>
            <a:r>
              <a:rPr lang="en-US" altLang="zh-TW" sz="1600" dirty="0">
                <a:latin typeface="Times New Roman" panose="02020603050405020304" pitchFamily="18" charset="0"/>
                <a:ea typeface="標楷體" panose="03000509000000000000" pitchFamily="65" charset="-120"/>
              </a:rPr>
              <a:t>RSVP </a:t>
            </a:r>
            <a:r>
              <a:rPr lang="zh-TW" altLang="en-US" sz="1600" dirty="0">
                <a:latin typeface="Times New Roman" panose="02020603050405020304" pitchFamily="18" charset="0"/>
                <a:ea typeface="標楷體" panose="03000509000000000000" pitchFamily="65" charset="-120"/>
              </a:rPr>
              <a:t>路徑消息（具有 </a:t>
            </a:r>
            <a:r>
              <a:rPr lang="en-US" altLang="zh-TW" sz="1600" dirty="0">
                <a:latin typeface="Times New Roman" panose="02020603050405020304" pitchFamily="18" charset="0"/>
                <a:ea typeface="標楷體" panose="03000509000000000000" pitchFamily="65" charset="-120"/>
              </a:rPr>
              <a:t>F </a:t>
            </a:r>
            <a:r>
              <a:rPr lang="zh-TW" altLang="en-US" sz="1600" dirty="0">
                <a:latin typeface="Times New Roman" panose="02020603050405020304" pitchFamily="18" charset="0"/>
                <a:ea typeface="標楷體" panose="03000509000000000000" pitchFamily="65" charset="-120"/>
              </a:rPr>
              <a:t>標誌為關閉，因此交換器不記錄源信息），並且每個交換器都按照以下描述的方式存儲了完整的路徑狀態。在實際應用中，源可能在不同的時間開始，路徑狀態會隨著時間累積。</a:t>
            </a:r>
            <a:endParaRPr lang="en-US" altLang="zh-TW" sz="1600" dirty="0">
              <a:latin typeface="Times New Roman" panose="02020603050405020304" pitchFamily="18" charset="0"/>
              <a:ea typeface="標楷體" panose="03000509000000000000" pitchFamily="65" charset="-120"/>
            </a:endParaRPr>
          </a:p>
          <a:p>
            <a:pPr marL="285750" lvl="1" indent="-285750">
              <a:buFont typeface="Wingdings" panose="05000000000000000000" pitchFamily="2" charset="2"/>
              <a:buChar char="l"/>
            </a:pPr>
            <a:endParaRPr lang="zh-TW" altLang="en-US" sz="1600" dirty="0">
              <a:latin typeface="Times New Roman" panose="02020603050405020304" pitchFamily="18" charset="0"/>
              <a:ea typeface="標楷體" panose="03000509000000000000" pitchFamily="65" charset="-120"/>
            </a:endParaRPr>
          </a:p>
          <a:p>
            <a:pPr marL="285750" lvl="1" indent="-285750">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還沒有任何預留。</a:t>
            </a:r>
          </a:p>
          <a:p>
            <a:endParaRPr lang="zh-TW" altLang="en-US" sz="1600" dirty="0">
              <a:latin typeface="Times New Roman" panose="02020603050405020304" pitchFamily="18" charset="0"/>
              <a:ea typeface="標楷體" panose="03000509000000000000" pitchFamily="65" charset="-120"/>
            </a:endParaRPr>
          </a:p>
        </p:txBody>
      </p:sp>
      <p:pic>
        <p:nvPicPr>
          <p:cNvPr id="15" name="圖片 14">
            <a:extLst>
              <a:ext uri="{FF2B5EF4-FFF2-40B4-BE49-F238E27FC236}">
                <a16:creationId xmlns:a16="http://schemas.microsoft.com/office/drawing/2014/main" id="{C85674AE-2ABE-4E3E-8653-DB4319314412}"/>
              </a:ext>
            </a:extLst>
          </p:cNvPr>
          <p:cNvPicPr>
            <a:picLocks noChangeAspect="1"/>
          </p:cNvPicPr>
          <p:nvPr/>
        </p:nvPicPr>
        <p:blipFill>
          <a:blip r:embed="rId3"/>
          <a:stretch>
            <a:fillRect/>
          </a:stretch>
        </p:blipFill>
        <p:spPr>
          <a:xfrm>
            <a:off x="2592385" y="1078371"/>
            <a:ext cx="3959080" cy="17492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無過濾器預留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995084" y="2858270"/>
            <a:ext cx="7704000" cy="1971822"/>
          </a:xfrm>
          <a:prstGeom prst="rect">
            <a:avLst/>
          </a:prstGeom>
          <a:noFill/>
        </p:spPr>
        <p:txBody>
          <a:bodyPr wrap="square" rtlCol="0">
            <a:spAutoFit/>
          </a:bodyPr>
          <a:lstStyle/>
          <a:p>
            <a:r>
              <a:rPr lang="zh-TW" altLang="en-US" sz="2000" b="1" dirty="0">
                <a:latin typeface="Times New Roman" panose="02020603050405020304" pitchFamily="18" charset="0"/>
                <a:ea typeface="標楷體" panose="03000509000000000000" pitchFamily="65" charset="-120"/>
              </a:rPr>
              <a:t>創建預留：</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b="1" dirty="0">
                <a:latin typeface="Times New Roman" panose="02020603050405020304" pitchFamily="18" charset="0"/>
                <a:ea typeface="標楷體" panose="03000509000000000000" pitchFamily="65" charset="-120"/>
              </a:rPr>
              <a:t>H1</a:t>
            </a:r>
            <a:r>
              <a:rPr lang="zh-TW" altLang="en-US" sz="1600" dirty="0">
                <a:latin typeface="Times New Roman" panose="02020603050405020304" pitchFamily="18" charset="0"/>
                <a:ea typeface="標楷體" panose="03000509000000000000" pitchFamily="65" charset="-120"/>
              </a:rPr>
              <a:t>希望從所有其他發送者接收到數據，僅預留足夠的頻寬</a:t>
            </a:r>
            <a:r>
              <a:rPr lang="en-US" altLang="zh-TW" sz="1600" dirty="0">
                <a:latin typeface="Times New Roman" panose="02020603050405020304" pitchFamily="18" charset="0"/>
                <a:ea typeface="標楷體" panose="03000509000000000000" pitchFamily="65" charset="-120"/>
              </a:rPr>
              <a:t>(B)</a:t>
            </a:r>
            <a:r>
              <a:rPr lang="zh-TW" altLang="en-US" sz="1600" dirty="0">
                <a:latin typeface="Times New Roman" panose="02020603050405020304" pitchFamily="18" charset="0"/>
                <a:ea typeface="標楷體" panose="03000509000000000000" pitchFamily="65" charset="-120"/>
              </a:rPr>
              <a:t>以傳輸一個音訊流時，</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rPr>
              <a:t>向</a:t>
            </a:r>
            <a:r>
              <a:rPr lang="en-US" altLang="zh-TW" sz="1600" dirty="0">
                <a:latin typeface="Times New Roman" panose="02020603050405020304" pitchFamily="18" charset="0"/>
                <a:ea typeface="標楷體" panose="03000509000000000000" pitchFamily="65" charset="-120"/>
              </a:rPr>
              <a:t>S1</a:t>
            </a:r>
            <a:r>
              <a:rPr lang="zh-TW" altLang="en-US" sz="1600" dirty="0">
                <a:latin typeface="Times New Roman" panose="02020603050405020304" pitchFamily="18" charset="0"/>
                <a:ea typeface="標楷體" panose="03000509000000000000" pitchFamily="65" charset="-120"/>
              </a:rPr>
              <a:t>發送了一條預留消息</a:t>
            </a:r>
            <a:r>
              <a:rPr lang="en-US" altLang="zh-TW" sz="1600" dirty="0">
                <a:latin typeface="Times New Roman" panose="02020603050405020304" pitchFamily="18" charset="0"/>
                <a:ea typeface="標楷體" panose="03000509000000000000" pitchFamily="65" charset="-120"/>
              </a:rPr>
              <a:t>R1</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B</a:t>
            </a:r>
            <a:r>
              <a:rPr lang="zh-TW" altLang="en-US" sz="1600" dirty="0">
                <a:latin typeface="Times New Roman" panose="02020603050405020304" pitchFamily="18" charset="0"/>
                <a:ea typeface="標楷體" panose="03000509000000000000" pitchFamily="65" charset="-120"/>
              </a:rPr>
              <a:t>，無過濾器）</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a:latin typeface="Times New Roman" panose="02020603050405020304" pitchFamily="18" charset="0"/>
                <a:ea typeface="標楷體" panose="03000509000000000000" pitchFamily="65" charset="-120"/>
              </a:rPr>
              <a:t>S1</a:t>
            </a:r>
            <a:r>
              <a:rPr lang="zh-TW" altLang="en-US" sz="1600" dirty="0">
                <a:latin typeface="Times New Roman" panose="02020603050405020304" pitchFamily="18" charset="0"/>
                <a:ea typeface="標楷體" panose="03000509000000000000" pitchFamily="65" charset="-120"/>
              </a:rPr>
              <a:t>收到並在</a:t>
            </a:r>
            <a:r>
              <a:rPr lang="en-US" altLang="zh-TW" sz="1600" dirty="0">
                <a:latin typeface="Times New Roman" panose="02020603050405020304" pitchFamily="18" charset="0"/>
                <a:ea typeface="標楷體" panose="03000509000000000000" pitchFamily="65" charset="-120"/>
              </a:rPr>
              <a:t>L1</a:t>
            </a:r>
            <a:r>
              <a:rPr lang="zh-TW" altLang="en-US" sz="1600" dirty="0">
                <a:latin typeface="Times New Roman" panose="02020603050405020304" pitchFamily="18" charset="0"/>
                <a:ea typeface="標楷體" panose="03000509000000000000" pitchFamily="65" charset="-120"/>
              </a:rPr>
              <a:t>預留資源（從</a:t>
            </a:r>
            <a:r>
              <a:rPr lang="en-US" altLang="zh-TW" sz="1600" dirty="0">
                <a:latin typeface="Times New Roman" panose="02020603050405020304" pitchFamily="18" charset="0"/>
                <a:ea typeface="標楷體" panose="03000509000000000000" pitchFamily="65" charset="-120"/>
              </a:rPr>
              <a:t>S1</a:t>
            </a:r>
            <a:r>
              <a:rPr lang="zh-TW" altLang="en-US" sz="1600" dirty="0">
                <a:latin typeface="Times New Roman" panose="02020603050405020304" pitchFamily="18" charset="0"/>
                <a:ea typeface="標楷體" panose="03000509000000000000" pitchFamily="65" charset="-120"/>
              </a:rPr>
              <a:t>到</a:t>
            </a:r>
            <a:r>
              <a:rPr lang="en-US" altLang="zh-TW" sz="1600" dirty="0">
                <a:latin typeface="Times New Roman" panose="02020603050405020304" pitchFamily="18" charset="0"/>
                <a:ea typeface="標楷體" panose="03000509000000000000" pitchFamily="65" charset="-120"/>
              </a:rPr>
              <a:t>H1</a:t>
            </a:r>
            <a:r>
              <a:rPr lang="zh-TW" altLang="en-US" sz="1600" dirty="0">
                <a:latin typeface="Times New Roman" panose="02020603050405020304" pitchFamily="18" charset="0"/>
                <a:ea typeface="標楷體" panose="03000509000000000000" pitchFamily="65" charset="-120"/>
              </a:rPr>
              <a:t>的方向），</a:t>
            </a:r>
            <a:r>
              <a:rPr lang="en-US" altLang="zh-TW" sz="1600" dirty="0">
                <a:latin typeface="Times New Roman" panose="02020603050405020304" pitchFamily="18" charset="0"/>
                <a:ea typeface="標楷體" panose="03000509000000000000" pitchFamily="65" charset="-120"/>
              </a:rPr>
              <a:t>S1</a:t>
            </a:r>
            <a:r>
              <a:rPr lang="zh-TW" altLang="en-US" sz="1600" dirty="0">
                <a:latin typeface="Times New Roman" panose="02020603050405020304" pitchFamily="18" charset="0"/>
                <a:ea typeface="標楷體" panose="03000509000000000000" pitchFamily="65" charset="-120"/>
              </a:rPr>
              <a:t>將</a:t>
            </a:r>
            <a:r>
              <a:rPr lang="en-US" altLang="zh-TW" sz="1600" dirty="0">
                <a:latin typeface="Times New Roman" panose="02020603050405020304" pitchFamily="18" charset="0"/>
                <a:ea typeface="標楷體" panose="03000509000000000000" pitchFamily="65" charset="-120"/>
              </a:rPr>
              <a:t>R1</a:t>
            </a:r>
            <a:r>
              <a:rPr lang="zh-TW" altLang="en-US" sz="1600" dirty="0">
                <a:latin typeface="Times New Roman" panose="02020603050405020304" pitchFamily="18" charset="0"/>
                <a:ea typeface="標楷體" panose="03000509000000000000" pitchFamily="65" charset="-120"/>
              </a:rPr>
              <a:t>轉發到</a:t>
            </a:r>
            <a:r>
              <a:rPr lang="en-US" altLang="zh-TW" sz="1600" dirty="0">
                <a:latin typeface="Times New Roman" panose="02020603050405020304" pitchFamily="18" charset="0"/>
                <a:ea typeface="標楷體" panose="03000509000000000000" pitchFamily="65" charset="-120"/>
              </a:rPr>
              <a:t>L2&amp;L6</a:t>
            </a: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a:latin typeface="Times New Roman" panose="02020603050405020304" pitchFamily="18" charset="0"/>
                <a:ea typeface="標楷體" panose="03000509000000000000" pitchFamily="65" charset="-120"/>
              </a:rPr>
              <a:t>R1</a:t>
            </a:r>
            <a:r>
              <a:rPr lang="zh-TW" altLang="en-US" sz="1600" dirty="0">
                <a:latin typeface="Times New Roman" panose="02020603050405020304" pitchFamily="18" charset="0"/>
                <a:ea typeface="標楷體" panose="03000509000000000000" pitchFamily="65" charset="-120"/>
              </a:rPr>
              <a:t>到達</a:t>
            </a:r>
            <a:r>
              <a:rPr lang="en-US" altLang="zh-TW" sz="1600" dirty="0">
                <a:latin typeface="Times New Roman" panose="02020603050405020304" pitchFamily="18" charset="0"/>
                <a:ea typeface="標楷體" panose="03000509000000000000" pitchFamily="65" charset="-120"/>
              </a:rPr>
              <a:t>S2</a:t>
            </a:r>
            <a:r>
              <a:rPr lang="zh-TW" altLang="en-US" sz="1600" dirty="0">
                <a:latin typeface="Times New Roman" panose="02020603050405020304" pitchFamily="18" charset="0"/>
                <a:ea typeface="標楷體" panose="03000509000000000000" pitchFamily="65" charset="-120"/>
              </a:rPr>
              <a:t>，在</a:t>
            </a:r>
            <a:r>
              <a:rPr lang="en-US" altLang="zh-TW" sz="1600" dirty="0">
                <a:latin typeface="Times New Roman" panose="02020603050405020304" pitchFamily="18" charset="0"/>
                <a:ea typeface="標楷體" panose="03000509000000000000" pitchFamily="65" charset="-120"/>
              </a:rPr>
              <a:t>L6</a:t>
            </a:r>
            <a:r>
              <a:rPr lang="zh-TW" altLang="en-US" sz="1600" dirty="0">
                <a:latin typeface="Times New Roman" panose="02020603050405020304" pitchFamily="18" charset="0"/>
                <a:ea typeface="標楷體" panose="03000509000000000000" pitchFamily="65" charset="-120"/>
              </a:rPr>
              <a:t>預留</a:t>
            </a:r>
            <a:r>
              <a:rPr lang="en-US" altLang="zh-TW" sz="1600" dirty="0">
                <a:latin typeface="Times New Roman" panose="02020603050405020304" pitchFamily="18" charset="0"/>
                <a:ea typeface="標楷體" panose="03000509000000000000" pitchFamily="65" charset="-120"/>
              </a:rPr>
              <a:t>B</a:t>
            </a:r>
            <a:r>
              <a:rPr lang="zh-TW" altLang="en-US" sz="1600" dirty="0">
                <a:latin typeface="Times New Roman" panose="02020603050405020304" pitchFamily="18" charset="0"/>
                <a:ea typeface="標楷體" panose="03000509000000000000" pitchFamily="65" charset="-120"/>
              </a:rPr>
              <a:t>，並轉發到</a:t>
            </a:r>
            <a:r>
              <a:rPr lang="en-US" altLang="zh-TW" sz="1600" dirty="0">
                <a:latin typeface="Times New Roman" panose="02020603050405020304" pitchFamily="18" charset="0"/>
                <a:ea typeface="標楷體" panose="03000509000000000000" pitchFamily="65" charset="-120"/>
              </a:rPr>
              <a:t>L5&amp;L7</a:t>
            </a: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a:latin typeface="Times New Roman" panose="02020603050405020304" pitchFamily="18" charset="0"/>
                <a:ea typeface="標楷體" panose="03000509000000000000" pitchFamily="65" charset="-120"/>
              </a:rPr>
              <a:t>R1</a:t>
            </a:r>
            <a:r>
              <a:rPr lang="zh-TW" altLang="en-US" sz="1600" dirty="0">
                <a:latin typeface="Times New Roman" panose="02020603050405020304" pitchFamily="18" charset="0"/>
                <a:ea typeface="標楷體" panose="03000509000000000000" pitchFamily="65" charset="-120"/>
              </a:rPr>
              <a:t>到達</a:t>
            </a:r>
            <a:r>
              <a:rPr lang="en-US" altLang="zh-TW" sz="1600" dirty="0">
                <a:latin typeface="Times New Roman" panose="02020603050405020304" pitchFamily="18" charset="0"/>
                <a:ea typeface="標楷體" panose="03000509000000000000" pitchFamily="65" charset="-120"/>
              </a:rPr>
              <a:t>S3</a:t>
            </a:r>
            <a:r>
              <a:rPr lang="zh-TW" altLang="en-US" sz="1600" dirty="0">
                <a:latin typeface="Times New Roman" panose="02020603050405020304" pitchFamily="18" charset="0"/>
                <a:ea typeface="標楷體" panose="03000509000000000000" pitchFamily="65" charset="-120"/>
              </a:rPr>
              <a:t>，在</a:t>
            </a:r>
            <a:r>
              <a:rPr lang="en-US" altLang="zh-TW" sz="1600" dirty="0">
                <a:latin typeface="Times New Roman" panose="02020603050405020304" pitchFamily="18" charset="0"/>
                <a:ea typeface="標楷體" panose="03000509000000000000" pitchFamily="65" charset="-120"/>
              </a:rPr>
              <a:t>L7</a:t>
            </a:r>
            <a:r>
              <a:rPr lang="zh-TW" altLang="en-US" sz="1600" dirty="0">
                <a:latin typeface="Times New Roman" panose="02020603050405020304" pitchFamily="18" charset="0"/>
                <a:ea typeface="標楷體" panose="03000509000000000000" pitchFamily="65" charset="-120"/>
              </a:rPr>
              <a:t>預留</a:t>
            </a:r>
            <a:r>
              <a:rPr lang="en-US" altLang="zh-TW" sz="1600" dirty="0">
                <a:latin typeface="Times New Roman" panose="02020603050405020304" pitchFamily="18" charset="0"/>
                <a:ea typeface="標楷體" panose="03000509000000000000" pitchFamily="65" charset="-120"/>
              </a:rPr>
              <a:t>B</a:t>
            </a:r>
            <a:r>
              <a:rPr lang="zh-TW" altLang="en-US" sz="1600" dirty="0">
                <a:latin typeface="Times New Roman" panose="02020603050405020304" pitchFamily="18" charset="0"/>
                <a:ea typeface="標楷體" panose="03000509000000000000" pitchFamily="65" charset="-120"/>
              </a:rPr>
              <a:t>，並轉發到</a:t>
            </a:r>
            <a:r>
              <a:rPr lang="en-US" altLang="zh-TW" sz="1600" dirty="0">
                <a:latin typeface="Times New Roman" panose="02020603050405020304" pitchFamily="18" charset="0"/>
                <a:ea typeface="標楷體" panose="03000509000000000000" pitchFamily="65" charset="-120"/>
              </a:rPr>
              <a:t>L3&amp;L4</a:t>
            </a:r>
            <a:endParaRPr lang="zh-TW" altLang="en-US" sz="1600" dirty="0">
              <a:latin typeface="Times New Roman" panose="02020603050405020304" pitchFamily="18" charset="0"/>
              <a:ea typeface="標楷體" panose="03000509000000000000" pitchFamily="65" charset="-120"/>
            </a:endParaRPr>
          </a:p>
        </p:txBody>
      </p:sp>
      <p:pic>
        <p:nvPicPr>
          <p:cNvPr id="2" name="圖片 1">
            <a:extLst>
              <a:ext uri="{FF2B5EF4-FFF2-40B4-BE49-F238E27FC236}">
                <a16:creationId xmlns:a16="http://schemas.microsoft.com/office/drawing/2014/main" id="{97ABBEE7-1E1F-478E-9BD4-EB0C5B69984D}"/>
              </a:ext>
            </a:extLst>
          </p:cNvPr>
          <p:cNvPicPr>
            <a:picLocks noChangeAspect="1"/>
          </p:cNvPicPr>
          <p:nvPr/>
        </p:nvPicPr>
        <p:blipFill>
          <a:blip r:embed="rId3"/>
          <a:stretch>
            <a:fillRect/>
          </a:stretch>
        </p:blipFill>
        <p:spPr>
          <a:xfrm>
            <a:off x="2313713" y="1176842"/>
            <a:ext cx="4875981" cy="1950392"/>
          </a:xfrm>
          <a:prstGeom prst="rect">
            <a:avLst/>
          </a:prstGeom>
        </p:spPr>
      </p:pic>
    </p:spTree>
    <p:extLst>
      <p:ext uri="{BB962C8B-B14F-4D97-AF65-F5344CB8AC3E}">
        <p14:creationId xmlns:p14="http://schemas.microsoft.com/office/powerpoint/2010/main" val="3227006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無過濾器預留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995084" y="2858270"/>
            <a:ext cx="7704000" cy="1650452"/>
          </a:xfrm>
          <a:prstGeom prst="rect">
            <a:avLst/>
          </a:prstGeom>
          <a:noFill/>
        </p:spPr>
        <p:txBody>
          <a:bodyPr wrap="square" rtlCol="0">
            <a:spAutoFit/>
          </a:bodyPr>
          <a:lstStyle/>
          <a:p>
            <a:r>
              <a:rPr lang="zh-TW" altLang="en-US" sz="2000" b="1" dirty="0">
                <a:latin typeface="Times New Roman" panose="02020603050405020304" pitchFamily="18" charset="0"/>
                <a:ea typeface="標楷體" panose="03000509000000000000" pitchFamily="65" charset="-120"/>
              </a:rPr>
              <a:t>創建預留：</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b="1" dirty="0">
                <a:latin typeface="Times New Roman" panose="02020603050405020304" pitchFamily="18" charset="0"/>
                <a:ea typeface="標楷體" panose="03000509000000000000" pitchFamily="65" charset="-120"/>
              </a:rPr>
              <a:t>H2</a:t>
            </a:r>
            <a:r>
              <a:rPr lang="zh-TW" altLang="en-US" sz="1600" dirty="0">
                <a:latin typeface="Times New Roman" panose="02020603050405020304" pitchFamily="18" charset="0"/>
                <a:ea typeface="標楷體" panose="03000509000000000000" pitchFamily="65" charset="-120"/>
              </a:rPr>
              <a:t>創建預留時</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向</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a:latin typeface="Times New Roman" panose="02020603050405020304" pitchFamily="18" charset="0"/>
                <a:ea typeface="標楷體" panose="03000509000000000000" pitchFamily="65" charset="-120"/>
              </a:rPr>
              <a:t>發送了一條預留消息</a:t>
            </a:r>
            <a:r>
              <a:rPr lang="en-US" altLang="zh-TW" sz="1600" dirty="0">
                <a:latin typeface="Times New Roman" panose="02020603050405020304" pitchFamily="18" charset="0"/>
                <a:ea typeface="標楷體" panose="03000509000000000000" pitchFamily="65" charset="-120"/>
              </a:rPr>
              <a:t>R2</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B</a:t>
            </a:r>
            <a:r>
              <a:rPr lang="zh-TW" altLang="en-US" sz="1600" dirty="0">
                <a:latin typeface="Times New Roman" panose="02020603050405020304" pitchFamily="18" charset="0"/>
                <a:ea typeface="標楷體" panose="03000509000000000000" pitchFamily="65" charset="-120"/>
              </a:rPr>
              <a:t>，無過濾器）</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收到並在</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L2</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預留資源</a:t>
            </a:r>
            <a:endParaRPr lang="en-US" altLang="zh-TW" sz="1600" dirty="0">
              <a:latin typeface="Times New Roman" panose="02020603050405020304" pitchFamily="18" charset="0"/>
              <a:ea typeface="標楷體" panose="03000509000000000000" pitchFamily="65" charset="-120"/>
              <a:sym typeface="Wingdings" panose="05000000000000000000" pitchFamily="2" charset="2"/>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僅將</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R2</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轉發至</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L1(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先前已有相同請求</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endParaRPr lang="zh-TW" altLang="en-US" sz="1600" dirty="0">
              <a:latin typeface="Times New Roman" panose="02020603050405020304" pitchFamily="18" charset="0"/>
              <a:ea typeface="標楷體" panose="03000509000000000000" pitchFamily="65" charset="-120"/>
            </a:endParaRPr>
          </a:p>
        </p:txBody>
      </p:sp>
      <p:pic>
        <p:nvPicPr>
          <p:cNvPr id="3" name="圖片 2">
            <a:extLst>
              <a:ext uri="{FF2B5EF4-FFF2-40B4-BE49-F238E27FC236}">
                <a16:creationId xmlns:a16="http://schemas.microsoft.com/office/drawing/2014/main" id="{9724E375-FDCF-427D-8B9B-CB1A20367EEC}"/>
              </a:ext>
            </a:extLst>
          </p:cNvPr>
          <p:cNvPicPr>
            <a:picLocks noChangeAspect="1"/>
          </p:cNvPicPr>
          <p:nvPr/>
        </p:nvPicPr>
        <p:blipFill>
          <a:blip r:embed="rId3"/>
          <a:stretch>
            <a:fillRect/>
          </a:stretch>
        </p:blipFill>
        <p:spPr>
          <a:xfrm>
            <a:off x="2457321" y="1095600"/>
            <a:ext cx="4779526" cy="2068428"/>
          </a:xfrm>
          <a:prstGeom prst="rect">
            <a:avLst/>
          </a:prstGeom>
        </p:spPr>
      </p:pic>
    </p:spTree>
    <p:extLst>
      <p:ext uri="{BB962C8B-B14F-4D97-AF65-F5344CB8AC3E}">
        <p14:creationId xmlns:p14="http://schemas.microsoft.com/office/powerpoint/2010/main" val="183057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547576" y="3521325"/>
            <a:ext cx="7704000" cy="1261884"/>
          </a:xfrm>
          <a:prstGeom prst="rect">
            <a:avLst/>
          </a:prstGeom>
          <a:noFill/>
        </p:spPr>
        <p:txBody>
          <a:bodyPr wrap="square" rtlCol="0">
            <a:spAutoFit/>
          </a:bodyPr>
          <a:lstStyle/>
          <a:p>
            <a:r>
              <a:rPr lang="zh-TW" altLang="en-US" sz="1600" b="1" dirty="0">
                <a:latin typeface="Times New Roman" panose="02020603050405020304" pitchFamily="18" charset="0"/>
                <a:ea typeface="標楷體" panose="03000509000000000000" pitchFamily="65" charset="-120"/>
              </a:rPr>
              <a:t>假設</a:t>
            </a:r>
            <a:r>
              <a:rPr lang="zh-TW" altLang="en-US" sz="1600" b="1" dirty="0" smtClean="0">
                <a:latin typeface="Times New Roman" panose="02020603050405020304" pitchFamily="18" charset="0"/>
                <a:ea typeface="標楷體" panose="03000509000000000000" pitchFamily="65" charset="-120"/>
              </a:rPr>
              <a:t>：</a:t>
            </a:r>
            <a:endParaRPr lang="en-US" altLang="zh-TW" sz="1600" b="1" dirty="0" smtClean="0">
              <a:latin typeface="Times New Roman" panose="02020603050405020304" pitchFamily="18" charset="0"/>
              <a:ea typeface="標楷體" panose="03000509000000000000" pitchFamily="65" charset="-120"/>
            </a:endParaRPr>
          </a:p>
          <a:p>
            <a:endParaRPr lang="en-US" altLang="zh-TW" sz="12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所有路徑消息的</a:t>
            </a:r>
            <a:r>
              <a:rPr lang="en-US" altLang="zh-TW" sz="1600" dirty="0">
                <a:latin typeface="Times New Roman" panose="02020603050405020304" pitchFamily="18" charset="0"/>
                <a:ea typeface="標楷體" panose="03000509000000000000" pitchFamily="65" charset="-120"/>
              </a:rPr>
              <a:t>F</a:t>
            </a:r>
            <a:r>
              <a:rPr lang="zh-TW" altLang="en-US" sz="1600" dirty="0">
                <a:latin typeface="Times New Roman" panose="02020603050405020304" pitchFamily="18" charset="0"/>
                <a:ea typeface="標楷體" panose="03000509000000000000" pitchFamily="65" charset="-120"/>
              </a:rPr>
              <a:t>標誌都已設置</a:t>
            </a:r>
            <a:endParaRPr lang="en-US" altLang="zh-TW" sz="16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r>
              <a:rPr lang="en-US" altLang="zh-TW" sz="1600" dirty="0">
                <a:latin typeface="Times New Roman" panose="02020603050405020304" pitchFamily="18" charset="0"/>
                <a:ea typeface="標楷體" panose="03000509000000000000" pitchFamily="65" charset="-120"/>
              </a:rPr>
              <a:t>S1</a:t>
            </a:r>
            <a:r>
              <a:rPr lang="zh-TW" altLang="en-US" sz="1600" dirty="0">
                <a:latin typeface="Times New Roman" panose="02020603050405020304" pitchFamily="18" charset="0"/>
                <a:ea typeface="標楷體" panose="03000509000000000000" pitchFamily="65" charset="-120"/>
              </a:rPr>
              <a:t>已經從所有來源接收到</a:t>
            </a:r>
            <a:r>
              <a:rPr lang="zh-TW" altLang="en-US" sz="1600" dirty="0" smtClean="0">
                <a:latin typeface="Times New Roman" panose="02020603050405020304" pitchFamily="18" charset="0"/>
                <a:ea typeface="標楷體" panose="03000509000000000000" pitchFamily="65" charset="-120"/>
              </a:rPr>
              <a:t>路徑訊息</a:t>
            </a:r>
            <a:r>
              <a:rPr lang="zh-TW" altLang="en-US" sz="1600" dirty="0">
                <a:latin typeface="Times New Roman" panose="02020603050405020304" pitchFamily="18" charset="0"/>
                <a:ea typeface="標楷體" panose="03000509000000000000" pitchFamily="65" charset="-120"/>
              </a:rPr>
              <a:t>且尚未有預留</a:t>
            </a:r>
            <a:endParaRPr lang="en-US" altLang="zh-TW" sz="1600" dirty="0">
              <a:latin typeface="Times New Roman" panose="02020603050405020304" pitchFamily="18" charset="0"/>
              <a:ea typeface="標楷體" panose="03000509000000000000" pitchFamily="65" charset="-120"/>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7" name="圖片 6">
            <a:extLst>
              <a:ext uri="{FF2B5EF4-FFF2-40B4-BE49-F238E27FC236}">
                <a16:creationId xmlns:a16="http://schemas.microsoft.com/office/drawing/2014/main" id="{C85674AE-2ABE-4E3E-8653-DB4319314412}"/>
              </a:ext>
            </a:extLst>
          </p:cNvPr>
          <p:cNvPicPr>
            <a:picLocks noChangeAspect="1"/>
          </p:cNvPicPr>
          <p:nvPr/>
        </p:nvPicPr>
        <p:blipFill>
          <a:blip r:embed="rId3"/>
          <a:stretch>
            <a:fillRect/>
          </a:stretch>
        </p:blipFill>
        <p:spPr>
          <a:xfrm>
            <a:off x="2087059" y="1053353"/>
            <a:ext cx="4762870" cy="2104400"/>
          </a:xfrm>
          <a:prstGeom prst="rect">
            <a:avLst/>
          </a:prstGeom>
        </p:spPr>
      </p:pic>
    </p:spTree>
    <p:extLst>
      <p:ext uri="{BB962C8B-B14F-4D97-AF65-F5344CB8AC3E}">
        <p14:creationId xmlns:p14="http://schemas.microsoft.com/office/powerpoint/2010/main" val="392388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547576" y="3521325"/>
            <a:ext cx="7704000" cy="2015936"/>
          </a:xfrm>
          <a:prstGeom prst="rect">
            <a:avLst/>
          </a:prstGeom>
          <a:noFill/>
        </p:spPr>
        <p:txBody>
          <a:bodyPr wrap="square" rtlCol="0">
            <a:spAutoFit/>
          </a:bodyPr>
          <a:lstStyle/>
          <a:p>
            <a:pPr>
              <a:lnSpc>
                <a:spcPts val="2500"/>
              </a:lnSpc>
            </a:pPr>
            <a:r>
              <a:rPr lang="en-US" altLang="zh-TW" sz="1600" b="1" dirty="0">
                <a:latin typeface="Times New Roman" panose="02020603050405020304" pitchFamily="18" charset="0"/>
                <a:ea typeface="標楷體" panose="03000509000000000000" pitchFamily="65" charset="-120"/>
              </a:rPr>
              <a:t>S1</a:t>
            </a:r>
            <a:r>
              <a:rPr lang="zh-TW" altLang="en-US" sz="1600" b="1" dirty="0">
                <a:latin typeface="Times New Roman" panose="02020603050405020304" pitchFamily="18" charset="0"/>
                <a:ea typeface="標楷體" panose="03000509000000000000" pitchFamily="65" charset="-120"/>
              </a:rPr>
              <a:t>的路徑狀態</a:t>
            </a:r>
            <a:r>
              <a:rPr lang="zh-TW" altLang="en-US" sz="1600" b="1" dirty="0" smtClean="0">
                <a:latin typeface="Times New Roman" panose="02020603050405020304" pitchFamily="18" charset="0"/>
                <a:ea typeface="標楷體" panose="03000509000000000000" pitchFamily="65" charset="-120"/>
              </a:rPr>
              <a:t>：</a:t>
            </a:r>
            <a:endParaRPr lang="en-US" altLang="zh-TW" sz="1600" b="1" dirty="0" smtClean="0">
              <a:latin typeface="Times New Roman" panose="02020603050405020304" pitchFamily="18" charset="0"/>
              <a:ea typeface="標楷體" panose="03000509000000000000" pitchFamily="65" charset="-120"/>
            </a:endParaRPr>
          </a:p>
          <a:p>
            <a:pPr>
              <a:lnSpc>
                <a:spcPts val="2500"/>
              </a:lnSpc>
            </a:pPr>
            <a:r>
              <a:rPr lang="en-US" altLang="zh-TW" sz="1600" dirty="0" smtClean="0">
                <a:latin typeface="Times New Roman" panose="02020603050405020304" pitchFamily="18" charset="0"/>
                <a:ea typeface="標楷體" panose="03000509000000000000" pitchFamily="65" charset="-120"/>
              </a:rPr>
              <a:t>H2</a:t>
            </a:r>
            <a:r>
              <a:rPr lang="zh-TW" altLang="en-US" sz="1600" dirty="0">
                <a:latin typeface="Times New Roman" panose="02020603050405020304" pitchFamily="18" charset="0"/>
                <a:ea typeface="標楷體" panose="03000509000000000000" pitchFamily="65" charset="-120"/>
              </a:rPr>
              <a:t>發送一個預留訊息</a:t>
            </a:r>
            <a:r>
              <a:rPr lang="en-US" altLang="zh-TW" sz="1600" dirty="0">
                <a:latin typeface="Times New Roman" panose="02020603050405020304" pitchFamily="18" charset="0"/>
                <a:ea typeface="標楷體" panose="03000509000000000000" pitchFamily="65" charset="-120"/>
              </a:rPr>
              <a:t>R2(B,H4</a:t>
            </a:r>
            <a:r>
              <a:rPr lang="en-US" altLang="zh-TW" sz="1600" dirty="0" smtClean="0">
                <a:latin typeface="Times New Roman" panose="02020603050405020304" pitchFamily="18" charset="0"/>
                <a:ea typeface="標楷體" panose="03000509000000000000" pitchFamily="65" charset="-120"/>
              </a:rPr>
              <a:t>)</a:t>
            </a:r>
            <a:r>
              <a:rPr lang="zh-TW" altLang="en-US" sz="1600" dirty="0" smtClean="0">
                <a:latin typeface="Times New Roman" panose="02020603050405020304" pitchFamily="18" charset="0"/>
                <a:ea typeface="標楷體" panose="03000509000000000000" pitchFamily="65" charset="-120"/>
              </a:rPr>
              <a:t>，希望</a:t>
            </a:r>
            <a:r>
              <a:rPr lang="zh-TW" altLang="en-US" sz="1600" dirty="0">
                <a:latin typeface="Times New Roman" panose="02020603050405020304" pitchFamily="18" charset="0"/>
                <a:ea typeface="標楷體" panose="03000509000000000000" pitchFamily="65" charset="-120"/>
              </a:rPr>
              <a:t>從</a:t>
            </a:r>
            <a:r>
              <a:rPr lang="en-US" altLang="zh-TW" sz="1600" dirty="0">
                <a:latin typeface="Times New Roman" panose="02020603050405020304" pitchFamily="18" charset="0"/>
                <a:ea typeface="標楷體" panose="03000509000000000000" pitchFamily="65" charset="-120"/>
              </a:rPr>
              <a:t>H4</a:t>
            </a:r>
            <a:r>
              <a:rPr lang="zh-TW" altLang="en-US" sz="1600" dirty="0">
                <a:latin typeface="Times New Roman" panose="02020603050405020304" pitchFamily="18" charset="0"/>
                <a:ea typeface="標楷體" panose="03000509000000000000" pitchFamily="65" charset="-120"/>
              </a:rPr>
              <a:t>接收</a:t>
            </a:r>
            <a:r>
              <a:rPr lang="zh-TW" altLang="en-US" sz="1600" dirty="0" smtClean="0">
                <a:latin typeface="Times New Roman" panose="02020603050405020304" pitchFamily="18" charset="0"/>
                <a:ea typeface="標楷體" panose="03000509000000000000" pitchFamily="65" charset="-120"/>
              </a:rPr>
              <a:t>數據，頻</a:t>
            </a:r>
            <a:r>
              <a:rPr lang="zh-TW" altLang="en-US" sz="1600" dirty="0">
                <a:latin typeface="Times New Roman" panose="02020603050405020304" pitchFamily="18" charset="0"/>
                <a:ea typeface="標楷體" panose="03000509000000000000" pitchFamily="65" charset="-120"/>
              </a:rPr>
              <a:t>寬為 </a:t>
            </a:r>
            <a:r>
              <a:rPr lang="en-US" altLang="zh-TW" sz="1600" dirty="0" smtClean="0">
                <a:latin typeface="Times New Roman" panose="02020603050405020304" pitchFamily="18" charset="0"/>
                <a:ea typeface="標楷體" panose="03000509000000000000" pitchFamily="65" charset="-120"/>
              </a:rPr>
              <a:t>B</a:t>
            </a: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R2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通過</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送到</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發現</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H4</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為它的來源之一</a:t>
            </a:r>
            <a:endParaRPr lang="en-US" altLang="zh-TW" sz="1600" dirty="0" smtClean="0">
              <a:latin typeface="Times New Roman" panose="02020603050405020304" pitchFamily="18" charset="0"/>
              <a:ea typeface="標楷體" panose="03000509000000000000" pitchFamily="65" charset="-120"/>
              <a:sym typeface="Wingdings" panose="05000000000000000000" pitchFamily="2" charset="2"/>
            </a:endParaRP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在</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預留頻寬</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B</a:t>
            </a: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通過</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L6</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轉發</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R2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至</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S2</a:t>
            </a:r>
            <a:endParaRPr lang="en-US" altLang="zh-TW" sz="1600" dirty="0">
              <a:latin typeface="Times New Roman" panose="02020603050405020304" pitchFamily="18" charset="0"/>
              <a:ea typeface="標楷體" panose="03000509000000000000" pitchFamily="65" charset="-120"/>
            </a:endParaRPr>
          </a:p>
          <a:p>
            <a:pPr>
              <a:lnSpc>
                <a:spcPts val="2500"/>
              </a:lnSpc>
            </a:pPr>
            <a:endParaRPr lang="en-US" altLang="zh-TW" sz="1600" dirty="0">
              <a:latin typeface="Times New Roman" panose="02020603050405020304" pitchFamily="18" charset="0"/>
              <a:ea typeface="標楷體" panose="03000509000000000000" pitchFamily="65" charset="-120"/>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2" name="圖片 1"/>
          <p:cNvPicPr>
            <a:picLocks noChangeAspect="1"/>
          </p:cNvPicPr>
          <p:nvPr/>
        </p:nvPicPr>
        <p:blipFill>
          <a:blip r:embed="rId3"/>
          <a:stretch>
            <a:fillRect/>
          </a:stretch>
        </p:blipFill>
        <p:spPr>
          <a:xfrm>
            <a:off x="2177050" y="1122000"/>
            <a:ext cx="4789749" cy="2060771"/>
          </a:xfrm>
          <a:prstGeom prst="rect">
            <a:avLst/>
          </a:prstGeom>
        </p:spPr>
      </p:pic>
    </p:spTree>
    <p:extLst>
      <p:ext uri="{BB962C8B-B14F-4D97-AF65-F5344CB8AC3E}">
        <p14:creationId xmlns:p14="http://schemas.microsoft.com/office/powerpoint/2010/main" val="1213926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547576" y="3521325"/>
            <a:ext cx="7704000" cy="1054135"/>
          </a:xfrm>
          <a:prstGeom prst="rect">
            <a:avLst/>
          </a:prstGeom>
          <a:noFill/>
        </p:spPr>
        <p:txBody>
          <a:bodyPr wrap="square" rtlCol="0">
            <a:spAutoFit/>
          </a:bodyPr>
          <a:lstStyle/>
          <a:p>
            <a:pPr>
              <a:lnSpc>
                <a:spcPts val="2500"/>
              </a:lnSpc>
            </a:pPr>
            <a:r>
              <a:rPr lang="en-US" altLang="zh-TW" sz="1600" b="1" dirty="0" smtClean="0">
                <a:latin typeface="Times New Roman" panose="02020603050405020304" pitchFamily="18" charset="0"/>
                <a:ea typeface="標楷體" panose="03000509000000000000" pitchFamily="65" charset="-120"/>
              </a:rPr>
              <a:t>S2</a:t>
            </a:r>
            <a:r>
              <a:rPr lang="zh-TW" altLang="en-US" sz="1600" b="1" dirty="0" smtClean="0">
                <a:latin typeface="Times New Roman" panose="02020603050405020304" pitchFamily="18" charset="0"/>
                <a:ea typeface="標楷體" panose="03000509000000000000" pitchFamily="65" charset="-120"/>
              </a:rPr>
              <a:t>的</a:t>
            </a:r>
            <a:r>
              <a:rPr lang="zh-TW" altLang="en-US" sz="1600" b="1" dirty="0">
                <a:latin typeface="Times New Roman" panose="02020603050405020304" pitchFamily="18" charset="0"/>
                <a:ea typeface="標楷體" panose="03000509000000000000" pitchFamily="65" charset="-120"/>
              </a:rPr>
              <a:t>路徑狀態</a:t>
            </a:r>
            <a:r>
              <a:rPr lang="zh-TW" altLang="en-US" sz="1600" b="1" dirty="0" smtClean="0">
                <a:latin typeface="Times New Roman" panose="02020603050405020304" pitchFamily="18" charset="0"/>
                <a:ea typeface="標楷體" panose="03000509000000000000" pitchFamily="65" charset="-120"/>
              </a:rPr>
              <a:t>：</a:t>
            </a:r>
            <a:endParaRPr lang="en-US" altLang="zh-TW" sz="1600" b="1" dirty="0" smtClean="0">
              <a:latin typeface="Times New Roman" panose="02020603050405020304" pitchFamily="18" charset="0"/>
              <a:ea typeface="標楷體" panose="03000509000000000000" pitchFamily="65" charset="-120"/>
            </a:endParaRP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a:t>
            </a:r>
            <a:r>
              <a:rPr lang="en-US" altLang="zh-TW" sz="1600" dirty="0" smtClean="0">
                <a:latin typeface="Times New Roman" panose="02020603050405020304" pitchFamily="18" charset="0"/>
                <a:ea typeface="標楷體" panose="03000509000000000000" pitchFamily="65" charset="-120"/>
              </a:rPr>
              <a:t>S2</a:t>
            </a:r>
            <a:r>
              <a:rPr lang="zh-TW" altLang="en-US" sz="1600" dirty="0" smtClean="0">
                <a:latin typeface="Times New Roman" panose="02020603050405020304" pitchFamily="18" charset="0"/>
                <a:ea typeface="標楷體" panose="03000509000000000000" pitchFamily="65" charset="-120"/>
              </a:rPr>
              <a:t>在</a:t>
            </a:r>
            <a:r>
              <a:rPr lang="en-US" altLang="zh-TW" sz="1600" dirty="0" smtClean="0">
                <a:latin typeface="Times New Roman" panose="02020603050405020304" pitchFamily="18" charset="0"/>
                <a:ea typeface="標楷體" panose="03000509000000000000" pitchFamily="65" charset="-120"/>
              </a:rPr>
              <a:t>L6</a:t>
            </a:r>
            <a:r>
              <a:rPr lang="zh-TW" altLang="en-US" sz="1600" dirty="0" smtClean="0">
                <a:latin typeface="Times New Roman" panose="02020603050405020304" pitchFamily="18" charset="0"/>
                <a:ea typeface="標楷體" panose="03000509000000000000" pitchFamily="65" charset="-120"/>
              </a:rPr>
              <a:t>預留頻寬</a:t>
            </a:r>
            <a:r>
              <a:rPr lang="en-US" altLang="zh-TW" sz="1600" dirty="0" smtClean="0">
                <a:latin typeface="Times New Roman" panose="02020603050405020304" pitchFamily="18" charset="0"/>
                <a:ea typeface="標楷體" panose="03000509000000000000" pitchFamily="65" charset="-120"/>
              </a:rPr>
              <a:t>B</a:t>
            </a: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將</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R2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轉發至</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S3</a:t>
            </a:r>
            <a:endParaRPr lang="en-US" altLang="zh-TW" sz="1600" dirty="0">
              <a:latin typeface="Times New Roman" panose="02020603050405020304" pitchFamily="18" charset="0"/>
              <a:ea typeface="標楷體" panose="03000509000000000000" pitchFamily="65" charset="-120"/>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1963174" y="1091979"/>
            <a:ext cx="4876000" cy="2073313"/>
          </a:xfrm>
          <a:prstGeom prst="rect">
            <a:avLst/>
          </a:prstGeom>
        </p:spPr>
      </p:pic>
    </p:spTree>
    <p:extLst>
      <p:ext uri="{BB962C8B-B14F-4D97-AF65-F5344CB8AC3E}">
        <p14:creationId xmlns:p14="http://schemas.microsoft.com/office/powerpoint/2010/main" val="145031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547576" y="3521325"/>
            <a:ext cx="7704000" cy="733534"/>
          </a:xfrm>
          <a:prstGeom prst="rect">
            <a:avLst/>
          </a:prstGeom>
          <a:noFill/>
        </p:spPr>
        <p:txBody>
          <a:bodyPr wrap="square" rtlCol="0">
            <a:spAutoFit/>
          </a:bodyPr>
          <a:lstStyle/>
          <a:p>
            <a:pPr>
              <a:lnSpc>
                <a:spcPts val="2500"/>
              </a:lnSpc>
            </a:pPr>
            <a:r>
              <a:rPr lang="en-US" altLang="zh-TW" sz="1600" b="1" dirty="0" smtClean="0">
                <a:latin typeface="Times New Roman" panose="02020603050405020304" pitchFamily="18" charset="0"/>
                <a:ea typeface="標楷體" panose="03000509000000000000" pitchFamily="65" charset="-120"/>
              </a:rPr>
              <a:t>S3</a:t>
            </a:r>
            <a:r>
              <a:rPr lang="zh-TW" altLang="en-US" sz="1600" b="1" dirty="0" smtClean="0">
                <a:latin typeface="Times New Roman" panose="02020603050405020304" pitchFamily="18" charset="0"/>
                <a:ea typeface="標楷體" panose="03000509000000000000" pitchFamily="65" charset="-120"/>
              </a:rPr>
              <a:t>的</a:t>
            </a:r>
            <a:r>
              <a:rPr lang="zh-TW" altLang="en-US" sz="1600" b="1" dirty="0">
                <a:latin typeface="Times New Roman" panose="02020603050405020304" pitchFamily="18" charset="0"/>
                <a:ea typeface="標楷體" panose="03000509000000000000" pitchFamily="65" charset="-120"/>
              </a:rPr>
              <a:t>路徑狀態</a:t>
            </a:r>
            <a:r>
              <a:rPr lang="zh-TW" altLang="en-US" sz="1600" b="1" dirty="0" smtClean="0">
                <a:latin typeface="Times New Roman" panose="02020603050405020304" pitchFamily="18" charset="0"/>
                <a:ea typeface="標楷體" panose="03000509000000000000" pitchFamily="65" charset="-120"/>
              </a:rPr>
              <a:t>：</a:t>
            </a:r>
            <a:endParaRPr lang="en-US" altLang="zh-TW" sz="1600" b="1" dirty="0" smtClean="0">
              <a:latin typeface="Times New Roman" panose="02020603050405020304" pitchFamily="18" charset="0"/>
              <a:ea typeface="標楷體" panose="03000509000000000000" pitchFamily="65" charset="-120"/>
            </a:endParaRP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在</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L7</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預留頻寬</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B</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，轉發訊息至</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H4</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rPr>
              <a:t>從</a:t>
            </a:r>
            <a:r>
              <a:rPr lang="en-US" altLang="zh-TW" sz="1600" dirty="0">
                <a:latin typeface="Times New Roman" panose="02020603050405020304" pitchFamily="18" charset="0"/>
                <a:ea typeface="標楷體" panose="03000509000000000000" pitchFamily="65" charset="-120"/>
              </a:rPr>
              <a:t>H4</a:t>
            </a:r>
            <a:r>
              <a:rPr lang="zh-TW" altLang="en-US" sz="1600" dirty="0">
                <a:latin typeface="Times New Roman" panose="02020603050405020304" pitchFamily="18" charset="0"/>
                <a:ea typeface="標楷體" panose="03000509000000000000" pitchFamily="65" charset="-120"/>
              </a:rPr>
              <a:t>到</a:t>
            </a:r>
            <a:r>
              <a:rPr lang="en-US" altLang="zh-TW" sz="1600" dirty="0">
                <a:latin typeface="Times New Roman" panose="02020603050405020304" pitchFamily="18" charset="0"/>
                <a:ea typeface="標楷體" panose="03000509000000000000" pitchFamily="65" charset="-120"/>
              </a:rPr>
              <a:t>H2</a:t>
            </a:r>
            <a:r>
              <a:rPr lang="zh-TW" altLang="en-US" sz="1600" dirty="0">
                <a:latin typeface="Times New Roman" panose="02020603050405020304" pitchFamily="18" charset="0"/>
                <a:ea typeface="標楷體" panose="03000509000000000000" pitchFamily="65" charset="-120"/>
              </a:rPr>
              <a:t>已經預留了</a:t>
            </a:r>
            <a:r>
              <a:rPr lang="en-US" altLang="zh-TW" sz="1600" dirty="0">
                <a:latin typeface="Times New Roman" panose="02020603050405020304" pitchFamily="18" charset="0"/>
                <a:ea typeface="標楷體" panose="03000509000000000000" pitchFamily="65" charset="-120"/>
              </a:rPr>
              <a:t>B</a:t>
            </a:r>
            <a:r>
              <a:rPr lang="zh-TW" altLang="en-US" sz="1600" dirty="0" smtClean="0">
                <a:latin typeface="Times New Roman" panose="02020603050405020304" pitchFamily="18" charset="0"/>
                <a:ea typeface="標楷體" panose="03000509000000000000" pitchFamily="65" charset="-120"/>
              </a:rPr>
              <a:t>的頻寬。</a:t>
            </a:r>
            <a:endParaRPr lang="en-US" altLang="zh-TW" sz="1600" dirty="0" smtClean="0">
              <a:latin typeface="Times New Roman" panose="02020603050405020304" pitchFamily="18" charset="0"/>
              <a:ea typeface="標楷體" panose="03000509000000000000" pitchFamily="65" charset="-120"/>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3" name="圖片 2"/>
          <p:cNvPicPr>
            <a:picLocks noChangeAspect="1"/>
          </p:cNvPicPr>
          <p:nvPr/>
        </p:nvPicPr>
        <p:blipFill>
          <a:blip r:embed="rId3"/>
          <a:stretch>
            <a:fillRect/>
          </a:stretch>
        </p:blipFill>
        <p:spPr>
          <a:xfrm>
            <a:off x="2037919" y="1095600"/>
            <a:ext cx="4889634" cy="2026547"/>
          </a:xfrm>
          <a:prstGeom prst="rect">
            <a:avLst/>
          </a:prstGeom>
        </p:spPr>
      </p:pic>
    </p:spTree>
    <p:extLst>
      <p:ext uri="{BB962C8B-B14F-4D97-AF65-F5344CB8AC3E}">
        <p14:creationId xmlns:p14="http://schemas.microsoft.com/office/powerpoint/2010/main" val="155698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9"/>
          <p:cNvSpPr txBox="1">
            <a:spLocks noGrp="1"/>
          </p:cNvSpPr>
          <p:nvPr>
            <p:ph type="title" idx="15"/>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tLang="en-US" dirty="0">
                <a:latin typeface="Times New Roman" panose="02020603050405020304" pitchFamily="18" charset="0"/>
                <a:ea typeface="標楷體" panose="03000509000000000000" pitchFamily="65" charset="-120"/>
              </a:rPr>
              <a:t>目錄</a:t>
            </a:r>
            <a:endParaRPr dirty="0">
              <a:solidFill>
                <a:schemeClr val="lt1"/>
              </a:solidFill>
              <a:latin typeface="Times New Roman" panose="02020603050405020304" pitchFamily="18" charset="0"/>
              <a:ea typeface="標楷體" panose="03000509000000000000" pitchFamily="65" charset="-120"/>
            </a:endParaRPr>
          </a:p>
        </p:txBody>
      </p:sp>
      <p:sp>
        <p:nvSpPr>
          <p:cNvPr id="573" name="Google Shape;573;p59"/>
          <p:cNvSpPr txBox="1">
            <a:spLocks noGrp="1"/>
          </p:cNvSpPr>
          <p:nvPr>
            <p:ph type="title" idx="3"/>
          </p:nvPr>
        </p:nvSpPr>
        <p:spPr>
          <a:xfrm>
            <a:off x="4725188" y="2662289"/>
            <a:ext cx="1712456" cy="475692"/>
          </a:xfrm>
          <a:prstGeom prst="rect">
            <a:avLst/>
          </a:prstGeom>
        </p:spPr>
        <p:txBody>
          <a:bodyPr spcFirstLastPara="1" wrap="square" lIns="91425" tIns="91425" rIns="91425" bIns="91425" anchor="b" anchorCtr="0">
            <a:noAutofit/>
          </a:bodyPr>
          <a:lstStyle/>
          <a:p>
            <a:pPr marL="0" lvl="0" indent="0"/>
            <a: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30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總結</a:t>
            </a:r>
            <a:endParaRPr sz="3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4" name="Google Shape;574;p59"/>
          <p:cNvSpPr txBox="1">
            <a:spLocks noGrp="1"/>
          </p:cNvSpPr>
          <p:nvPr>
            <p:ph type="title" idx="2"/>
          </p:nvPr>
        </p:nvSpPr>
        <p:spPr>
          <a:xfrm>
            <a:off x="2654174" y="183498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en-US" altLang="zh-TW" dirty="0"/>
              <a:t>5</a:t>
            </a:r>
            <a:endParaRPr dirty="0"/>
          </a:p>
        </p:txBody>
      </p:sp>
      <p:sp>
        <p:nvSpPr>
          <p:cNvPr id="578" name="Google Shape;578;p59"/>
          <p:cNvSpPr txBox="1">
            <a:spLocks noGrp="1"/>
          </p:cNvSpPr>
          <p:nvPr>
            <p:ph type="title" idx="9"/>
          </p:nvPr>
        </p:nvSpPr>
        <p:spPr>
          <a:xfrm>
            <a:off x="4601644" y="183498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en-US" altLang="zh-TW" dirty="0" smtClean="0"/>
              <a:t>6</a:t>
            </a:r>
            <a:endParaRPr dirty="0"/>
          </a:p>
        </p:txBody>
      </p:sp>
      <p:sp>
        <p:nvSpPr>
          <p:cNvPr id="3" name="標題 2">
            <a:extLst>
              <a:ext uri="{FF2B5EF4-FFF2-40B4-BE49-F238E27FC236}">
                <a16:creationId xmlns:a16="http://schemas.microsoft.com/office/drawing/2014/main" id="{56134F1E-BA6B-4812-B3D6-273F3C259AD8}"/>
              </a:ext>
            </a:extLst>
          </p:cNvPr>
          <p:cNvSpPr>
            <a:spLocks noGrp="1"/>
          </p:cNvSpPr>
          <p:nvPr>
            <p:ph type="title"/>
          </p:nvPr>
        </p:nvSpPr>
        <p:spPr>
          <a:xfrm>
            <a:off x="2654173" y="2293842"/>
            <a:ext cx="2126965" cy="837300"/>
          </a:xfrm>
        </p:spPr>
        <p:txBody>
          <a:bodyPr/>
          <a:lstStyle/>
          <a:p>
            <a:r>
              <a:rPr lang="zh-TW" altLang="en-US" sz="3000" dirty="0">
                <a:latin typeface="Times New Roman" panose="02020603050405020304" pitchFamily="18" charset="0"/>
                <a:ea typeface="標楷體" panose="03000509000000000000" pitchFamily="65" charset="-120"/>
                <a:cs typeface="Times New Roman" panose="02020603050405020304" pitchFamily="18" charset="0"/>
              </a:rPr>
              <a:t>過濾器預留</a:t>
            </a:r>
          </a:p>
        </p:txBody>
      </p:sp>
    </p:spTree>
    <p:extLst>
      <p:ext uri="{BB962C8B-B14F-4D97-AF65-F5344CB8AC3E}">
        <p14:creationId xmlns:p14="http://schemas.microsoft.com/office/powerpoint/2010/main" val="475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
                                        </p:tgtEl>
                                        <p:attrNameLst>
                                          <p:attrName>style.visibility</p:attrName>
                                        </p:attrNameLst>
                                      </p:cBhvr>
                                      <p:to>
                                        <p:strVal val="visible"/>
                                      </p:to>
                                    </p:set>
                                    <p:animEffect transition="in" filter="fade">
                                      <p:cBhvr>
                                        <p:cTn id="7" dur="1000"/>
                                        <p:tgtEl>
                                          <p:spTgt spid="574"/>
                                        </p:tgtEl>
                                      </p:cBhvr>
                                    </p:animEffect>
                                  </p:childTnLst>
                                </p:cTn>
                              </p:par>
                              <p:par>
                                <p:cTn id="8" presetID="10" presetClass="entr" presetSubtype="0" fill="hold" nodeType="withEffect">
                                  <p:stCondLst>
                                    <p:cond delay="0"/>
                                  </p:stCondLst>
                                  <p:childTnLst>
                                    <p:set>
                                      <p:cBhvr>
                                        <p:cTn id="9" dur="1" fill="hold">
                                          <p:stCondLst>
                                            <p:cond delay="0"/>
                                          </p:stCondLst>
                                        </p:cTn>
                                        <p:tgtEl>
                                          <p:spTgt spid="578"/>
                                        </p:tgtEl>
                                        <p:attrNameLst>
                                          <p:attrName>style.visibility</p:attrName>
                                        </p:attrNameLst>
                                      </p:cBhvr>
                                      <p:to>
                                        <p:strVal val="visible"/>
                                      </p:to>
                                    </p:set>
                                    <p:animEffect transition="in" filter="fade">
                                      <p:cBhvr>
                                        <p:cTn id="10" dur="10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440000" y="3182771"/>
            <a:ext cx="7704000" cy="2015936"/>
          </a:xfrm>
          <a:prstGeom prst="rect">
            <a:avLst/>
          </a:prstGeom>
          <a:noFill/>
        </p:spPr>
        <p:txBody>
          <a:bodyPr wrap="square" rtlCol="0">
            <a:spAutoFit/>
          </a:bodyPr>
          <a:lstStyle/>
          <a:p>
            <a:pPr>
              <a:lnSpc>
                <a:spcPts val="2500"/>
              </a:lnSpc>
            </a:pPr>
            <a:r>
              <a:rPr lang="zh-TW" altLang="en-US" sz="1600" b="1" dirty="0" smtClean="0">
                <a:latin typeface="Times New Roman" panose="02020603050405020304" pitchFamily="18" charset="0"/>
                <a:ea typeface="標楷體" panose="03000509000000000000" pitchFamily="65" charset="-120"/>
              </a:rPr>
              <a:t>假設：</a:t>
            </a:r>
            <a:endParaRPr lang="en-US" altLang="zh-TW" sz="1600" b="1" dirty="0" smtClean="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rPr>
              <a:t>H5</a:t>
            </a:r>
            <a:r>
              <a:rPr lang="zh-TW" altLang="en-US" sz="1600" dirty="0">
                <a:latin typeface="Times New Roman" panose="02020603050405020304" pitchFamily="18" charset="0"/>
                <a:ea typeface="標楷體" panose="03000509000000000000" pitchFamily="65" charset="-120"/>
              </a:rPr>
              <a:t>發送預</a:t>
            </a:r>
            <a:r>
              <a:rPr lang="zh-TW" altLang="en-US" sz="1600" dirty="0" smtClean="0">
                <a:latin typeface="Times New Roman" panose="02020603050405020304" pitchFamily="18" charset="0"/>
                <a:ea typeface="標楷體" panose="03000509000000000000" pitchFamily="65" charset="-120"/>
              </a:rPr>
              <a:t>留訊息</a:t>
            </a:r>
            <a:r>
              <a:rPr lang="en-US" altLang="zh-TW" sz="1600" dirty="0">
                <a:latin typeface="Times New Roman" panose="02020603050405020304" pitchFamily="18" charset="0"/>
                <a:ea typeface="標楷體" panose="03000509000000000000" pitchFamily="65" charset="-120"/>
              </a:rPr>
              <a:t>R5(2B</a:t>
            </a:r>
            <a:r>
              <a:rPr lang="zh-TW" altLang="en-US" sz="1600" dirty="0">
                <a:latin typeface="Times New Roman" panose="02020603050405020304" pitchFamily="18" charset="0"/>
                <a:ea typeface="標楷體" panose="03000509000000000000" pitchFamily="65" charset="-120"/>
              </a:rPr>
              <a:t>，*</a:t>
            </a:r>
            <a:r>
              <a:rPr lang="en-US" altLang="zh-TW" sz="1600" dirty="0">
                <a:latin typeface="Times New Roman" panose="02020603050405020304" pitchFamily="18" charset="0"/>
                <a:ea typeface="標楷體" panose="03000509000000000000" pitchFamily="65" charset="-120"/>
              </a:rPr>
              <a:t>)</a:t>
            </a:r>
            <a:r>
              <a:rPr lang="zh-TW" altLang="en-US" sz="1600" dirty="0" smtClean="0">
                <a:latin typeface="Times New Roman" panose="02020603050405020304" pitchFamily="18" charset="0"/>
                <a:ea typeface="標楷體" panose="03000509000000000000" pitchFamily="65" charset="-120"/>
              </a:rPr>
              <a:t>，</a:t>
            </a:r>
            <a:r>
              <a:rPr lang="en-US" altLang="zh-TW" sz="1600" dirty="0" smtClean="0">
                <a:latin typeface="Times New Roman" panose="02020603050405020304" pitchFamily="18" charset="0"/>
                <a:ea typeface="標楷體" panose="03000509000000000000" pitchFamily="65" charset="-120"/>
              </a:rPr>
              <a:t>*</a:t>
            </a:r>
            <a:r>
              <a:rPr lang="zh-TW" altLang="en-US" sz="1600" dirty="0" smtClean="0">
                <a:latin typeface="Times New Roman" panose="02020603050405020304" pitchFamily="18" charset="0"/>
                <a:ea typeface="標楷體" panose="03000509000000000000" pitchFamily="65" charset="-120"/>
              </a:rPr>
              <a:t>表示</a:t>
            </a:r>
            <a:r>
              <a:rPr lang="zh-TW" altLang="en-US" sz="1600" dirty="0">
                <a:latin typeface="Times New Roman" panose="02020603050405020304" pitchFamily="18" charset="0"/>
                <a:ea typeface="標楷體" panose="03000509000000000000" pitchFamily="65" charset="-120"/>
              </a:rPr>
              <a:t>對動態過濾預留的</a:t>
            </a:r>
            <a:r>
              <a:rPr lang="zh-TW" altLang="en-US" sz="1600" dirty="0" smtClean="0">
                <a:latin typeface="Times New Roman" panose="02020603050405020304" pitchFamily="18" charset="0"/>
                <a:ea typeface="標楷體" panose="03000509000000000000" pitchFamily="65" charset="-120"/>
              </a:rPr>
              <a:t>請求</a:t>
            </a:r>
            <a:endParaRPr lang="en-US" altLang="zh-TW" sz="1600" dirty="0" smtClean="0">
              <a:latin typeface="Times New Roman" panose="02020603050405020304" pitchFamily="18" charset="0"/>
              <a:ea typeface="標楷體" panose="03000509000000000000" pitchFamily="65" charset="-120"/>
            </a:endParaRP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S2</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接收並在</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L5</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預留</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2B</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頻寬</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，將</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R5</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轉發</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至</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L6&amp;L7</a:t>
            </a: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發現只有一個來源通過</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L6</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，預留</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頻寬</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B</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，將預留請求傳遞給</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H1</a:t>
            </a:r>
          </a:p>
          <a:p>
            <a:pPr>
              <a:lnSpc>
                <a:spcPts val="2500"/>
              </a:lnSpc>
            </a:pP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S3</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接收</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R5</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，發現只有一個來源通過</a:t>
            </a:r>
            <a:r>
              <a:rPr lang="en-US" altLang="zh-TW" sz="1600" dirty="0" smtClean="0">
                <a:latin typeface="Times New Roman" panose="02020603050405020304" pitchFamily="18" charset="0"/>
                <a:ea typeface="標楷體" panose="03000509000000000000" pitchFamily="65" charset="-120"/>
                <a:sym typeface="Wingdings" panose="05000000000000000000" pitchFamily="2" charset="2"/>
              </a:rPr>
              <a:t>L7</a:t>
            </a:r>
            <a:r>
              <a:rPr lang="zh-TW" altLang="en-US" sz="1600" dirty="0" smtClean="0">
                <a:latin typeface="Times New Roman" panose="02020603050405020304" pitchFamily="18" charset="0"/>
                <a:ea typeface="標楷體" panose="03000509000000000000" pitchFamily="65" charset="-120"/>
                <a:sym typeface="Wingdings" panose="05000000000000000000" pitchFamily="2" charset="2"/>
              </a:rPr>
              <a:t>，且有固定過濾器預留</a:t>
            </a:r>
            <a:r>
              <a:rPr lang="zh-TW" altLang="en-US" sz="1600" dirty="0">
                <a:latin typeface="Times New Roman" panose="02020603050405020304" pitchFamily="18" charset="0"/>
                <a:ea typeface="標楷體" panose="03000509000000000000" pitchFamily="65" charset="-120"/>
              </a:rPr>
              <a:t>，不預留更多</a:t>
            </a:r>
            <a:r>
              <a:rPr lang="zh-TW" altLang="en-US" sz="1600" dirty="0" smtClean="0">
                <a:latin typeface="Times New Roman" panose="02020603050405020304" pitchFamily="18" charset="0"/>
                <a:ea typeface="標楷體" panose="03000509000000000000" pitchFamily="65" charset="-120"/>
              </a:rPr>
              <a:t>資源也   不轉發至</a:t>
            </a:r>
            <a:r>
              <a:rPr lang="en-US" altLang="zh-TW" sz="1600" dirty="0" smtClean="0">
                <a:latin typeface="Times New Roman" panose="02020603050405020304" pitchFamily="18" charset="0"/>
                <a:ea typeface="標楷體" panose="03000509000000000000" pitchFamily="65" charset="-120"/>
              </a:rPr>
              <a:t>L4</a:t>
            </a:r>
            <a:endParaRPr lang="en-US" altLang="zh-TW" sz="1600" dirty="0" smtClean="0">
              <a:latin typeface="Times New Roman" panose="02020603050405020304" pitchFamily="18" charset="0"/>
              <a:ea typeface="標楷體" panose="03000509000000000000" pitchFamily="65" charset="-120"/>
              <a:sym typeface="Wingdings" panose="05000000000000000000" pitchFamily="2" charset="2"/>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1839706" y="1025394"/>
            <a:ext cx="5345954" cy="2157377"/>
          </a:xfrm>
          <a:prstGeom prst="rect">
            <a:avLst/>
          </a:prstGeom>
        </p:spPr>
      </p:pic>
    </p:spTree>
    <p:extLst>
      <p:ext uri="{BB962C8B-B14F-4D97-AF65-F5344CB8AC3E}">
        <p14:creationId xmlns:p14="http://schemas.microsoft.com/office/powerpoint/2010/main" val="404099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11"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過濾器預留</a:t>
            </a:r>
          </a:p>
        </p:txBody>
      </p:sp>
      <p:sp>
        <p:nvSpPr>
          <p:cNvPr id="5" name="文字方塊 4">
            <a:extLst>
              <a:ext uri="{FF2B5EF4-FFF2-40B4-BE49-F238E27FC236}">
                <a16:creationId xmlns:a16="http://schemas.microsoft.com/office/drawing/2014/main" id="{345794A9-53F8-448D-B517-DACFDB1F453F}"/>
              </a:ext>
            </a:extLst>
          </p:cNvPr>
          <p:cNvSpPr txBox="1"/>
          <p:nvPr/>
        </p:nvSpPr>
        <p:spPr>
          <a:xfrm>
            <a:off x="1440000" y="3182771"/>
            <a:ext cx="7704000" cy="1695336"/>
          </a:xfrm>
          <a:prstGeom prst="rect">
            <a:avLst/>
          </a:prstGeom>
          <a:noFill/>
        </p:spPr>
        <p:txBody>
          <a:bodyPr wrap="square" rtlCol="0">
            <a:spAutoFit/>
          </a:bodyPr>
          <a:lstStyle/>
          <a:p>
            <a:pPr>
              <a:lnSpc>
                <a:spcPts val="2500"/>
              </a:lnSpc>
            </a:pPr>
            <a:r>
              <a:rPr lang="zh-TW" altLang="en-US" sz="1600" b="1" dirty="0" smtClean="0">
                <a:latin typeface="Times New Roman" panose="02020603050405020304" pitchFamily="18" charset="0"/>
                <a:ea typeface="標楷體" panose="03000509000000000000" pitchFamily="65" charset="-120"/>
              </a:rPr>
              <a:t>假設：</a:t>
            </a:r>
            <a:endParaRPr lang="en-US" altLang="zh-TW" sz="1600" b="1" dirty="0" smtClean="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rPr>
              <a:t>H4</a:t>
            </a:r>
            <a:r>
              <a:rPr lang="zh-TW" altLang="en-US" sz="1600" dirty="0">
                <a:latin typeface="Times New Roman" panose="02020603050405020304" pitchFamily="18" charset="0"/>
                <a:ea typeface="標楷體" panose="03000509000000000000" pitchFamily="65" charset="-120"/>
              </a:rPr>
              <a:t>終止接收和</a:t>
            </a:r>
            <a:r>
              <a:rPr lang="zh-TW" altLang="en-US" sz="1600" dirty="0" smtClean="0">
                <a:latin typeface="Times New Roman" panose="02020603050405020304" pitchFamily="18" charset="0"/>
                <a:ea typeface="標楷體" panose="03000509000000000000" pitchFamily="65" charset="-120"/>
              </a:rPr>
              <a:t>發送，</a:t>
            </a:r>
            <a:r>
              <a:rPr lang="zh-TW" altLang="en-US" sz="1600" dirty="0">
                <a:latin typeface="Times New Roman" panose="02020603050405020304" pitchFamily="18" charset="0"/>
                <a:ea typeface="標楷體" panose="03000509000000000000" pitchFamily="65" charset="-120"/>
              </a:rPr>
              <a:t>且沒有發送任何拆卸消息</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與</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H4</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相關的狀態會超時</a:t>
            </a:r>
            <a:endParaRPr lang="en-US" altLang="zh-TW" sz="1600" dirty="0">
              <a:latin typeface="Times New Roman" panose="02020603050405020304" pitchFamily="18" charset="0"/>
              <a:ea typeface="標楷體" panose="03000509000000000000" pitchFamily="65" charset="-120"/>
              <a:sym typeface="Wingdings" panose="05000000000000000000" pitchFamily="2" charset="2"/>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S1</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停止</a:t>
            </a:r>
            <a:r>
              <a:rPr lang="zh-TW" altLang="en-US" sz="1600" dirty="0">
                <a:latin typeface="Times New Roman" panose="02020603050405020304" pitchFamily="18" charset="0"/>
                <a:ea typeface="標楷體" panose="03000509000000000000" pitchFamily="65" charset="-120"/>
              </a:rPr>
              <a:t>從</a:t>
            </a:r>
            <a:r>
              <a:rPr lang="en-US" altLang="zh-TW" sz="1600" dirty="0">
                <a:latin typeface="Times New Roman" panose="02020603050405020304" pitchFamily="18" charset="0"/>
                <a:ea typeface="標楷體" panose="03000509000000000000" pitchFamily="65" charset="-120"/>
              </a:rPr>
              <a:t>H2</a:t>
            </a:r>
            <a:r>
              <a:rPr lang="zh-TW" altLang="en-US" sz="1600" dirty="0">
                <a:latin typeface="Times New Roman" panose="02020603050405020304" pitchFamily="18" charset="0"/>
                <a:ea typeface="標楷體" panose="03000509000000000000" pitchFamily="65" charset="-120"/>
              </a:rPr>
              <a:t>轉發</a:t>
            </a:r>
            <a:r>
              <a:rPr lang="en-US" altLang="zh-TW" sz="1600" dirty="0">
                <a:latin typeface="Times New Roman" panose="02020603050405020304" pitchFamily="18" charset="0"/>
                <a:ea typeface="標楷體" panose="03000509000000000000" pitchFamily="65" charset="-120"/>
              </a:rPr>
              <a:t>R2</a:t>
            </a:r>
            <a:r>
              <a:rPr lang="zh-TW" altLang="en-US" sz="1600" dirty="0">
                <a:latin typeface="Times New Roman" panose="02020603050405020304" pitchFamily="18" charset="0"/>
                <a:ea typeface="標楷體" panose="03000509000000000000" pitchFamily="65" charset="-120"/>
              </a:rPr>
              <a:t>，並向</a:t>
            </a:r>
            <a:r>
              <a:rPr lang="en-US" altLang="zh-TW" sz="1600" dirty="0">
                <a:latin typeface="Times New Roman" panose="02020603050405020304" pitchFamily="18" charset="0"/>
                <a:ea typeface="標楷體" panose="03000509000000000000" pitchFamily="65" charset="-120"/>
              </a:rPr>
              <a:t>H2</a:t>
            </a:r>
            <a:r>
              <a:rPr lang="zh-TW" altLang="en-US" sz="1600" dirty="0">
                <a:latin typeface="Times New Roman" panose="02020603050405020304" pitchFamily="18" charset="0"/>
                <a:ea typeface="標楷體" panose="03000509000000000000" pitchFamily="65" charset="-120"/>
              </a:rPr>
              <a:t>返回</a:t>
            </a:r>
            <a:r>
              <a:rPr lang="en-US" altLang="zh-TW" sz="1600" dirty="0">
                <a:latin typeface="Times New Roman" panose="02020603050405020304" pitchFamily="18" charset="0"/>
                <a:ea typeface="標楷體" panose="03000509000000000000" pitchFamily="65" charset="-120"/>
              </a:rPr>
              <a:t>RSVP</a:t>
            </a:r>
            <a:r>
              <a:rPr lang="zh-TW" altLang="en-US" sz="1600" dirty="0">
                <a:latin typeface="Times New Roman" panose="02020603050405020304" pitchFamily="18" charset="0"/>
                <a:ea typeface="標楷體" panose="03000509000000000000" pitchFamily="65" charset="-120"/>
              </a:rPr>
              <a:t>錯誤消息</a:t>
            </a:r>
            <a:endParaRPr lang="en-US" altLang="zh-TW" sz="1600" dirty="0">
              <a:latin typeface="Times New Roman" panose="02020603050405020304" pitchFamily="18" charset="0"/>
              <a:ea typeface="標楷體" panose="03000509000000000000" pitchFamily="65" charset="-120"/>
            </a:endParaRPr>
          </a:p>
          <a:p>
            <a:pPr>
              <a:lnSpc>
                <a:spcPts val="2500"/>
              </a:lnSpc>
            </a:pPr>
            <a:r>
              <a:rPr lang="en-US" altLang="zh-TW" sz="1600" dirty="0">
                <a:latin typeface="Times New Roman" panose="02020603050405020304" pitchFamily="18" charset="0"/>
                <a:ea typeface="標楷體" panose="03000509000000000000" pitchFamily="65" charset="-120"/>
                <a:sym typeface="Wingdings" panose="05000000000000000000" pitchFamily="2" charset="2"/>
              </a:rPr>
              <a:t>S2</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將</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R5</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預留刷新僅發到</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L6</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方向</a:t>
            </a:r>
            <a:endParaRPr lang="en-US" altLang="zh-TW" sz="1600" dirty="0">
              <a:latin typeface="Times New Roman" panose="02020603050405020304" pitchFamily="18" charset="0"/>
              <a:ea typeface="標楷體" panose="03000509000000000000" pitchFamily="65" charset="-120"/>
            </a:endParaRPr>
          </a:p>
        </p:txBody>
      </p:sp>
      <p:sp>
        <p:nvSpPr>
          <p:cNvPr id="6" name="文字方塊 5">
            <a:extLst>
              <a:ext uri="{FF2B5EF4-FFF2-40B4-BE49-F238E27FC236}">
                <a16:creationId xmlns:a16="http://schemas.microsoft.com/office/drawing/2014/main" id="{BA3730D2-67BD-44B3-AD52-7235E998F6E7}"/>
              </a:ext>
            </a:extLst>
          </p:cNvPr>
          <p:cNvSpPr txBox="1"/>
          <p:nvPr/>
        </p:nvSpPr>
        <p:spPr>
          <a:xfrm>
            <a:off x="107577" y="3182771"/>
            <a:ext cx="9143999" cy="338554"/>
          </a:xfrm>
          <a:prstGeom prst="rect">
            <a:avLst/>
          </a:prstGeom>
          <a:noFill/>
        </p:spPr>
        <p:txBody>
          <a:bodyPr wrap="square" rtlCol="0">
            <a:spAutoFit/>
          </a:bodyPr>
          <a:lstStyle/>
          <a:p>
            <a:pPr algn="ctr"/>
            <a:r>
              <a:rPr lang="en-US" altLang="zh-TW" sz="1600" dirty="0">
                <a:latin typeface="Times New Roman" panose="02020603050405020304" pitchFamily="18" charset="0"/>
                <a:ea typeface="標楷體" panose="03000509000000000000" pitchFamily="65" charset="-120"/>
              </a:rPr>
              <a:t>H1,H4,H5----</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發送端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 </a:t>
            </a:r>
            <a:r>
              <a:rPr lang="en-US" altLang="zh-TW" sz="1600" dirty="0">
                <a:latin typeface="Times New Roman" panose="02020603050405020304" pitchFamily="18" charset="0"/>
                <a:ea typeface="標楷體" panose="03000509000000000000" pitchFamily="65" charset="-120"/>
              </a:rPr>
              <a:t>H2,H3,H4,H5 </a:t>
            </a:r>
            <a:r>
              <a:rPr lang="en-US" altLang="zh-TW" sz="1600" dirty="0">
                <a:latin typeface="Times New Roman" panose="02020603050405020304" pitchFamily="18" charset="0"/>
                <a:ea typeface="標楷體" panose="03000509000000000000" pitchFamily="65" charset="-120"/>
                <a:sym typeface="Wingdings" panose="05000000000000000000" pitchFamily="2" charset="2"/>
              </a:rPr>
              <a:t>---&gt;</a:t>
            </a:r>
            <a:r>
              <a:rPr lang="zh-TW" altLang="en-US" sz="1600" dirty="0">
                <a:latin typeface="Times New Roman" panose="02020603050405020304" pitchFamily="18" charset="0"/>
                <a:ea typeface="標楷體" panose="03000509000000000000" pitchFamily="65" charset="-120"/>
                <a:sym typeface="Wingdings" panose="05000000000000000000" pitchFamily="2" charset="2"/>
              </a:rPr>
              <a:t>接收端 </a:t>
            </a:r>
            <a:endParaRPr lang="zh-TW" altLang="en-US" sz="1600" dirty="0">
              <a:latin typeface="Times New Roman" panose="02020603050405020304" pitchFamily="18" charset="0"/>
              <a:ea typeface="標楷體" panose="03000509000000000000" pitchFamily="65" charset="-120"/>
            </a:endParaRPr>
          </a:p>
        </p:txBody>
      </p:sp>
      <p:pic>
        <p:nvPicPr>
          <p:cNvPr id="3" name="圖片 2"/>
          <p:cNvPicPr>
            <a:picLocks noChangeAspect="1"/>
          </p:cNvPicPr>
          <p:nvPr/>
        </p:nvPicPr>
        <p:blipFill>
          <a:blip r:embed="rId3"/>
          <a:stretch>
            <a:fillRect/>
          </a:stretch>
        </p:blipFill>
        <p:spPr>
          <a:xfrm>
            <a:off x="2079496" y="1039734"/>
            <a:ext cx="4984857" cy="2106655"/>
          </a:xfrm>
          <a:prstGeom prst="rect">
            <a:avLst/>
          </a:prstGeom>
        </p:spPr>
      </p:pic>
    </p:spTree>
    <p:extLst>
      <p:ext uri="{BB962C8B-B14F-4D97-AF65-F5344CB8AC3E}">
        <p14:creationId xmlns:p14="http://schemas.microsoft.com/office/powerpoint/2010/main" val="3718945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 name="Google Shape;670;p68"/>
          <p:cNvSpPr txBox="1">
            <a:spLocks noGrp="1"/>
          </p:cNvSpPr>
          <p:nvPr>
            <p:ph type="title"/>
          </p:nvPr>
        </p:nvSpPr>
        <p:spPr>
          <a:xfrm>
            <a:off x="453324" y="2131345"/>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4000" dirty="0">
                <a:latin typeface="Times New Roman" panose="02020603050405020304" pitchFamily="18" charset="0"/>
                <a:ea typeface="標楷體" panose="03000509000000000000" pitchFamily="65" charset="-120"/>
              </a:rPr>
              <a:t>總結</a:t>
            </a:r>
            <a:endParaRPr sz="4000" dirty="0">
              <a:latin typeface="Times New Roman" panose="02020603050405020304" pitchFamily="18" charset="0"/>
              <a:ea typeface="標楷體" panose="03000509000000000000" pitchFamily="65" charset="-120"/>
            </a:endParaRPr>
          </a:p>
        </p:txBody>
      </p:sp>
      <p:sp>
        <p:nvSpPr>
          <p:cNvPr id="7" name="Google Shape;671;p68"/>
          <p:cNvSpPr txBox="1">
            <a:spLocks/>
          </p:cNvSpPr>
          <p:nvPr/>
        </p:nvSpPr>
        <p:spPr>
          <a:xfrm>
            <a:off x="3112260" y="1987138"/>
            <a:ext cx="1498200"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7000" dirty="0" smtClean="0">
                <a:solidFill>
                  <a:schemeClr val="dk1"/>
                </a:solidFill>
                <a:latin typeface="Times New Roman" panose="02020603050405020304" pitchFamily="18" charset="0"/>
                <a:ea typeface="Kulim Park"/>
                <a:cs typeface="Times New Roman" panose="02020603050405020304" pitchFamily="18" charset="0"/>
                <a:sym typeface="Kulim Park"/>
              </a:rPr>
              <a:t>0</a:t>
            </a:r>
            <a:r>
              <a:rPr lang="en-US" altLang="zh-TW" sz="7000" dirty="0">
                <a:solidFill>
                  <a:schemeClr val="dk1"/>
                </a:solidFill>
                <a:latin typeface="Times New Roman" panose="02020603050405020304" pitchFamily="18" charset="0"/>
                <a:ea typeface="Kulim Park"/>
                <a:cs typeface="Times New Roman" panose="02020603050405020304" pitchFamily="18" charset="0"/>
                <a:sym typeface="Kulim Park"/>
              </a:rPr>
              <a:t>6</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extLst>
      <p:ext uri="{BB962C8B-B14F-4D97-AF65-F5344CB8AC3E}">
        <p14:creationId xmlns:p14="http://schemas.microsoft.com/office/powerpoint/2010/main" val="29135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12" name="Google Shape;609;p61">
            <a:extLst>
              <a:ext uri="{FF2B5EF4-FFF2-40B4-BE49-F238E27FC236}">
                <a16:creationId xmlns:a16="http://schemas.microsoft.com/office/drawing/2014/main" id="{BADA4F35-9C70-409A-8FD7-20FB11DEF6F6}"/>
              </a:ext>
            </a:extLst>
          </p:cNvPr>
          <p:cNvSpPr txBox="1">
            <a:spLocks/>
          </p:cNvSpPr>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Kulim Park"/>
              <a:buNone/>
              <a:defRPr sz="2000" b="0" i="0" u="none" strike="noStrike" cap="none">
                <a:solidFill>
                  <a:schemeClr val="dk1"/>
                </a:solidFill>
                <a:latin typeface="Kulim Park"/>
                <a:ea typeface="Kulim Park"/>
                <a:cs typeface="Kulim Park"/>
                <a:sym typeface="Kulim Park"/>
              </a:defRPr>
            </a:lvl1pPr>
            <a:lvl2pPr marR="0" lvl="1"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2pPr>
            <a:lvl3pPr marR="0" lvl="2"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3pPr>
            <a:lvl4pPr marR="0" lvl="3"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4pPr>
            <a:lvl5pPr marR="0" lvl="4"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5pPr>
            <a:lvl6pPr marR="0" lvl="5"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6pPr>
            <a:lvl7pPr marR="0" lvl="6"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7pPr>
            <a:lvl8pPr marR="0" lvl="7"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8pPr>
            <a:lvl9pPr marR="0" lvl="8" algn="ctr" rtl="0">
              <a:lnSpc>
                <a:spcPct val="100000"/>
              </a:lnSpc>
              <a:spcBef>
                <a:spcPts val="0"/>
              </a:spcBef>
              <a:spcAft>
                <a:spcPts val="0"/>
              </a:spcAft>
              <a:buClr>
                <a:schemeClr val="dk1"/>
              </a:buClr>
              <a:buSzPts val="2500"/>
              <a:buFont typeface="Kulim Park"/>
              <a:buNone/>
              <a:defRPr sz="2500" b="0" i="0" u="none" strike="noStrike" cap="none">
                <a:solidFill>
                  <a:schemeClr val="dk1"/>
                </a:solidFill>
                <a:latin typeface="Kulim Park"/>
                <a:ea typeface="Kulim Park"/>
                <a:cs typeface="Kulim Park"/>
                <a:sym typeface="Kulim Park"/>
              </a:defRPr>
            </a:lvl9pPr>
          </a:lstStyle>
          <a:p>
            <a:pPr algn="l"/>
            <a:r>
              <a:rPr lang="zh-TW" altLang="en-US" sz="4000" dirty="0">
                <a:latin typeface="Times New Roman" panose="02020603050405020304" pitchFamily="18" charset="0"/>
                <a:ea typeface="標楷體" panose="03000509000000000000" pitchFamily="65" charset="-120"/>
              </a:rPr>
              <a:t>總結</a:t>
            </a:r>
          </a:p>
        </p:txBody>
      </p:sp>
      <p:sp>
        <p:nvSpPr>
          <p:cNvPr id="7" name="文字方塊 6"/>
          <p:cNvSpPr txBox="1"/>
          <p:nvPr/>
        </p:nvSpPr>
        <p:spPr>
          <a:xfrm>
            <a:off x="842506" y="1442840"/>
            <a:ext cx="7581419" cy="3108543"/>
          </a:xfrm>
          <a:prstGeom prst="rect">
            <a:avLst/>
          </a:prstGeom>
          <a:noFill/>
        </p:spPr>
        <p:txBody>
          <a:bodyPr wrap="square" rtlCol="0">
            <a:spAutoFit/>
          </a:bodyPr>
          <a:lstStyle/>
          <a:p>
            <a:pPr marL="285750" indent="-285750">
              <a:buFont typeface="Wingdings" panose="05000000000000000000" pitchFamily="2" charset="2"/>
              <a:buChar char="l"/>
            </a:pPr>
            <a:r>
              <a:rPr lang="zh-TW" altLang="en-US" sz="2000" dirty="0">
                <a:latin typeface="Times New Roman" panose="02020603050405020304" pitchFamily="18" charset="0"/>
                <a:ea typeface="標楷體" panose="03000509000000000000" pitchFamily="65" charset="-120"/>
              </a:rPr>
              <a:t>提供</a:t>
            </a:r>
            <a:r>
              <a:rPr lang="zh-TW" altLang="en-US" sz="2000" dirty="0" smtClean="0">
                <a:latin typeface="Times New Roman" panose="02020603050405020304" pitchFamily="18" charset="0"/>
                <a:ea typeface="標楷體" panose="03000509000000000000" pitchFamily="65" charset="-120"/>
              </a:rPr>
              <a:t>接收者</a:t>
            </a:r>
            <a:r>
              <a:rPr lang="zh-TW" altLang="en-US" sz="2000" dirty="0">
                <a:latin typeface="Times New Roman" panose="02020603050405020304" pitchFamily="18" charset="0"/>
                <a:ea typeface="標楷體" panose="03000509000000000000" pitchFamily="65" charset="-120"/>
              </a:rPr>
              <a:t>發起</a:t>
            </a:r>
            <a:r>
              <a:rPr lang="zh-TW" altLang="en-US" sz="2000" dirty="0" smtClean="0">
                <a:latin typeface="Times New Roman" panose="02020603050405020304" pitchFamily="18" charset="0"/>
                <a:ea typeface="標楷體" panose="03000509000000000000" pitchFamily="65" charset="-120"/>
              </a:rPr>
              <a:t>的</a:t>
            </a:r>
            <a:r>
              <a:rPr lang="zh-TW" altLang="en-US" sz="2000" dirty="0">
                <a:latin typeface="Times New Roman" panose="02020603050405020304" pitchFamily="18" charset="0"/>
                <a:ea typeface="標楷體" panose="03000509000000000000" pitchFamily="65" charset="-120"/>
              </a:rPr>
              <a:t>預留，以應對接收者之間的差異以及動態成員</a:t>
            </a:r>
            <a:r>
              <a:rPr lang="zh-TW" altLang="en-US" sz="2000" dirty="0" smtClean="0">
                <a:latin typeface="Times New Roman" panose="02020603050405020304" pitchFamily="18" charset="0"/>
                <a:ea typeface="標楷體" panose="03000509000000000000" pitchFamily="65" charset="-120"/>
              </a:rPr>
              <a:t>變化</a:t>
            </a:r>
            <a:endParaRPr lang="en-US" altLang="zh-TW" sz="2000" dirty="0" smtClean="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endParaRPr lang="zh-TW" altLang="en-US" sz="20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r>
              <a:rPr lang="zh-TW" altLang="en-US" sz="2000" dirty="0">
                <a:latin typeface="Times New Roman" panose="02020603050405020304" pitchFamily="18" charset="0"/>
                <a:ea typeface="標楷體" panose="03000509000000000000" pitchFamily="65" charset="-120"/>
              </a:rPr>
              <a:t>將過濾器與預留分開</a:t>
            </a:r>
            <a:r>
              <a:rPr lang="zh-TW" altLang="en-US" sz="2000" dirty="0" smtClean="0">
                <a:latin typeface="Times New Roman" panose="02020603050405020304" pitchFamily="18" charset="0"/>
                <a:ea typeface="標楷體" panose="03000509000000000000" pitchFamily="65" charset="-120"/>
              </a:rPr>
              <a:t>，允許訊息改道行為</a:t>
            </a:r>
            <a:endParaRPr lang="en-US" altLang="zh-TW" sz="2000" dirty="0" smtClean="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endParaRPr lang="zh-TW" altLang="en-US" sz="20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r>
              <a:rPr lang="zh-TW" altLang="en-US" sz="2000" dirty="0">
                <a:latin typeface="Times New Roman" panose="02020603050405020304" pitchFamily="18" charset="0"/>
                <a:ea typeface="標楷體" panose="03000509000000000000" pitchFamily="65" charset="-120"/>
              </a:rPr>
              <a:t>通過在維護資源預留</a:t>
            </a:r>
            <a:r>
              <a:rPr lang="zh-TW" altLang="en-US" sz="2000" dirty="0" smtClean="0">
                <a:latin typeface="Times New Roman" panose="02020603050405020304" pitchFamily="18" charset="0"/>
                <a:ea typeface="標楷體" panose="03000509000000000000" pitchFamily="65" charset="-120"/>
              </a:rPr>
              <a:t>時採用</a:t>
            </a:r>
            <a:r>
              <a:rPr lang="zh-TW" altLang="en-US" sz="2000" dirty="0">
                <a:latin typeface="Times New Roman" panose="02020603050405020304" pitchFamily="18" charset="0"/>
                <a:ea typeface="標楷體" panose="03000509000000000000" pitchFamily="65" charset="-120"/>
              </a:rPr>
              <a:t>軟狀態方法，</a:t>
            </a:r>
            <a:r>
              <a:rPr lang="zh-TW" altLang="en-US" sz="2000" dirty="0" smtClean="0">
                <a:latin typeface="Times New Roman" panose="02020603050405020304" pitchFamily="18" charset="0"/>
                <a:ea typeface="標楷體" panose="03000509000000000000" pitchFamily="65" charset="-120"/>
              </a:rPr>
              <a:t>支援動態</a:t>
            </a:r>
            <a:r>
              <a:rPr lang="zh-TW" altLang="en-US" sz="2000" dirty="0">
                <a:latin typeface="Times New Roman" panose="02020603050405020304" pitchFamily="18" charset="0"/>
                <a:ea typeface="標楷體" panose="03000509000000000000" pitchFamily="65" charset="-120"/>
              </a:rPr>
              <a:t>且強大的多</a:t>
            </a:r>
            <a:r>
              <a:rPr lang="zh-TW" altLang="en-US" sz="2000" dirty="0" smtClean="0">
                <a:latin typeface="Times New Roman" panose="02020603050405020304" pitchFamily="18" charset="0"/>
                <a:ea typeface="標楷體" panose="03000509000000000000" pitchFamily="65" charset="-120"/>
              </a:rPr>
              <a:t>點對多</a:t>
            </a:r>
            <a:r>
              <a:rPr lang="zh-TW" altLang="en-US" sz="2000" dirty="0">
                <a:latin typeface="Times New Roman" panose="02020603050405020304" pitchFamily="18" charset="0"/>
                <a:ea typeface="標楷體" panose="03000509000000000000" pitchFamily="65" charset="-120"/>
              </a:rPr>
              <a:t>點</a:t>
            </a:r>
            <a:r>
              <a:rPr lang="zh-TW" altLang="en-US" sz="2000" dirty="0" smtClean="0">
                <a:latin typeface="Times New Roman" panose="02020603050405020304" pitchFamily="18" charset="0"/>
                <a:ea typeface="標楷體" panose="03000509000000000000" pitchFamily="65" charset="-120"/>
              </a:rPr>
              <a:t>通訊模型</a:t>
            </a:r>
            <a:endParaRPr lang="en-US" altLang="zh-TW" sz="2000" dirty="0" smtClean="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endParaRPr lang="zh-TW" altLang="en-US" sz="2000" dirty="0">
              <a:latin typeface="Times New Roman" panose="02020603050405020304" pitchFamily="18" charset="0"/>
              <a:ea typeface="標楷體" panose="03000509000000000000" pitchFamily="65" charset="-120"/>
            </a:endParaRPr>
          </a:p>
          <a:p>
            <a:pPr marL="285750" indent="-285750">
              <a:buFont typeface="Wingdings" panose="05000000000000000000" pitchFamily="2" charset="2"/>
              <a:buChar char="l"/>
            </a:pPr>
            <a:r>
              <a:rPr lang="zh-TW" altLang="en-US" sz="2000" dirty="0">
                <a:latin typeface="Times New Roman" panose="02020603050405020304" pitchFamily="18" charset="0"/>
                <a:ea typeface="標楷體" panose="03000509000000000000" pitchFamily="65" charset="-120"/>
              </a:rPr>
              <a:t>將預留和路由</a:t>
            </a:r>
            <a:r>
              <a:rPr lang="zh-TW" altLang="en-US" sz="2000" dirty="0" smtClean="0">
                <a:latin typeface="Times New Roman" panose="02020603050405020304" pitchFamily="18" charset="0"/>
                <a:ea typeface="標楷體" panose="03000509000000000000" pitchFamily="65" charset="-120"/>
              </a:rPr>
              <a:t>功能分開，可以</a:t>
            </a:r>
            <a:r>
              <a:rPr lang="zh-TW" altLang="en-US" sz="2000" dirty="0">
                <a:latin typeface="Times New Roman" panose="02020603050405020304" pitchFamily="18" charset="0"/>
                <a:ea typeface="標楷體" panose="03000509000000000000" pitchFamily="65" charset="-120"/>
              </a:rPr>
              <a:t>在任何多播路由協議上運行並</a:t>
            </a:r>
            <a:r>
              <a:rPr lang="zh-TW" altLang="en-US" sz="2000" dirty="0" smtClean="0">
                <a:latin typeface="Times New Roman" panose="02020603050405020304" pitchFamily="18" charset="0"/>
                <a:ea typeface="標楷體" panose="03000509000000000000" pitchFamily="65" charset="-120"/>
              </a:rPr>
              <a:t>利用</a:t>
            </a:r>
            <a:endParaRPr lang="zh-TW" altLang="en-US" sz="2000" dirty="0">
              <a:latin typeface="Times New Roman" panose="02020603050405020304" pitchFamily="18" charset="0"/>
              <a:ea typeface="標楷體" panose="03000509000000000000" pitchFamily="65" charset="-120"/>
            </a:endParaRPr>
          </a:p>
          <a:p>
            <a:endParaRPr lang="zh-TW" altLang="en-US" sz="1600" dirty="0">
              <a:latin typeface="Times New Roman" panose="02020603050405020304" pitchFamily="18" charset="0"/>
              <a:ea typeface="標楷體" panose="03000509000000000000" pitchFamily="65" charset="-120"/>
            </a:endParaRPr>
          </a:p>
        </p:txBody>
      </p:sp>
      <p:pic>
        <p:nvPicPr>
          <p:cNvPr id="9" name="圖片 8"/>
          <p:cNvPicPr>
            <a:picLocks noChangeAspect="1"/>
          </p:cNvPicPr>
          <p:nvPr/>
        </p:nvPicPr>
        <p:blipFill>
          <a:blip r:embed="rId3"/>
          <a:stretch>
            <a:fillRect/>
          </a:stretch>
        </p:blipFill>
        <p:spPr>
          <a:xfrm>
            <a:off x="2098876" y="381827"/>
            <a:ext cx="1061013" cy="106101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7" name="Google Shape;671;p68"/>
          <p:cNvSpPr txBox="1">
            <a:spLocks/>
          </p:cNvSpPr>
          <p:nvPr/>
        </p:nvSpPr>
        <p:spPr>
          <a:xfrm>
            <a:off x="0" y="2033437"/>
            <a:ext cx="9143999"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000"/>
            </a:pPr>
            <a:r>
              <a:rPr lang="en-US" altLang="zh-TW" sz="7000" dirty="0" smtClean="0">
                <a:solidFill>
                  <a:schemeClr val="dk1"/>
                </a:solidFill>
                <a:latin typeface="Times New Roman" panose="02020603050405020304" pitchFamily="18" charset="0"/>
                <a:ea typeface="Kulim Park"/>
                <a:cs typeface="Times New Roman" panose="02020603050405020304" pitchFamily="18" charset="0"/>
                <a:sym typeface="Kulim Park"/>
              </a:rPr>
              <a:t>Thanks</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extLst>
      <p:ext uri="{BB962C8B-B14F-4D97-AF65-F5344CB8AC3E}">
        <p14:creationId xmlns:p14="http://schemas.microsoft.com/office/powerpoint/2010/main" val="416306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8"/>
          <p:cNvSpPr txBox="1">
            <a:spLocks noGrp="1"/>
          </p:cNvSpPr>
          <p:nvPr>
            <p:ph type="title"/>
          </p:nvPr>
        </p:nvSpPr>
        <p:spPr>
          <a:xfrm>
            <a:off x="0" y="2099962"/>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TW" altLang="en-US" sz="4000" dirty="0">
                <a:solidFill>
                  <a:schemeClr val="lt1"/>
                </a:solidFill>
                <a:latin typeface="Times New Roman" panose="02020603050405020304" pitchFamily="18" charset="0"/>
                <a:ea typeface="標楷體" panose="03000509000000000000" pitchFamily="65" charset="-120"/>
              </a:rPr>
              <a:t>前言</a:t>
            </a:r>
            <a:endParaRPr sz="4000" dirty="0">
              <a:latin typeface="Times New Roman" panose="02020603050405020304" pitchFamily="18" charset="0"/>
              <a:ea typeface="標楷體" panose="03000509000000000000" pitchFamily="65" charset="-120"/>
            </a:endParaRPr>
          </a:p>
        </p:txBody>
      </p:sp>
      <p:sp>
        <p:nvSpPr>
          <p:cNvPr id="671" name="Google Shape;671;p68"/>
          <p:cNvSpPr txBox="1">
            <a:spLocks noGrp="1"/>
          </p:cNvSpPr>
          <p:nvPr>
            <p:ph type="title" idx="2"/>
          </p:nvPr>
        </p:nvSpPr>
        <p:spPr>
          <a:xfrm>
            <a:off x="2673659" y="200999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70"/>
                                        </p:tgtEl>
                                        <p:attrNameLst>
                                          <p:attrName>style.visibility</p:attrName>
                                        </p:attrNameLst>
                                      </p:cBhvr>
                                      <p:to>
                                        <p:strVal val="visible"/>
                                      </p:to>
                                    </p:set>
                                    <p:anim calcmode="lin" valueType="num">
                                      <p:cBhvr additive="base">
                                        <p:cTn id="7" dur="1000"/>
                                        <p:tgtEl>
                                          <p:spTgt spid="67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71"/>
                                        </p:tgtEl>
                                        <p:attrNameLst>
                                          <p:attrName>style.visibility</p:attrName>
                                        </p:attrNameLst>
                                      </p:cBhvr>
                                      <p:to>
                                        <p:strVal val="visible"/>
                                      </p:to>
                                    </p:set>
                                    <p:anim calcmode="lin" valueType="num">
                                      <p:cBhvr additive="base">
                                        <p:cTn id="10" dur="1000"/>
                                        <p:tgtEl>
                                          <p:spTgt spid="6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4"/>
        <p:cNvGrpSpPr/>
        <p:nvPr/>
      </p:nvGrpSpPr>
      <p:grpSpPr>
        <a:xfrm>
          <a:off x="0" y="0"/>
          <a:ext cx="0" cy="0"/>
          <a:chOff x="0" y="0"/>
          <a:chExt cx="0" cy="0"/>
        </a:xfrm>
      </p:grpSpPr>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sz="4000" dirty="0">
                <a:latin typeface="Times New Roman" panose="02020603050405020304" pitchFamily="18" charset="0"/>
                <a:ea typeface="標楷體" panose="03000509000000000000" pitchFamily="65" charset="-120"/>
              </a:rPr>
              <a:t>前言</a:t>
            </a:r>
            <a:endParaRPr sz="4000" dirty="0">
              <a:solidFill>
                <a:schemeClr val="lt1"/>
              </a:solidFill>
              <a:latin typeface="Times New Roman" panose="02020603050405020304" pitchFamily="18" charset="0"/>
              <a:ea typeface="標楷體" panose="03000509000000000000" pitchFamily="65" charset="-120"/>
            </a:endParaRPr>
          </a:p>
        </p:txBody>
      </p:sp>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323170" y="1114370"/>
            <a:ext cx="6649119" cy="1198918"/>
          </a:xfrm>
          <a:prstGeom prst="rect">
            <a:avLst/>
          </a:prstGeom>
          <a:noFill/>
        </p:spPr>
        <p:txBody>
          <a:bodyPr wrap="square" rtlCol="0">
            <a:spAutoFit/>
          </a:bodyPr>
          <a:lstStyle/>
          <a:p>
            <a:pPr indent="457200" hangingPunct="0">
              <a:lnSpc>
                <a:spcPts val="2200"/>
              </a:lnSpc>
            </a:pPr>
            <a:r>
              <a:rPr lang="zh-TW" altLang="en-US" sz="1600" dirty="0">
                <a:ea typeface="標楷體" panose="03000509000000000000" pitchFamily="65" charset="-120"/>
              </a:rPr>
              <a:t>在當時的網際網路架構，為了因應新的分散式應用，這些新應用通常不僅僅是點對點，具有單一發送端和單一接收端的數據；它們通常是多點對多點，擁有多個發送端和接收端的數據，為了滿足這些需求，將新架構劃分五個不同的組件：</a:t>
            </a:r>
            <a:endParaRPr lang="en-US" altLang="zh-TW" sz="1600" dirty="0">
              <a:ea typeface="標楷體" panose="03000509000000000000" pitchFamily="65" charset="-120"/>
            </a:endParaRPr>
          </a:p>
        </p:txBody>
      </p:sp>
      <p:sp>
        <p:nvSpPr>
          <p:cNvPr id="5" name="文字方塊 4">
            <a:extLst>
              <a:ext uri="{FF2B5EF4-FFF2-40B4-BE49-F238E27FC236}">
                <a16:creationId xmlns:a16="http://schemas.microsoft.com/office/drawing/2014/main" id="{C3C32950-C18E-42F7-BCF2-B17E957E5A04}"/>
              </a:ext>
            </a:extLst>
          </p:cNvPr>
          <p:cNvSpPr txBox="1"/>
          <p:nvPr/>
        </p:nvSpPr>
        <p:spPr>
          <a:xfrm>
            <a:off x="2185141" y="2313288"/>
            <a:ext cx="6421425" cy="2846933"/>
          </a:xfrm>
          <a:prstGeom prst="rect">
            <a:avLst/>
          </a:prstGeom>
          <a:noFill/>
        </p:spPr>
        <p:txBody>
          <a:bodyPr wrap="square" rtlCol="0">
            <a:spAutoFit/>
          </a:bodyPr>
          <a:lstStyle/>
          <a:p>
            <a:pPr marL="342900" lvl="8" indent="-342900" hangingPunct="0">
              <a:lnSpc>
                <a:spcPts val="2200"/>
              </a:lnSpc>
              <a:buFont typeface="Wingdings" panose="05000000000000000000" pitchFamily="2" charset="2"/>
              <a:buChar char="l"/>
            </a:pPr>
            <a:r>
              <a:rPr lang="en-US" altLang="zh-TW" b="1" dirty="0"/>
              <a:t>Flow Specification</a:t>
            </a:r>
            <a:r>
              <a:rPr lang="zh-TW" altLang="en-US" b="1" dirty="0"/>
              <a:t>（流量規範）</a:t>
            </a:r>
            <a:endParaRPr lang="en-US" altLang="zh-TW" b="1" dirty="0"/>
          </a:p>
          <a:p>
            <a:pPr marL="342900" lvl="8" indent="-342900" hangingPunct="0">
              <a:lnSpc>
                <a:spcPts val="2200"/>
              </a:lnSpc>
              <a:buFont typeface="Wingdings" panose="05000000000000000000" pitchFamily="2" charset="2"/>
              <a:buChar char="l"/>
            </a:pPr>
            <a:endParaRPr lang="en-US" altLang="zh-TW" b="1" dirty="0"/>
          </a:p>
          <a:p>
            <a:pPr marL="342900" lvl="8" indent="-342900" hangingPunct="0">
              <a:lnSpc>
                <a:spcPts val="2200"/>
              </a:lnSpc>
              <a:buFont typeface="Wingdings" panose="05000000000000000000" pitchFamily="2" charset="2"/>
              <a:buChar char="l"/>
            </a:pPr>
            <a:r>
              <a:rPr lang="en-US" altLang="zh-TW" b="1" dirty="0"/>
              <a:t>Routing</a:t>
            </a:r>
            <a:r>
              <a:rPr lang="zh-TW" altLang="en-US" b="1" dirty="0"/>
              <a:t>（路由）</a:t>
            </a:r>
            <a:endParaRPr lang="en-US" altLang="zh-TW" b="1" dirty="0"/>
          </a:p>
          <a:p>
            <a:pPr marL="342900" lvl="8" indent="-342900" hangingPunct="0">
              <a:lnSpc>
                <a:spcPts val="2200"/>
              </a:lnSpc>
              <a:buFont typeface="Wingdings" panose="05000000000000000000" pitchFamily="2" charset="2"/>
              <a:buChar char="l"/>
            </a:pPr>
            <a:endParaRPr lang="en-US" altLang="zh-TW" b="1" dirty="0"/>
          </a:p>
          <a:p>
            <a:pPr marL="342900" lvl="8" indent="-342900" hangingPunct="0">
              <a:lnSpc>
                <a:spcPts val="2200"/>
              </a:lnSpc>
              <a:buFont typeface="Wingdings" panose="05000000000000000000" pitchFamily="2" charset="2"/>
              <a:buChar char="l"/>
            </a:pPr>
            <a:r>
              <a:rPr lang="en-US" altLang="zh-TW" b="1" dirty="0"/>
              <a:t>Resource Reservation</a:t>
            </a:r>
            <a:r>
              <a:rPr lang="zh-TW" altLang="en-US" b="1" dirty="0"/>
              <a:t>（資源預留）</a:t>
            </a:r>
            <a:endParaRPr lang="en-US" altLang="zh-TW" b="1" dirty="0"/>
          </a:p>
          <a:p>
            <a:pPr marL="342900" lvl="8" indent="-342900" hangingPunct="0">
              <a:lnSpc>
                <a:spcPts val="2200"/>
              </a:lnSpc>
              <a:buFont typeface="Wingdings" panose="05000000000000000000" pitchFamily="2" charset="2"/>
              <a:buChar char="l"/>
            </a:pPr>
            <a:endParaRPr lang="en-US" altLang="zh-TW" b="1" dirty="0"/>
          </a:p>
          <a:p>
            <a:pPr marL="342900" lvl="8" indent="-342900" hangingPunct="0">
              <a:lnSpc>
                <a:spcPts val="2200"/>
              </a:lnSpc>
              <a:buFont typeface="Wingdings" panose="05000000000000000000" pitchFamily="2" charset="2"/>
              <a:buChar char="l"/>
            </a:pPr>
            <a:r>
              <a:rPr lang="en-US" altLang="zh-TW" b="1" dirty="0"/>
              <a:t>Admission Control</a:t>
            </a:r>
            <a:r>
              <a:rPr lang="zh-TW" altLang="en-US" b="1" dirty="0"/>
              <a:t>（接入控制）</a:t>
            </a:r>
            <a:endParaRPr lang="en-US" altLang="zh-TW" b="1" dirty="0"/>
          </a:p>
          <a:p>
            <a:pPr marL="342900" lvl="8" indent="-342900" hangingPunct="0">
              <a:lnSpc>
                <a:spcPts val="2200"/>
              </a:lnSpc>
              <a:buFont typeface="Wingdings" panose="05000000000000000000" pitchFamily="2" charset="2"/>
              <a:buChar char="l"/>
            </a:pPr>
            <a:endParaRPr lang="en-US" altLang="zh-TW" b="1" dirty="0"/>
          </a:p>
          <a:p>
            <a:pPr marL="342900" lvl="8" indent="-342900" hangingPunct="0">
              <a:lnSpc>
                <a:spcPts val="2200"/>
              </a:lnSpc>
              <a:buFont typeface="Wingdings" panose="05000000000000000000" pitchFamily="2" charset="2"/>
              <a:buChar char="l"/>
            </a:pPr>
            <a:r>
              <a:rPr lang="en-US" altLang="zh-TW" b="1" dirty="0"/>
              <a:t>Packet Scheduling</a:t>
            </a:r>
            <a:r>
              <a:rPr lang="zh-TW" altLang="en-US" b="1" dirty="0"/>
              <a:t>（封包排程）</a:t>
            </a:r>
            <a:endParaRPr lang="en-US" altLang="zh-TW" dirty="0">
              <a:ea typeface="標楷體" panose="03000509000000000000" pitchFamily="65" charset="-120"/>
            </a:endParaRPr>
          </a:p>
          <a:p>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sz="4000" dirty="0">
                <a:latin typeface="Times New Roman" panose="02020603050405020304" pitchFamily="18" charset="0"/>
                <a:ea typeface="標楷體" panose="03000509000000000000" pitchFamily="65" charset="-120"/>
              </a:rPr>
              <a:t>前言</a:t>
            </a:r>
            <a:endParaRPr sz="4000" dirty="0">
              <a:solidFill>
                <a:schemeClr val="lt1"/>
              </a:solidFill>
              <a:latin typeface="Times New Roman" panose="02020603050405020304" pitchFamily="18" charset="0"/>
              <a:ea typeface="標楷體" panose="03000509000000000000" pitchFamily="65" charset="-120"/>
            </a:endParaRPr>
          </a:p>
        </p:txBody>
      </p:sp>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623099" y="1202568"/>
            <a:ext cx="6649119" cy="374461"/>
          </a:xfrm>
          <a:prstGeom prst="rect">
            <a:avLst/>
          </a:prstGeom>
          <a:noFill/>
        </p:spPr>
        <p:txBody>
          <a:bodyPr wrap="square" rtlCol="0">
            <a:spAutoFit/>
          </a:bodyPr>
          <a:lstStyle/>
          <a:p>
            <a:pPr lvl="8" hangingPunct="0">
              <a:lnSpc>
                <a:spcPts val="2200"/>
              </a:lnSpc>
            </a:pPr>
            <a:r>
              <a:rPr lang="en-US" altLang="zh-TW" sz="2000" b="1" dirty="0">
                <a:latin typeface="Times New Roman" panose="02020603050405020304" pitchFamily="18" charset="0"/>
                <a:ea typeface="標楷體" panose="03000509000000000000" pitchFamily="65" charset="-120"/>
              </a:rPr>
              <a:t>Flow Specification</a:t>
            </a:r>
            <a:r>
              <a:rPr lang="zh-TW" altLang="en-US" sz="2000" b="1" dirty="0">
                <a:latin typeface="Times New Roman" panose="02020603050405020304" pitchFamily="18" charset="0"/>
                <a:ea typeface="標楷體" panose="03000509000000000000" pitchFamily="65" charset="-120"/>
              </a:rPr>
              <a:t>（流量規範）</a:t>
            </a:r>
            <a:endParaRPr lang="en-US" altLang="zh-TW" sz="2000" b="1" dirty="0">
              <a:latin typeface="Times New Roman" panose="02020603050405020304" pitchFamily="18" charset="0"/>
              <a:ea typeface="標楷體" panose="03000509000000000000" pitchFamily="65" charset="-120"/>
            </a:endParaRPr>
          </a:p>
        </p:txBody>
      </p:sp>
      <p:sp>
        <p:nvSpPr>
          <p:cNvPr id="2" name="文字方塊 1"/>
          <p:cNvSpPr txBox="1"/>
          <p:nvPr/>
        </p:nvSpPr>
        <p:spPr>
          <a:xfrm>
            <a:off x="2008800" y="1677026"/>
            <a:ext cx="6688800" cy="589905"/>
          </a:xfrm>
          <a:prstGeom prst="rect">
            <a:avLst/>
          </a:prstGeom>
          <a:noFill/>
        </p:spPr>
        <p:txBody>
          <a:bodyPr wrap="square" rtlCol="0">
            <a:spAutoFit/>
          </a:bodyPr>
          <a:lstStyle/>
          <a:p>
            <a:pPr lvl="8">
              <a:lnSpc>
                <a:spcPts val="2200"/>
              </a:lnSpc>
            </a:pPr>
            <a:r>
              <a:rPr lang="zh-TW" altLang="en-US" sz="1600" dirty="0">
                <a:latin typeface="Times New Roman" panose="02020603050405020304" pitchFamily="18" charset="0"/>
                <a:ea typeface="標楷體" panose="03000509000000000000" pitchFamily="65" charset="-120"/>
              </a:rPr>
              <a:t>描述了來源發送的流量特性以及應用程序的服務需求</a:t>
            </a:r>
            <a:endParaRPr lang="en-US" altLang="zh-TW" sz="1600" dirty="0">
              <a:latin typeface="Times New Roman" panose="02020603050405020304" pitchFamily="18" charset="0"/>
              <a:ea typeface="標楷體" panose="03000509000000000000" pitchFamily="65" charset="-120"/>
            </a:endParaRPr>
          </a:p>
          <a:p>
            <a:endParaRPr lang="zh-TW" altLang="en-US" dirty="0"/>
          </a:p>
        </p:txBody>
      </p:sp>
      <p:sp>
        <p:nvSpPr>
          <p:cNvPr id="7" name="文字方塊 6">
            <a:extLst>
              <a:ext uri="{FF2B5EF4-FFF2-40B4-BE49-F238E27FC236}">
                <a16:creationId xmlns:a16="http://schemas.microsoft.com/office/drawing/2014/main" id="{E5F72C67-8CA7-44BA-A40F-B4C63F0A22C9}"/>
              </a:ext>
            </a:extLst>
          </p:cNvPr>
          <p:cNvSpPr txBox="1"/>
          <p:nvPr/>
        </p:nvSpPr>
        <p:spPr>
          <a:xfrm>
            <a:off x="1623099" y="2266931"/>
            <a:ext cx="6649119" cy="374461"/>
          </a:xfrm>
          <a:prstGeom prst="rect">
            <a:avLst/>
          </a:prstGeom>
          <a:noFill/>
        </p:spPr>
        <p:txBody>
          <a:bodyPr wrap="square" rtlCol="0">
            <a:spAutoFit/>
          </a:bodyPr>
          <a:lstStyle/>
          <a:p>
            <a:pPr lvl="8" hangingPunct="0">
              <a:lnSpc>
                <a:spcPts val="2200"/>
              </a:lnSpc>
            </a:pPr>
            <a:r>
              <a:rPr lang="en-US" altLang="zh-TW" sz="2000" b="1" dirty="0">
                <a:latin typeface="Times New Roman" panose="02020603050405020304" pitchFamily="18" charset="0"/>
                <a:ea typeface="標楷體" panose="03000509000000000000" pitchFamily="65" charset="-120"/>
              </a:rPr>
              <a:t>Routing</a:t>
            </a:r>
            <a:r>
              <a:rPr lang="zh-TW" altLang="en-US" sz="2000" b="1" dirty="0">
                <a:latin typeface="Times New Roman" panose="02020603050405020304" pitchFamily="18" charset="0"/>
                <a:ea typeface="標楷體" panose="03000509000000000000" pitchFamily="65" charset="-120"/>
              </a:rPr>
              <a:t>（路由）</a:t>
            </a:r>
            <a:endParaRPr lang="en-US" altLang="zh-TW" sz="2000" b="1"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2008800" y="2757697"/>
            <a:ext cx="6688800" cy="374461"/>
          </a:xfrm>
          <a:prstGeom prst="rect">
            <a:avLst/>
          </a:prstGeom>
          <a:noFill/>
        </p:spPr>
        <p:txBody>
          <a:bodyPr wrap="square" rtlCol="0">
            <a:spAutoFit/>
          </a:bodyPr>
          <a:lstStyle/>
          <a:p>
            <a:pPr lvl="8">
              <a:lnSpc>
                <a:spcPts val="2200"/>
              </a:lnSpc>
            </a:pPr>
            <a:r>
              <a:rPr lang="zh-TW" altLang="en-US" sz="1600" dirty="0">
                <a:latin typeface="Times New Roman" panose="02020603050405020304" pitchFamily="18" charset="0"/>
                <a:ea typeface="標楷體" panose="03000509000000000000" pitchFamily="65" charset="-120"/>
              </a:rPr>
              <a:t>提供高品質單播和多播路徑的路由協定</a:t>
            </a:r>
          </a:p>
        </p:txBody>
      </p:sp>
      <p:sp>
        <p:nvSpPr>
          <p:cNvPr id="10" name="文字方塊 9">
            <a:extLst>
              <a:ext uri="{FF2B5EF4-FFF2-40B4-BE49-F238E27FC236}">
                <a16:creationId xmlns:a16="http://schemas.microsoft.com/office/drawing/2014/main" id="{E5F72C67-8CA7-44BA-A40F-B4C63F0A22C9}"/>
              </a:ext>
            </a:extLst>
          </p:cNvPr>
          <p:cNvSpPr txBox="1"/>
          <p:nvPr/>
        </p:nvSpPr>
        <p:spPr>
          <a:xfrm>
            <a:off x="1623099" y="3245027"/>
            <a:ext cx="6649119" cy="374461"/>
          </a:xfrm>
          <a:prstGeom prst="rect">
            <a:avLst/>
          </a:prstGeom>
          <a:noFill/>
        </p:spPr>
        <p:txBody>
          <a:bodyPr wrap="square" rtlCol="0">
            <a:spAutoFit/>
          </a:bodyPr>
          <a:lstStyle/>
          <a:p>
            <a:pPr lvl="8" hangingPunct="0">
              <a:lnSpc>
                <a:spcPts val="2200"/>
              </a:lnSpc>
            </a:pPr>
            <a:r>
              <a:rPr lang="en-US" altLang="zh-TW" sz="2000" b="1" dirty="0">
                <a:latin typeface="Times New Roman" panose="02020603050405020304" pitchFamily="18" charset="0"/>
                <a:ea typeface="標楷體" panose="03000509000000000000" pitchFamily="65" charset="-120"/>
              </a:rPr>
              <a:t>Resource Reservation</a:t>
            </a:r>
            <a:r>
              <a:rPr lang="zh-TW" altLang="en-US" sz="2000" b="1" dirty="0">
                <a:latin typeface="Times New Roman" panose="02020603050405020304" pitchFamily="18" charset="0"/>
                <a:ea typeface="標楷體" panose="03000509000000000000" pitchFamily="65" charset="-120"/>
              </a:rPr>
              <a:t>（資源預留）</a:t>
            </a:r>
            <a:endParaRPr lang="en-US" altLang="zh-TW" sz="2000" b="1" dirty="0">
              <a:latin typeface="Times New Roman" panose="02020603050405020304" pitchFamily="18" charset="0"/>
              <a:ea typeface="標楷體" panose="03000509000000000000" pitchFamily="65" charset="-120"/>
            </a:endParaRPr>
          </a:p>
        </p:txBody>
      </p:sp>
      <p:sp>
        <p:nvSpPr>
          <p:cNvPr id="11" name="文字方塊 10"/>
          <p:cNvSpPr txBox="1"/>
          <p:nvPr/>
        </p:nvSpPr>
        <p:spPr>
          <a:xfrm>
            <a:off x="2008800" y="3735793"/>
            <a:ext cx="6688800" cy="656590"/>
          </a:xfrm>
          <a:prstGeom prst="rect">
            <a:avLst/>
          </a:prstGeom>
          <a:noFill/>
        </p:spPr>
        <p:txBody>
          <a:bodyPr wrap="square" rtlCol="0">
            <a:spAutoFit/>
          </a:bodyPr>
          <a:lstStyle/>
          <a:p>
            <a:pPr>
              <a:lnSpc>
                <a:spcPts val="2200"/>
              </a:lnSpc>
            </a:pPr>
            <a:r>
              <a:rPr lang="zh-TW" altLang="en-US" sz="1600" dirty="0">
                <a:latin typeface="Times New Roman" panose="02020603050405020304" pitchFamily="18" charset="0"/>
                <a:ea typeface="標楷體" panose="03000509000000000000" pitchFamily="65" charset="-120"/>
              </a:rPr>
              <a:t>為了使</a:t>
            </a:r>
            <a:r>
              <a:rPr lang="zh-TW" altLang="zh-TW" sz="1600" dirty="0">
                <a:latin typeface="Times New Roman" panose="02020603050405020304" pitchFamily="18" charset="0"/>
                <a:ea typeface="標楷體" panose="03000509000000000000" pitchFamily="65" charset="-120"/>
              </a:rPr>
              <a:t>網路提供指定服務品質</a:t>
            </a:r>
            <a:r>
              <a:rPr lang="zh-TW" altLang="en-US" sz="1600" dirty="0">
                <a:latin typeface="Times New Roman" panose="02020603050405020304" pitchFamily="18" charset="0"/>
                <a:ea typeface="標楷體" panose="03000509000000000000" pitchFamily="65" charset="-120"/>
              </a:rPr>
              <a:t>，</a:t>
            </a:r>
            <a:r>
              <a:rPr lang="zh-TW" altLang="zh-TW" sz="1600" dirty="0">
                <a:latin typeface="Times New Roman" panose="02020603050405020304" pitchFamily="18" charset="0"/>
                <a:ea typeface="標楷體" panose="03000509000000000000" pitchFamily="65" charset="-120"/>
              </a:rPr>
              <a:t>在傳輸的每條路徑上創建和維護資源的預留能力</a:t>
            </a:r>
          </a:p>
        </p:txBody>
      </p:sp>
    </p:spTree>
    <p:extLst>
      <p:ext uri="{BB962C8B-B14F-4D97-AF65-F5344CB8AC3E}">
        <p14:creationId xmlns:p14="http://schemas.microsoft.com/office/powerpoint/2010/main" val="27549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ltLang="en-US" sz="4000" dirty="0">
                <a:latin typeface="Times New Roman" panose="02020603050405020304" pitchFamily="18" charset="0"/>
                <a:ea typeface="標楷體" panose="03000509000000000000" pitchFamily="65" charset="-120"/>
              </a:rPr>
              <a:t>前言</a:t>
            </a:r>
            <a:endParaRPr sz="4000" dirty="0">
              <a:solidFill>
                <a:schemeClr val="lt1"/>
              </a:solidFill>
              <a:latin typeface="Times New Roman" panose="02020603050405020304" pitchFamily="18" charset="0"/>
              <a:ea typeface="標楷體" panose="03000509000000000000" pitchFamily="65" charset="-120"/>
            </a:endParaRPr>
          </a:p>
        </p:txBody>
      </p:sp>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623099" y="1202568"/>
            <a:ext cx="6649119" cy="374461"/>
          </a:xfrm>
          <a:prstGeom prst="rect">
            <a:avLst/>
          </a:prstGeom>
          <a:noFill/>
        </p:spPr>
        <p:txBody>
          <a:bodyPr wrap="square" rtlCol="0">
            <a:spAutoFit/>
          </a:bodyPr>
          <a:lstStyle/>
          <a:p>
            <a:pPr lvl="8" hangingPunct="0">
              <a:lnSpc>
                <a:spcPts val="2200"/>
              </a:lnSpc>
            </a:pPr>
            <a:r>
              <a:rPr lang="en-US" altLang="zh-TW" sz="2000" b="1" dirty="0">
                <a:latin typeface="Times New Roman" panose="02020603050405020304" pitchFamily="18" charset="0"/>
                <a:ea typeface="標楷體" panose="03000509000000000000" pitchFamily="65" charset="-120"/>
              </a:rPr>
              <a:t>Admission Control</a:t>
            </a:r>
            <a:r>
              <a:rPr lang="zh-TW" altLang="en-US" sz="2000" b="1" dirty="0">
                <a:latin typeface="Times New Roman" panose="02020603050405020304" pitchFamily="18" charset="0"/>
                <a:ea typeface="標楷體" panose="03000509000000000000" pitchFamily="65" charset="-120"/>
              </a:rPr>
              <a:t>（接入控制）</a:t>
            </a:r>
            <a:endParaRPr lang="en-US" altLang="zh-TW" sz="2000" b="1" dirty="0">
              <a:latin typeface="Times New Roman" panose="02020603050405020304" pitchFamily="18" charset="0"/>
              <a:ea typeface="標楷體" panose="03000509000000000000" pitchFamily="65" charset="-120"/>
            </a:endParaRPr>
          </a:p>
        </p:txBody>
      </p:sp>
      <p:sp>
        <p:nvSpPr>
          <p:cNvPr id="2" name="文字方塊 1"/>
          <p:cNvSpPr txBox="1"/>
          <p:nvPr/>
        </p:nvSpPr>
        <p:spPr>
          <a:xfrm>
            <a:off x="2008800" y="1677026"/>
            <a:ext cx="6688800" cy="656590"/>
          </a:xfrm>
          <a:prstGeom prst="rect">
            <a:avLst/>
          </a:prstGeom>
          <a:noFill/>
        </p:spPr>
        <p:txBody>
          <a:bodyPr wrap="square" rtlCol="0">
            <a:spAutoFit/>
          </a:bodyPr>
          <a:lstStyle/>
          <a:p>
            <a:pPr lvl="8">
              <a:lnSpc>
                <a:spcPts val="2200"/>
              </a:lnSpc>
            </a:pPr>
            <a:r>
              <a:rPr lang="zh-TW" altLang="en-US" sz="1600" dirty="0">
                <a:latin typeface="Times New Roman" panose="02020603050405020304" pitchFamily="18" charset="0"/>
                <a:ea typeface="標楷體" panose="03000509000000000000" pitchFamily="65" charset="-120"/>
              </a:rPr>
              <a:t>網路架構必須包含一個接入控制演算法，該算法確定應該允許哪些預留請求，哪些應該拒絕，從而保持網路負載維持在適當的水平上</a:t>
            </a:r>
          </a:p>
        </p:txBody>
      </p:sp>
      <p:sp>
        <p:nvSpPr>
          <p:cNvPr id="7" name="文字方塊 6">
            <a:extLst>
              <a:ext uri="{FF2B5EF4-FFF2-40B4-BE49-F238E27FC236}">
                <a16:creationId xmlns:a16="http://schemas.microsoft.com/office/drawing/2014/main" id="{E5F72C67-8CA7-44BA-A40F-B4C63F0A22C9}"/>
              </a:ext>
            </a:extLst>
          </p:cNvPr>
          <p:cNvSpPr txBox="1"/>
          <p:nvPr/>
        </p:nvSpPr>
        <p:spPr>
          <a:xfrm>
            <a:off x="1623099" y="2915015"/>
            <a:ext cx="6649119" cy="374461"/>
          </a:xfrm>
          <a:prstGeom prst="rect">
            <a:avLst/>
          </a:prstGeom>
          <a:noFill/>
        </p:spPr>
        <p:txBody>
          <a:bodyPr wrap="square" rtlCol="0">
            <a:spAutoFit/>
          </a:bodyPr>
          <a:lstStyle/>
          <a:p>
            <a:pPr lvl="8" hangingPunct="0">
              <a:lnSpc>
                <a:spcPts val="2200"/>
              </a:lnSpc>
            </a:pPr>
            <a:r>
              <a:rPr lang="en-US" altLang="zh-TW" sz="2000" b="1" dirty="0">
                <a:latin typeface="Times New Roman" panose="02020603050405020304" pitchFamily="18" charset="0"/>
                <a:ea typeface="標楷體" panose="03000509000000000000" pitchFamily="65" charset="-120"/>
              </a:rPr>
              <a:t>Packet Scheduling</a:t>
            </a:r>
            <a:r>
              <a:rPr lang="zh-TW" altLang="en-US" sz="2000" b="1" dirty="0">
                <a:latin typeface="Times New Roman" panose="02020603050405020304" pitchFamily="18" charset="0"/>
                <a:ea typeface="標楷體" panose="03000509000000000000" pitchFamily="65" charset="-120"/>
              </a:rPr>
              <a:t>（封包排程）</a:t>
            </a:r>
            <a:endParaRPr lang="en-US" altLang="zh-TW" sz="2000" b="1" dirty="0">
              <a:latin typeface="Times New Roman" panose="02020603050405020304" pitchFamily="18" charset="0"/>
              <a:ea typeface="標楷體" panose="03000509000000000000" pitchFamily="65" charset="-120"/>
            </a:endParaRPr>
          </a:p>
        </p:txBody>
      </p:sp>
      <p:sp>
        <p:nvSpPr>
          <p:cNvPr id="9" name="文字方塊 8"/>
          <p:cNvSpPr txBox="1"/>
          <p:nvPr/>
        </p:nvSpPr>
        <p:spPr>
          <a:xfrm>
            <a:off x="2008800" y="3405781"/>
            <a:ext cx="6688800" cy="1220847"/>
          </a:xfrm>
          <a:prstGeom prst="rect">
            <a:avLst/>
          </a:prstGeom>
          <a:noFill/>
        </p:spPr>
        <p:txBody>
          <a:bodyPr wrap="square" rtlCol="0">
            <a:spAutoFit/>
          </a:bodyPr>
          <a:lstStyle/>
          <a:p>
            <a:pPr lvl="8" hangingPunct="0">
              <a:lnSpc>
                <a:spcPts val="2200"/>
              </a:lnSpc>
            </a:pPr>
            <a:r>
              <a:rPr lang="zh-TW" altLang="en-US" sz="1600" dirty="0">
                <a:latin typeface="Times New Roman" panose="02020603050405020304" pitchFamily="18" charset="0"/>
                <a:ea typeface="標楷體" panose="03000509000000000000" pitchFamily="65" charset="-120"/>
              </a:rPr>
              <a:t>封包傳輸之後，網路交換器必須決定是否傳輸下一個封包，以及下一個封包是什麼，這些決策由封包排程演算法控制，這是任何網路架構的核心，因為它決定了網路能夠提供的服務品質</a:t>
            </a:r>
            <a:endParaRPr lang="en-US" altLang="zh-TW" sz="1600" dirty="0">
              <a:latin typeface="Times New Roman" panose="02020603050405020304" pitchFamily="18" charset="0"/>
              <a:ea typeface="標楷體" panose="03000509000000000000" pitchFamily="65" charset="-120"/>
            </a:endParaRPr>
          </a:p>
          <a:p>
            <a:pPr lvl="8">
              <a:lnSpc>
                <a:spcPts val="2200"/>
              </a:lnSpc>
            </a:pPr>
            <a:endParaRPr lang="zh-TW" altLang="en-US"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21071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 name="Google Shape;670;p68"/>
          <p:cNvSpPr txBox="1">
            <a:spLocks noGrp="1"/>
          </p:cNvSpPr>
          <p:nvPr>
            <p:ph type="title"/>
          </p:nvPr>
        </p:nvSpPr>
        <p:spPr>
          <a:xfrm>
            <a:off x="681924" y="2154206"/>
            <a:ext cx="9144000" cy="8350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latin typeface="Times New Roman" panose="02020603050405020304" pitchFamily="18" charset="0"/>
              <a:ea typeface="標楷體" panose="03000509000000000000" pitchFamily="65" charset="-120"/>
            </a:endParaRPr>
          </a:p>
        </p:txBody>
      </p:sp>
      <p:sp>
        <p:nvSpPr>
          <p:cNvPr id="7" name="Google Shape;671;p68"/>
          <p:cNvSpPr txBox="1">
            <a:spLocks/>
          </p:cNvSpPr>
          <p:nvPr/>
        </p:nvSpPr>
        <p:spPr>
          <a:xfrm>
            <a:off x="2472180" y="2009998"/>
            <a:ext cx="1498200" cy="112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6000"/>
            </a:pPr>
            <a:r>
              <a:rPr lang="en" sz="7000" dirty="0">
                <a:solidFill>
                  <a:schemeClr val="dk1"/>
                </a:solidFill>
                <a:latin typeface="Times New Roman" panose="02020603050405020304" pitchFamily="18" charset="0"/>
                <a:ea typeface="Kulim Park"/>
                <a:cs typeface="Times New Roman" panose="02020603050405020304" pitchFamily="18" charset="0"/>
                <a:sym typeface="Kulim Park"/>
              </a:rPr>
              <a:t>0</a:t>
            </a:r>
            <a:r>
              <a:rPr lang="en-US" altLang="zh-TW" sz="7000" dirty="0">
                <a:solidFill>
                  <a:schemeClr val="dk1"/>
                </a:solidFill>
                <a:latin typeface="Times New Roman" panose="02020603050405020304" pitchFamily="18" charset="0"/>
                <a:ea typeface="Kulim Park"/>
                <a:cs typeface="Times New Roman" panose="02020603050405020304" pitchFamily="18" charset="0"/>
                <a:sym typeface="Kulim Park"/>
              </a:rPr>
              <a:t>2</a:t>
            </a:r>
            <a:endParaRPr lang="en" sz="7000" dirty="0">
              <a:solidFill>
                <a:schemeClr val="dk1"/>
              </a:solidFill>
              <a:latin typeface="Times New Roman" panose="02020603050405020304" pitchFamily="18" charset="0"/>
              <a:ea typeface="Kulim Park"/>
              <a:cs typeface="Times New Roman" panose="02020603050405020304" pitchFamily="18" charset="0"/>
              <a:sym typeface="Kulim Par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10" name="Google Shape;610;p61"/>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TW" sz="4000" dirty="0">
                <a:latin typeface="Times New Roman" panose="02020603050405020304" pitchFamily="18" charset="0"/>
                <a:ea typeface="標楷體" panose="03000509000000000000" pitchFamily="65" charset="-120"/>
              </a:rPr>
              <a:t>RSVP</a:t>
            </a:r>
            <a:r>
              <a:rPr lang="zh-TW" altLang="en-US" sz="4000" dirty="0">
                <a:latin typeface="Times New Roman" panose="02020603050405020304" pitchFamily="18" charset="0"/>
                <a:ea typeface="標楷體" panose="03000509000000000000" pitchFamily="65" charset="-120"/>
              </a:rPr>
              <a:t>設計目標</a:t>
            </a:r>
            <a:endParaRPr sz="4000" dirty="0">
              <a:solidFill>
                <a:schemeClr val="lt1"/>
              </a:solidFill>
              <a:latin typeface="Times New Roman" panose="0202060305040502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E5F72C67-8CA7-44BA-A40F-B4C63F0A22C9}"/>
              </a:ext>
            </a:extLst>
          </p:cNvPr>
          <p:cNvSpPr txBox="1"/>
          <p:nvPr/>
        </p:nvSpPr>
        <p:spPr>
          <a:xfrm>
            <a:off x="1" y="1382233"/>
            <a:ext cx="9144000" cy="395493"/>
          </a:xfrm>
          <a:prstGeom prst="rect">
            <a:avLst/>
          </a:prstGeom>
          <a:noFill/>
        </p:spPr>
        <p:txBody>
          <a:bodyPr wrap="square" rtlCol="0">
            <a:spAutoFit/>
          </a:bodyPr>
          <a:lstStyle/>
          <a:p>
            <a:pPr lvl="8" algn="ctr" hangingPunct="0">
              <a:lnSpc>
                <a:spcPts val="2200"/>
              </a:lnSpc>
            </a:pPr>
            <a:r>
              <a:rPr lang="zh-TW" altLang="en-US" sz="3000" b="1" dirty="0">
                <a:ea typeface="標楷體" panose="03000509000000000000" pitchFamily="65" charset="-120"/>
              </a:rPr>
              <a:t>需求定制預留的能力</a:t>
            </a:r>
            <a:endParaRPr lang="en-US" altLang="zh-TW" sz="3000" b="1" dirty="0">
              <a:latin typeface="Times New Roman" panose="02020603050405020304" pitchFamily="18" charset="0"/>
              <a:ea typeface="標楷體" panose="03000509000000000000" pitchFamily="65" charset="-120"/>
            </a:endParaRPr>
          </a:p>
        </p:txBody>
      </p:sp>
      <p:sp>
        <p:nvSpPr>
          <p:cNvPr id="3" name="文字方塊 2"/>
          <p:cNvSpPr txBox="1"/>
          <p:nvPr/>
        </p:nvSpPr>
        <p:spPr>
          <a:xfrm>
            <a:off x="719925" y="2064359"/>
            <a:ext cx="7953019" cy="1785104"/>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假設發送端正在發送影片信號的分層編碼，在軟體解碼的某些接收端只有足夠的處理能力來解碼低解析度信號，而有處理能力較好的接收端則可以解碼整個信號</a:t>
            </a: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endParaRPr lang="en-US" altLang="zh-TW" sz="1600" dirty="0">
              <a:latin typeface="Times New Roman" panose="02020603050405020304" pitchFamily="18" charset="0"/>
              <a:ea typeface="標楷體" panose="03000509000000000000" pitchFamily="65" charset="-120"/>
            </a:endParaRPr>
          </a:p>
          <a:p>
            <a:pPr marL="285750" indent="-285750">
              <a:lnSpc>
                <a:spcPts val="2200"/>
              </a:lnSpc>
              <a:buFont typeface="Wingdings" panose="05000000000000000000" pitchFamily="2" charset="2"/>
              <a:buChar char="l"/>
            </a:pPr>
            <a:r>
              <a:rPr lang="zh-TW" altLang="en-US" sz="1600" dirty="0">
                <a:latin typeface="Times New Roman" panose="02020603050405020304" pitchFamily="18" charset="0"/>
                <a:ea typeface="標楷體" panose="03000509000000000000" pitchFamily="65" charset="-120"/>
              </a:rPr>
              <a:t>到達接收端的路徑可能具有不同的容量，在上述例子中，某些接收端可能只有它們與發送端之間的低頻寬路徑，因此只能接收低解析度訊號</a:t>
            </a:r>
          </a:p>
        </p:txBody>
      </p:sp>
    </p:spTree>
    <p:extLst>
      <p:ext uri="{BB962C8B-B14F-4D97-AF65-F5344CB8AC3E}">
        <p14:creationId xmlns:p14="http://schemas.microsoft.com/office/powerpoint/2010/main" val="2253544274"/>
      </p:ext>
    </p:extLst>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10659</TotalTime>
  <Words>2831</Words>
  <Application>Microsoft Office PowerPoint</Application>
  <PresentationFormat>如螢幕大小 (16:9)</PresentationFormat>
  <Paragraphs>232</Paragraphs>
  <Slides>34</Slides>
  <Notes>34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34</vt:i4>
      </vt:variant>
    </vt:vector>
  </HeadingPairs>
  <TitlesOfParts>
    <vt:vector size="44" baseType="lpstr">
      <vt:lpstr>Times New Roman</vt:lpstr>
      <vt:lpstr>Arial</vt:lpstr>
      <vt:lpstr>Manrope</vt:lpstr>
      <vt:lpstr>Kulim Park SemiBold</vt:lpstr>
      <vt:lpstr>Kulim Park</vt:lpstr>
      <vt:lpstr>Nunito Light</vt:lpstr>
      <vt:lpstr>標楷體</vt:lpstr>
      <vt:lpstr>Wingdings</vt:lpstr>
      <vt:lpstr>微軟正黑體</vt:lpstr>
      <vt:lpstr>Minimalist Korean Aesthetic Pitch Deck by Slidesgo</vt:lpstr>
      <vt:lpstr>PowerPoint 簡報</vt:lpstr>
      <vt:lpstr>目錄</vt:lpstr>
      <vt:lpstr>目錄</vt:lpstr>
      <vt:lpstr>前言</vt:lpstr>
      <vt:lpstr>前言</vt:lpstr>
      <vt:lpstr>前言</vt:lpstr>
      <vt:lpstr>前言</vt:lpstr>
      <vt:lpstr>RSVP設計目標</vt:lpstr>
      <vt:lpstr>RSVP設計目標</vt:lpstr>
      <vt:lpstr>RSVP設計目標</vt:lpstr>
      <vt:lpstr>RSVP設計目標</vt:lpstr>
      <vt:lpstr>RSVP設計目標</vt:lpstr>
      <vt:lpstr>RSVP設計目標</vt:lpstr>
      <vt:lpstr>RSVP設計目標</vt:lpstr>
      <vt:lpstr>RSVP設計目標</vt:lpstr>
      <vt:lpstr>RSVP設計原則</vt:lpstr>
      <vt:lpstr>接收方啟動</vt:lpstr>
      <vt:lpstr>維持軟狀態</vt:lpstr>
      <vt:lpstr>RSVP操作概述</vt:lpstr>
      <vt:lpstr>RSVP操作概述</vt:lpstr>
      <vt:lpstr>RSVP操作概述</vt:lpstr>
      <vt:lpstr>過濾器預留</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總結</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User</cp:lastModifiedBy>
  <cp:revision>109</cp:revision>
  <dcterms:modified xsi:type="dcterms:W3CDTF">2023-12-15T16:14:08Z</dcterms:modified>
</cp:coreProperties>
</file>