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0" r:id="rId4"/>
    <p:sldId id="262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6D8"/>
    <a:srgbClr val="8787BF"/>
    <a:srgbClr val="028CB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3" autoAdjust="0"/>
  </p:normalViewPr>
  <p:slideViewPr>
    <p:cSldViewPr snapToGrid="0">
      <p:cViewPr varScale="1">
        <p:scale>
          <a:sx n="101" d="100"/>
          <a:sy n="101" d="100"/>
        </p:scale>
        <p:origin x="13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CD79E-E490-40A2-988D-8E3A71520C49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2376-FE08-412A-A973-50C543FD87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90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42376-FE08-412A-A973-50C543FD876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14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57EC-6C5C-E38C-F7A5-7D3FA7E1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47756-751F-B924-B459-1EE7C230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DD9C-2963-EC30-607F-DD890BA1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9AB5-3332-5920-ECBA-67C4AE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34B9-55A6-1E39-EE93-2E939FF0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7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7CC6-4ADE-2D85-458C-17E8FAD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09BD6-0857-40BE-FA58-3EC299C6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CD0E-1508-0DC2-6AC0-D172E829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71DD-7A9B-A447-F259-F8C202F0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398D-4E4A-3D0E-1C20-2316F84E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74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D0E36-DF7D-FCE9-4CB2-5637D7DFB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1C09C-3F38-BA45-52C7-4D35DE28B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90DE-2563-FC56-050F-7A30356B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3B8E-474F-9DE2-8637-E4B649EB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A16A-A39F-F3E0-8538-D26EAE39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3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88F-9A4F-EC82-768E-28EF3A8E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EA70-9D27-DA89-C9F7-101438BF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FE45-B9AC-3928-6F3F-358F92FE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D09B-3111-759D-7755-628DAA2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4BE7-AD38-6DF2-8E0D-C3A5B50E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74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4349-67FA-7F8C-FA44-87306609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BFF0-E888-AC71-6A8C-4F803C78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8160-A10B-35ED-7D85-01F2816A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98F3-03A2-3689-4693-31F828C6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D8114-FE74-141F-E146-8A5934A3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10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41C0-94FA-5438-5FAF-126F623E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808E-0458-AC7C-E233-CC2459C9E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8CBD-75C7-02BB-1C94-276B5D552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C952-893B-7FAB-5357-261DAED7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68313-24CF-AE5C-6D49-DC7F3A55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0FBA5-3E00-1B95-B6BA-B794CAC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53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2A0C-9487-2DD4-0FD7-1FD1A55F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5C7C-535B-406D-45F4-645797CA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CE6FD-D054-2B0E-2167-686860B4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F9700-DFB8-8CCB-EB7D-CCA490474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1371C-5348-5D58-AC55-7155F670F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07866-0291-1885-9A39-E5A99FC8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D0662-7257-DF11-FECD-9CE86824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82D77-B392-1B15-A7FC-41647BD5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06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2021-BD28-E36F-6C88-038FA79F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B0756-1725-088F-8305-18F2E428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E588E-23F3-ABD5-1FCE-828CD094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A754A-1DE7-914F-27FD-6169681D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32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720B9-6E2F-C112-042E-1F9BA9F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95C41-C9D6-DB0C-5E1F-CD19B7ED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F4153-677B-6486-7417-B7E78D5E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99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0E1F-DD15-F10E-E42E-2DB93A9A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9467-8422-169C-B019-8A70E331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3FB0A-523C-3590-21EA-B8539FF4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424F9-B91F-A1F7-0D55-3B09F652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8EFF-5E6D-BE5C-D3CD-734FEAFA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22BC-0CB6-A9B3-1848-7E784FB1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9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A32-ADE9-D904-141B-6D1713FA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B4AC0-7A2C-E062-1B97-EEAC1C394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9A027-0263-BB6B-1DBF-73774CE6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56E9-1FFF-D2B1-B714-87513E7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4AAB-24CF-F822-2334-F14F4FC4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C481-219B-805C-9B37-AD6D62EA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63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0563A-3133-10A8-C66C-AF69C0E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0814-2930-7F32-A78B-D2E18E11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DB78-F232-6943-86AD-ED79EB8EE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B31B-E2D5-4A18-8012-71B2ADFD5DA4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9071-7B68-5756-9DB1-4A470DE8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1182-29D2-4C3F-F02E-0FB50DB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FAC3-4B37-489B-8036-B2AC57BA12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57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3362E6E-B00B-7DD5-3842-FD6F621E1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5350" t="3831" r="3182" b="42127"/>
          <a:stretch/>
        </p:blipFill>
        <p:spPr>
          <a:xfrm>
            <a:off x="4488003" y="0"/>
            <a:ext cx="7703998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70647E3-F693-43C8-BD21-47E7959E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06" y="996517"/>
            <a:ext cx="6152225" cy="1214023"/>
          </a:xfrm>
        </p:spPr>
        <p:txBody>
          <a:bodyPr>
            <a:normAutofit/>
          </a:bodyPr>
          <a:lstStyle/>
          <a:p>
            <a:r>
              <a:rPr lang="es-ES" dirty="0">
                <a:latin typeface="Franklin Gothic Demi" panose="020B0703020102020204" pitchFamily="34" charset="0"/>
              </a:rPr>
              <a:t>¿QUÉ CARACTERÍSTICAS TIENE UN PAÍS EUROPEO QUE APUESTA POR LA ENERGÍA SOLAR FOTOVOLTAICA?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2ACA3-86EE-BD7C-9AFB-9AD7FF3C8A04}"/>
              </a:ext>
            </a:extLst>
          </p:cNvPr>
          <p:cNvSpPr txBox="1"/>
          <p:nvPr/>
        </p:nvSpPr>
        <p:spPr>
          <a:xfrm>
            <a:off x="1092909" y="2210540"/>
            <a:ext cx="61522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¿Dependen exclusivamente de la irradiación horizontal global (GHI)?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¿De qué otros parámetros dependen?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¿Dependerá del tipo de población?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Habitantes / km2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Nivel de educación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Esperanza de vida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Actividad profesional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¿Dependerá del clima?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Precipitaciones medias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¿Dependerá de la superficie del país?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Superficie km2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Superficie verde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1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3362E6E-B00B-7DD5-3842-FD6F621E1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5350" t="3831" r="3182" b="42127"/>
          <a:stretch/>
        </p:blipFill>
        <p:spPr>
          <a:xfrm>
            <a:off x="4488003" y="0"/>
            <a:ext cx="7703998" cy="685799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868CF70-A703-D612-A312-88B3CD385517}"/>
              </a:ext>
            </a:extLst>
          </p:cNvPr>
          <p:cNvSpPr txBox="1"/>
          <p:nvPr/>
        </p:nvSpPr>
        <p:spPr>
          <a:xfrm>
            <a:off x="0" y="0"/>
            <a:ext cx="6663447" cy="4464996"/>
          </a:xfrm>
          <a:prstGeom prst="rect">
            <a:avLst/>
          </a:prstGeom>
          <a:solidFill>
            <a:srgbClr val="8787BF"/>
          </a:solidFill>
          <a:ln>
            <a:solidFill>
              <a:srgbClr val="8787BF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647E3-F693-43C8-BD21-47E7959E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1722" y="4502767"/>
            <a:ext cx="7872415" cy="4100777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Franklin Gothic Demi" panose="020B0703020102020204" pitchFamily="34" charset="0"/>
              </a:rPr>
              <a:t>¿QUÉ CARACTERÍSTICAS TIENE UN PAÍS EUROPEO QUE APUESTA POR LA ENERGÍA SOLAR FOTOVOLTAICA?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2FF79A-A982-7504-2BDB-E6A4305C94AB}"/>
              </a:ext>
            </a:extLst>
          </p:cNvPr>
          <p:cNvSpPr txBox="1"/>
          <p:nvPr/>
        </p:nvSpPr>
        <p:spPr>
          <a:xfrm>
            <a:off x="422496" y="404724"/>
            <a:ext cx="5818453" cy="3693319"/>
          </a:xfrm>
          <a:prstGeom prst="rect">
            <a:avLst/>
          </a:prstGeom>
          <a:solidFill>
            <a:srgbClr val="B6B6D8"/>
          </a:solidFill>
          <a:ln>
            <a:solidFill>
              <a:srgbClr val="8787BF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804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3362E6E-B00B-7DD5-3842-FD6F621E1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45350" t="3831" r="3182" b="42127"/>
          <a:stretch/>
        </p:blipFill>
        <p:spPr>
          <a:xfrm>
            <a:off x="4488003" y="0"/>
            <a:ext cx="7703998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70647E3-F693-43C8-BD21-47E7959E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636" y="248647"/>
            <a:ext cx="6152225" cy="1214023"/>
          </a:xfrm>
        </p:spPr>
        <p:txBody>
          <a:bodyPr>
            <a:normAutofit/>
          </a:bodyPr>
          <a:lstStyle/>
          <a:p>
            <a:r>
              <a:rPr lang="es-ES" dirty="0">
                <a:latin typeface="Franklin Gothic Demi" panose="020B0703020102020204" pitchFamily="34" charset="0"/>
              </a:rPr>
              <a:t>PARÁMETROS RECOGIDOS EN EL ESTUDIO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5F187443-6EF2-E9C9-BB05-EF7845CAC3B7}"/>
              </a:ext>
            </a:extLst>
          </p:cNvPr>
          <p:cNvSpPr txBox="1"/>
          <p:nvPr/>
        </p:nvSpPr>
        <p:spPr>
          <a:xfrm>
            <a:off x="503100" y="1200022"/>
            <a:ext cx="6152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787BF"/>
                </a:solidFill>
              </a:rPr>
              <a:t>Parámetros estudiados:</a:t>
            </a:r>
          </a:p>
          <a:p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Número de habitantes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Superficie del país (km2)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Desarrollo humano (%)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PIB (USD)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Precipitación media (mm)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Irradiancia global horizontal (kWh/m2/</a:t>
            </a:r>
            <a:r>
              <a:rPr lang="es-ES" dirty="0" err="1"/>
              <a:t>day</a:t>
            </a:r>
            <a:r>
              <a:rPr lang="es-ES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Coste construcción (USD/kWh)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Capacidad instalada (</a:t>
            </a:r>
            <a:r>
              <a:rPr lang="es-ES" dirty="0" err="1"/>
              <a:t>Wp</a:t>
            </a:r>
            <a:r>
              <a:rPr lang="es-ES" dirty="0"/>
              <a:t>/per </a:t>
            </a:r>
            <a:r>
              <a:rPr lang="es-ES" dirty="0" err="1"/>
              <a:t>capita</a:t>
            </a:r>
            <a:r>
              <a:rPr lang="es-ES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Consumo energía (kWh per </a:t>
            </a:r>
            <a:r>
              <a:rPr lang="es-ES" dirty="0" err="1"/>
              <a:t>capita</a:t>
            </a:r>
            <a:r>
              <a:rPr lang="es-ES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Precio tarifa luz (USD/kWh)</a:t>
            </a:r>
          </a:p>
        </p:txBody>
      </p:sp>
    </p:spTree>
    <p:extLst>
      <p:ext uri="{BB962C8B-B14F-4D97-AF65-F5344CB8AC3E}">
        <p14:creationId xmlns:p14="http://schemas.microsoft.com/office/powerpoint/2010/main" val="14230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D6F9387-3E42-7067-36F5-0AC7C7C4C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74" t="18865" r="17771" b="44113"/>
          <a:stretch/>
        </p:blipFill>
        <p:spPr>
          <a:xfrm>
            <a:off x="4488002" y="1"/>
            <a:ext cx="7703998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70647E3-F693-43C8-BD21-47E7959E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07" y="214892"/>
            <a:ext cx="7291432" cy="1214023"/>
          </a:xfrm>
        </p:spPr>
        <p:txBody>
          <a:bodyPr>
            <a:normAutofit/>
          </a:bodyPr>
          <a:lstStyle/>
          <a:p>
            <a:r>
              <a:rPr lang="es-ES" dirty="0">
                <a:latin typeface="Franklin Gothic Demi" panose="020B0703020102020204" pitchFamily="34" charset="0"/>
              </a:rPr>
              <a:t>¿QUÉ CARACTERÍSTICAS TIENE UN PAÍS EUROPEO QUE APUESTA POR LA ENERGÍA SOLAR FOTOVOLTAICA?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5F187443-6EF2-E9C9-BB05-EF7845CAC3B7}"/>
              </a:ext>
            </a:extLst>
          </p:cNvPr>
          <p:cNvSpPr txBox="1"/>
          <p:nvPr/>
        </p:nvSpPr>
        <p:spPr>
          <a:xfrm>
            <a:off x="289090" y="1643807"/>
            <a:ext cx="615222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Lo primero en lo que pensamos cuando hablamos de energía solar es en el sol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Número de habitantes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Superficie del país (km2)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Desarrollo humano (%)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PIB (USD)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Precipitación media (mm)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8787BF"/>
                </a:solidFill>
              </a:rPr>
              <a:t>Irradiancia global horizontal (kWh/m2/</a:t>
            </a:r>
            <a:r>
              <a:rPr lang="es-ES" b="1" dirty="0" err="1">
                <a:solidFill>
                  <a:srgbClr val="8787BF"/>
                </a:solidFill>
              </a:rPr>
              <a:t>day</a:t>
            </a:r>
            <a:r>
              <a:rPr lang="es-ES" b="1" dirty="0">
                <a:solidFill>
                  <a:srgbClr val="8787BF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Coste construcción (USD/kWh)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Capacidad instalada (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Wp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/per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capita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Consumo energía (kWh per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capita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Precio tarifa luz (USD/kWh)</a:t>
            </a:r>
          </a:p>
        </p:txBody>
      </p:sp>
      <p:pic>
        <p:nvPicPr>
          <p:cNvPr id="12" name="Gráfico 11" descr="Parcialmente soleado con relleno sólido">
            <a:extLst>
              <a:ext uri="{FF2B5EF4-FFF2-40B4-BE49-F238E27FC236}">
                <a16:creationId xmlns:a16="http://schemas.microsoft.com/office/drawing/2014/main" id="{F5914079-4CFD-5CB5-9065-27C1F660B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2332" y="19309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5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589E-04C0-93FA-E7D7-83946BF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DC47B-1CFA-0277-A0C4-161C8296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29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A9CF6F3-3190-0E5E-CF8C-D79291A880B0}"/>
              </a:ext>
            </a:extLst>
          </p:cNvPr>
          <p:cNvSpPr txBox="1">
            <a:spLocks/>
          </p:cNvSpPr>
          <p:nvPr/>
        </p:nvSpPr>
        <p:spPr>
          <a:xfrm>
            <a:off x="288620" y="371367"/>
            <a:ext cx="6152225" cy="57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latin typeface="Franklin Gothic Demi" panose="020B0703020102020204" pitchFamily="34" charset="0"/>
              </a:rPr>
              <a:t>CAPACIDAD INSTALADA – PAÍS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9EDE1C3-6BEA-34F4-287F-297CB93D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834"/>
            <a:ext cx="12192000" cy="41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4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E218F1F-13DF-955C-703B-50BF8A6A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1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9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251</Words>
  <Application>Microsoft Office PowerPoint</Application>
  <PresentationFormat>Panorámica</PresentationFormat>
  <Paragraphs>56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Franklin Gothic Demi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Gema Sanz Calvo</dc:creator>
  <cp:lastModifiedBy>GENMA_SANZCALVO TS</cp:lastModifiedBy>
  <cp:revision>5</cp:revision>
  <dcterms:created xsi:type="dcterms:W3CDTF">2024-07-21T19:49:10Z</dcterms:created>
  <dcterms:modified xsi:type="dcterms:W3CDTF">2024-07-30T18:39:48Z</dcterms:modified>
</cp:coreProperties>
</file>