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36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906000" cy="6858000" type="A4"/>
  <p:notesSz cx="9928225" cy="6797675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900" kern="1200">
        <a:solidFill>
          <a:schemeClr val="bg2"/>
        </a:solidFill>
        <a:latin typeface="굴림"/>
        <a:ea typeface="굴림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900" kern="1200">
        <a:solidFill>
          <a:schemeClr val="bg2"/>
        </a:solidFill>
        <a:latin typeface="굴림"/>
        <a:ea typeface="굴림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900" kern="1200">
        <a:solidFill>
          <a:schemeClr val="bg2"/>
        </a:solidFill>
        <a:latin typeface="굴림"/>
        <a:ea typeface="굴림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900" kern="1200">
        <a:solidFill>
          <a:schemeClr val="bg2"/>
        </a:solidFill>
        <a:latin typeface="굴림"/>
        <a:ea typeface="굴림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900" kern="1200">
        <a:solidFill>
          <a:schemeClr val="bg2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kumimoji="1" sz="900" kern="1200">
        <a:solidFill>
          <a:schemeClr val="bg2"/>
        </a:solidFill>
        <a:latin typeface="굴림"/>
        <a:ea typeface="굴림"/>
        <a:cs typeface="+mn-cs"/>
      </a:defRPr>
    </a:lvl6pPr>
    <a:lvl7pPr marL="2743200" algn="l" defTabSz="914400" rtl="0" eaLnBrk="1" latinLnBrk="1" hangingPunct="1">
      <a:defRPr kumimoji="1" sz="900" kern="1200">
        <a:solidFill>
          <a:schemeClr val="bg2"/>
        </a:solidFill>
        <a:latin typeface="굴림"/>
        <a:ea typeface="굴림"/>
        <a:cs typeface="+mn-cs"/>
      </a:defRPr>
    </a:lvl7pPr>
    <a:lvl8pPr marL="3200400" algn="l" defTabSz="914400" rtl="0" eaLnBrk="1" latinLnBrk="1" hangingPunct="1">
      <a:defRPr kumimoji="1" sz="900" kern="1200">
        <a:solidFill>
          <a:schemeClr val="bg2"/>
        </a:solidFill>
        <a:latin typeface="굴림"/>
        <a:ea typeface="굴림"/>
        <a:cs typeface="+mn-cs"/>
      </a:defRPr>
    </a:lvl8pPr>
    <a:lvl9pPr marL="3657600" algn="l" defTabSz="914400" rtl="0" eaLnBrk="1" latinLnBrk="1" hangingPunct="1">
      <a:defRPr kumimoji="1" sz="900" kern="1200">
        <a:solidFill>
          <a:schemeClr val="bg2"/>
        </a:solidFill>
        <a:latin typeface="굴림"/>
        <a:ea typeface="굴림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id="{09D4CF16-BA79-48DD-A279-DF07835F8862}" name="표지&amp;공통">
          <p14:sldIdLst>
            <p14:sldId id="256"/>
          </p14:sldIdLst>
        </p14:section>
        <p14:section id="{60722A03-F6CF-44F2-8E25-A83D2C72132D}" name="로그인">
          <p14:sldIdLst/>
        </p14:section>
        <p14:section id="{360D3EA9-BA4F-442C-81B4-2F6B5B1F4570}" name="기본 구역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706" autoAdjust="0"/>
    <p:restoredTop sz="96370" autoAdjust="0"/>
  </p:normalViewPr>
  <p:slideViewPr>
    <p:cSldViewPr>
      <p:cViewPr varScale="1">
        <p:scale>
          <a:sx n="100" d="100"/>
          <a:sy n="100" d="100"/>
        </p:scale>
        <p:origin x="1332" y="90"/>
      </p:cViewPr>
      <p:guideLst>
        <p:guide orient="horz" pos="2156"/>
        <p:guide pos="3116"/>
      </p:guideLst>
    </p:cSldViewPr>
  </p:slideViewPr>
  <p:outlineViewPr>
    <p:cViewPr>
      <p:scale>
        <a:sx n="33" d="100"/>
        <a:sy n="33" d="100"/>
      </p:scale>
      <p:origin x="0" y="20405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6720"/>
    </p:cViewPr>
  </p:sorterViewPr>
  <p:notesViewPr>
    <p:cSldViewPr>
      <p:cViewPr varScale="1">
        <p:scale>
          <a:sx n="119" d="100"/>
          <a:sy n="119" d="100"/>
        </p:scale>
        <p:origin x="1998" y="102"/>
      </p:cViewPr>
      <p:guideLst>
        <p:guide orient="horz" pos="2142"/>
        <p:guide pos="3128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4301965" cy="33964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526" tIns="47763" rIns="95526" bIns="47763" anchor="t" anchorCtr="0">
            <a:prstTxWarp prst="textNoShape">
              <a:avLst/>
            </a:prstTxWarp>
          </a:bodyPr>
          <a:lstStyle>
            <a:lvl1pPr algn="l" defTabSz="956297" eaLnBrk="0" hangingPunct="0">
              <a:defRPr sz="1300">
                <a:solidFill>
                  <a:schemeClr val="tx1"/>
                </a:solidFill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5624664" y="0"/>
            <a:ext cx="4301964" cy="33964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526" tIns="47763" rIns="95526" bIns="47763" anchor="t" anchorCtr="0">
            <a:prstTxWarp prst="textNoShape">
              <a:avLst/>
            </a:prstTxWarp>
          </a:bodyPr>
          <a:lstStyle>
            <a:lvl1pPr algn="r" defTabSz="956297" eaLnBrk="0" hangingPunct="0">
              <a:defRPr sz="1300">
                <a:solidFill>
                  <a:schemeClr val="tx1"/>
                </a:solidFill>
                <a:latin typeface="굴림"/>
                <a:ea typeface="굴림"/>
              </a:defRPr>
            </a:lvl1pPr>
          </a:lstStyle>
          <a:p>
            <a:pPr>
              <a:defRPr/>
            </a:pPr>
            <a:fld id="{2A65E6AC-0CCA-40BF-A875-0B7BA12EF7F7}" type="datetime1">
              <a:rPr lang="ko-KR" altLang="en-US"/>
              <a:pPr>
                <a:defRPr/>
              </a:pPr>
              <a:t>2020-03-08</a:t>
            </a:fld>
            <a:endParaRPr lang="en-US" altLang="ko-KR"/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6456429"/>
            <a:ext cx="4301965" cy="33964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526" tIns="47763" rIns="95526" bIns="47763" anchor="b" anchorCtr="0">
            <a:prstTxWarp prst="textNoShape">
              <a:avLst/>
            </a:prstTxWarp>
          </a:bodyPr>
          <a:lstStyle>
            <a:lvl1pPr algn="l" defTabSz="956297" eaLnBrk="0" hangingPunct="0">
              <a:defRPr sz="1300">
                <a:solidFill>
                  <a:schemeClr val="tx1"/>
                </a:solidFill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8309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5624664" y="6456429"/>
            <a:ext cx="4301964" cy="33964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526" tIns="47763" rIns="95526" bIns="47763" anchor="b" anchorCtr="0">
            <a:prstTxWarp prst="textNoShape">
              <a:avLst/>
            </a:prstTxWarp>
          </a:bodyPr>
          <a:lstStyle>
            <a:lvl1pPr algn="r" defTabSz="956297" eaLnBrk="0" hangingPunct="0">
              <a:defRPr sz="1300">
                <a:solidFill>
                  <a:schemeClr val="tx1"/>
                </a:solidFill>
                <a:latin typeface="굴림"/>
                <a:ea typeface="굴림"/>
              </a:defRPr>
            </a:lvl1pPr>
          </a:lstStyle>
          <a:p>
            <a:pPr>
              <a:defRPr/>
            </a:pPr>
            <a:fld id="{C74EDA91-E279-4584-B9B4-C8A99541DF3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4301965" cy="33964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5526" tIns="47763" rIns="95526" bIns="47763" anchor="t" anchorCtr="0">
            <a:prstTxWarp prst="textNoShape">
              <a:avLst/>
            </a:prstTxWarp>
          </a:bodyPr>
          <a:lstStyle>
            <a:lvl1pPr algn="l" defTabSz="956297">
              <a:defRPr sz="1300">
                <a:solidFill>
                  <a:schemeClr val="tx1"/>
                </a:solidFill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4664" y="0"/>
            <a:ext cx="4301964" cy="33964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5526" tIns="47763" rIns="95526" bIns="47763" anchor="t" anchorCtr="0">
            <a:prstTxWarp prst="textNoShape">
              <a:avLst/>
            </a:prstTxWarp>
          </a:bodyPr>
          <a:lstStyle>
            <a:lvl1pPr algn="r" defTabSz="956297">
              <a:defRPr sz="1300">
                <a:solidFill>
                  <a:schemeClr val="tx1"/>
                </a:solidFill>
                <a:latin typeface="굴림"/>
                <a:ea typeface="굴림"/>
              </a:defRPr>
            </a:lvl1pPr>
          </a:lstStyle>
          <a:p>
            <a:pPr>
              <a:defRPr/>
            </a:pPr>
            <a:fld id="{4E77AF43-E802-475E-A7CC-DA675FBB1514}" type="datetime1">
              <a:rPr lang="ko-KR" altLang="en-US"/>
              <a:pPr>
                <a:defRPr/>
              </a:pPr>
              <a:t>2020-03-08</a:t>
            </a:fld>
            <a:endParaRPr lang="en-US" altLang="ko-KR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124200" y="509588"/>
            <a:ext cx="3681413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12" tIns="46056" rIns="92112" bIns="46056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025" y="3226613"/>
            <a:ext cx="7944177" cy="306159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5526" tIns="47763" rIns="95526" bIns="47763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429"/>
            <a:ext cx="4301965" cy="33964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5526" tIns="47763" rIns="95526" bIns="47763" anchor="b" anchorCtr="0">
            <a:prstTxWarp prst="textNoShape">
              <a:avLst/>
            </a:prstTxWarp>
          </a:bodyPr>
          <a:lstStyle>
            <a:lvl1pPr algn="l" defTabSz="956297">
              <a:defRPr sz="1300">
                <a:solidFill>
                  <a:schemeClr val="tx1"/>
                </a:solidFill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4664" y="6456429"/>
            <a:ext cx="4301964" cy="33964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5526" tIns="47763" rIns="95526" bIns="47763" anchor="b" anchorCtr="0">
            <a:prstTxWarp prst="textNoShape">
              <a:avLst/>
            </a:prstTxWarp>
          </a:bodyPr>
          <a:lstStyle>
            <a:lvl1pPr algn="r" defTabSz="956297">
              <a:defRPr sz="1300">
                <a:solidFill>
                  <a:schemeClr val="tx1"/>
                </a:solidFill>
                <a:latin typeface="굴림"/>
                <a:ea typeface="굴림"/>
              </a:defRPr>
            </a:lvl1pPr>
          </a:lstStyle>
          <a:p>
            <a:pPr>
              <a:defRPr/>
            </a:pPr>
            <a:fld id="{28EBEEB6-BD30-4C89-B759-1445A7C01CE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0"/>
          <p:cNvSpPr>
            <a:spLocks noChangeArrowheads="1"/>
          </p:cNvSpPr>
          <p:nvPr/>
        </p:nvSpPr>
        <p:spPr bwMode="auto">
          <a:xfrm>
            <a:off x="4537075" y="6683375"/>
            <a:ext cx="720725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/>
          <a:p>
            <a:r>
              <a:rPr lang="en-US" altLang="ko-KR" sz="1000">
                <a:solidFill>
                  <a:schemeClr val="tx1"/>
                </a:solidFill>
              </a:rPr>
              <a:t>-</a:t>
            </a:r>
            <a:fld id="{8078C6C2-AA7E-4B62-AFA9-9AADE2DEC895}" type="slidenum">
              <a:rPr lang="en-US" altLang="ko-KR" sz="1000">
                <a:solidFill>
                  <a:schemeClr val="tx1"/>
                </a:solidFill>
              </a:rPr>
              <a:pPr/>
              <a:t>‹#›</a:t>
            </a:fld>
            <a:r>
              <a:rPr lang="en-US" altLang="ko-KR" sz="10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2125129" y="980728"/>
            <a:ext cx="5544616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>
              <a:tabLst>
                <a:tab pos="2700338" algn="ctr"/>
                <a:tab pos="5400675" algn="r"/>
              </a:tabLst>
            </a:pP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반려동물 쇼핑몰 </a:t>
            </a:r>
            <a:r>
              <a:rPr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호텔 웹사이트 구축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ED807161-6EE1-47BF-A5F7-23D3CCFAB8C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125129" y="1412776"/>
            <a:ext cx="554461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>
              <a:tabLst>
                <a:tab pos="2700338" algn="ctr"/>
                <a:tab pos="5400675" algn="r"/>
              </a:tabLst>
            </a:pPr>
            <a:r>
              <a:rPr lang="ko-KR" altLang="en-US" sz="1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스토리보드</a:t>
            </a:r>
            <a:endParaRPr lang="en-US" altLang="ko-KR" sz="1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A037BA4-0B94-4017-8C9E-F464D1D61FC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50" y="6143625"/>
            <a:ext cx="270510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35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0"/>
          <p:cNvSpPr>
            <a:spLocks noChangeArrowheads="1"/>
          </p:cNvSpPr>
          <p:nvPr/>
        </p:nvSpPr>
        <p:spPr bwMode="auto">
          <a:xfrm>
            <a:off x="4537075" y="6683375"/>
            <a:ext cx="720725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/>
          <a:p>
            <a:r>
              <a:rPr lang="en-US" altLang="ko-KR" sz="1000">
                <a:solidFill>
                  <a:schemeClr val="tx1"/>
                </a:solidFill>
              </a:rPr>
              <a:t>-</a:t>
            </a:r>
            <a:fld id="{8078C6C2-AA7E-4B62-AFA9-9AADE2DEC895}" type="slidenum">
              <a:rPr lang="en-US" altLang="ko-KR" sz="1000">
                <a:solidFill>
                  <a:schemeClr val="tx1"/>
                </a:solidFill>
              </a:rPr>
              <a:pPr/>
              <a:t>‹#›</a:t>
            </a:fld>
            <a:r>
              <a:rPr lang="en-US" altLang="ko-KR" sz="10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271463" y="79375"/>
            <a:ext cx="27320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>
              <a:tabLst>
                <a:tab pos="2700338" algn="ctr"/>
                <a:tab pos="5400675" algn="r"/>
              </a:tabLst>
            </a:pP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반려동물 쇼핑몰</a:t>
            </a:r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&amp;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호텔 웹사이트 구축</a:t>
            </a:r>
            <a:endParaRPr lang="en-US" altLang="ko-KR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Rectangle 8"/>
          <p:cNvSpPr>
            <a:spLocks noChangeArrowheads="1"/>
          </p:cNvSpPr>
          <p:nvPr userDrawn="1"/>
        </p:nvSpPr>
        <p:spPr bwMode="auto">
          <a:xfrm>
            <a:off x="6902450" y="79375"/>
            <a:ext cx="27320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r">
              <a:tabLst>
                <a:tab pos="2700338" algn="ctr"/>
                <a:tab pos="5400675" algn="r"/>
              </a:tabLst>
            </a:pPr>
            <a:r>
              <a:rPr lang="ko-KR" altLang="en-US" b="1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스토리보드</a:t>
            </a:r>
            <a:endParaRPr lang="en-US" altLang="ko-KR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26" name="Group 106">
            <a:extLst>
              <a:ext uri="{FF2B5EF4-FFF2-40B4-BE49-F238E27FC236}">
                <a16:creationId xmlns:a16="http://schemas.microsoft.com/office/drawing/2014/main" id="{7CEE252E-824D-4C26-8AB1-A751A446A7F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76108989"/>
              </p:ext>
            </p:extLst>
          </p:nvPr>
        </p:nvGraphicFramePr>
        <p:xfrm>
          <a:off x="7548302" y="383223"/>
          <a:ext cx="2085499" cy="294876"/>
        </p:xfrm>
        <a:graphic>
          <a:graphicData uri="http://schemas.openxmlformats.org/drawingml/2006/table">
            <a:tbl>
              <a:tblPr/>
              <a:tblGrid>
                <a:gridCol w="2085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 Unicode MS" pitchFamily="50" charset="-127"/>
                          <a:ea typeface="Arial Unicode MS" pitchFamily="50" charset="-127"/>
                        </a:rPr>
                        <a:t>Description</a:t>
                      </a:r>
                    </a:p>
                  </a:txBody>
                  <a:tcPr marL="72000" marR="72000" marT="72000" marB="72000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Rectangle 96">
            <a:extLst>
              <a:ext uri="{FF2B5EF4-FFF2-40B4-BE49-F238E27FC236}">
                <a16:creationId xmlns:a16="http://schemas.microsoft.com/office/drawing/2014/main" id="{A48D39FD-5819-4327-8876-DF128348929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548302" y="734060"/>
            <a:ext cx="2089150" cy="5863292"/>
          </a:xfrm>
          <a:prstGeom prst="rect">
            <a:avLst/>
          </a:prstGeom>
          <a:noFill/>
          <a:ln w="9525">
            <a:solidFill>
              <a:srgbClr val="5F5F5F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20000"/>
              </a:spcAft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  <a:cs typeface="Arial Unicode MS" pitchFamily="50" charset="-127"/>
            </a:endParaRPr>
          </a:p>
        </p:txBody>
      </p:sp>
      <p:sp>
        <p:nvSpPr>
          <p:cNvPr id="28" name="Rectangle 102">
            <a:extLst>
              <a:ext uri="{FF2B5EF4-FFF2-40B4-BE49-F238E27FC236}">
                <a16:creationId xmlns:a16="http://schemas.microsoft.com/office/drawing/2014/main" id="{8018D280-FB39-4309-AE2E-51D54524B5A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4150" y="1050702"/>
            <a:ext cx="7291882" cy="5546650"/>
          </a:xfrm>
          <a:prstGeom prst="rect">
            <a:avLst/>
          </a:prstGeom>
          <a:noFill/>
          <a:ln w="9525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dirty="0">
              <a:solidFill>
                <a:srgbClr val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475C646C-BF82-45FD-83EE-FF93849D3902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56001361"/>
              </p:ext>
            </p:extLst>
          </p:nvPr>
        </p:nvGraphicFramePr>
        <p:xfrm>
          <a:off x="184146" y="383223"/>
          <a:ext cx="7296426" cy="6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9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3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2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1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13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12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화면</a:t>
                      </a:r>
                      <a:r>
                        <a:rPr lang="en-US" altLang="ko-KR" sz="1000" b="1" kern="12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  <a:endParaRPr lang="ko-KR" altLang="en-US" sz="1000" b="1" kern="12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lang="ko-KR" altLang="en-US" sz="1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Link</a:t>
                      </a:r>
                      <a:r>
                        <a:rPr lang="en-US" altLang="ko-KR" sz="10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Form</a:t>
                      </a:r>
                      <a:endParaRPr lang="ko-KR" altLang="en-US" sz="1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메뉴명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9789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0">
            <a:extLst>
              <a:ext uri="{FF2B5EF4-FFF2-40B4-BE49-F238E27FC236}">
                <a16:creationId xmlns:a16="http://schemas.microsoft.com/office/drawing/2014/main" id="{988AA732-C1AC-4309-A80A-6787059F80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37075" y="6683375"/>
            <a:ext cx="720725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/>
          <a:p>
            <a:r>
              <a:rPr lang="en-US" altLang="ko-KR" sz="1000">
                <a:solidFill>
                  <a:schemeClr val="tx1"/>
                </a:solidFill>
              </a:rPr>
              <a:t>-</a:t>
            </a:r>
            <a:fld id="{8078C6C2-AA7E-4B62-AFA9-9AADE2DEC895}" type="slidenum">
              <a:rPr lang="en-US" altLang="ko-KR" sz="1000">
                <a:solidFill>
                  <a:schemeClr val="tx1"/>
                </a:solidFill>
              </a:rPr>
              <a:pPr/>
              <a:t>‹#›</a:t>
            </a:fld>
            <a:r>
              <a:rPr lang="en-US" altLang="ko-KR" sz="10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D938D7CA-69EF-411D-85D9-4FB90447459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71463" y="79375"/>
            <a:ext cx="27320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>
              <a:tabLst>
                <a:tab pos="2700338" algn="ctr"/>
                <a:tab pos="5400675" algn="r"/>
              </a:tabLst>
            </a:pP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반려동물 쇼핑몰</a:t>
            </a:r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&amp;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호텔 웹사이트 구축</a:t>
            </a:r>
            <a:endParaRPr lang="en-US" altLang="ko-KR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2C03676C-3E62-4BD6-895F-EE7318BF0C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902450" y="79375"/>
            <a:ext cx="27320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r">
              <a:tabLst>
                <a:tab pos="2700338" algn="ctr"/>
                <a:tab pos="5400675" algn="r"/>
              </a:tabLst>
            </a:pPr>
            <a:r>
              <a:rPr lang="ko-KR" altLang="en-US" b="1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스토리보드</a:t>
            </a:r>
            <a:endParaRPr lang="en-US" altLang="ko-KR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75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00249830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EEA5FEB-1836-4242-AE0C-3CB0A63A1975}"/>
              </a:ext>
            </a:extLst>
          </p:cNvPr>
          <p:cNvSpPr/>
          <p:nvPr userDrawn="1"/>
        </p:nvSpPr>
        <p:spPr>
          <a:xfrm>
            <a:off x="-2552700" y="381000"/>
            <a:ext cx="469900" cy="465667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CEA498B-324C-402A-AAC1-379DB5BE888C}"/>
              </a:ext>
            </a:extLst>
          </p:cNvPr>
          <p:cNvSpPr/>
          <p:nvPr userDrawn="1"/>
        </p:nvSpPr>
        <p:spPr>
          <a:xfrm>
            <a:off x="-2552700" y="1308100"/>
            <a:ext cx="469900" cy="465667"/>
          </a:xfrm>
          <a:prstGeom prst="rect">
            <a:avLst/>
          </a:prstGeom>
          <a:solidFill>
            <a:srgbClr val="658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9F00F9-9BC2-40C5-A5C0-77658DC7EEAA}"/>
              </a:ext>
            </a:extLst>
          </p:cNvPr>
          <p:cNvSpPr/>
          <p:nvPr userDrawn="1"/>
        </p:nvSpPr>
        <p:spPr>
          <a:xfrm>
            <a:off x="-2082800" y="381000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R15G76B129</a:t>
            </a:r>
          </a:p>
          <a:p>
            <a:pPr algn="ctr"/>
            <a:r>
              <a:rPr lang="en-US" altLang="ko-KR" sz="1400" dirty="0">
                <a:latin typeface="+mn-ea"/>
              </a:rPr>
              <a:t>#0F4C81</a:t>
            </a:r>
            <a:endParaRPr lang="ko-KR" altLang="en-US" sz="1400" dirty="0"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FCCD62-C424-4AEB-B317-51FFE89597B7}"/>
              </a:ext>
            </a:extLst>
          </p:cNvPr>
          <p:cNvSpPr/>
          <p:nvPr userDrawn="1"/>
        </p:nvSpPr>
        <p:spPr>
          <a:xfrm>
            <a:off x="-2082800" y="1308099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R101G141B198</a:t>
            </a:r>
          </a:p>
          <a:p>
            <a:pPr algn="ctr"/>
            <a:r>
              <a:rPr lang="en-US" altLang="ko-KR" sz="1400" dirty="0">
                <a:latin typeface="+mn-ea"/>
              </a:rPr>
              <a:t>#658DC6</a:t>
            </a:r>
            <a:endParaRPr lang="ko-KR" altLang="en-US" sz="1400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7F9632B-1119-402F-B20D-7DBF2F431BD2}"/>
              </a:ext>
            </a:extLst>
          </p:cNvPr>
          <p:cNvSpPr/>
          <p:nvPr userDrawn="1"/>
        </p:nvSpPr>
        <p:spPr>
          <a:xfrm>
            <a:off x="-2552700" y="3162297"/>
            <a:ext cx="469900" cy="465667"/>
          </a:xfrm>
          <a:prstGeom prst="rect">
            <a:avLst/>
          </a:prstGeom>
          <a:solidFill>
            <a:srgbClr val="848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3F172D-564A-40C3-94B2-D2C9CA769426}"/>
              </a:ext>
            </a:extLst>
          </p:cNvPr>
          <p:cNvSpPr/>
          <p:nvPr userDrawn="1"/>
        </p:nvSpPr>
        <p:spPr>
          <a:xfrm>
            <a:off x="-2082800" y="3162296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R132G137B140</a:t>
            </a:r>
          </a:p>
          <a:p>
            <a:pPr algn="ctr"/>
            <a:r>
              <a:rPr lang="en-US" altLang="ko-KR" sz="1400" dirty="0">
                <a:latin typeface="+mn-ea"/>
              </a:rPr>
              <a:t>#84898C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E1CF2FB-FBD6-42EC-A257-15674C616C47}"/>
              </a:ext>
            </a:extLst>
          </p:cNvPr>
          <p:cNvSpPr/>
          <p:nvPr userDrawn="1"/>
        </p:nvSpPr>
        <p:spPr>
          <a:xfrm>
            <a:off x="-2552700" y="2235197"/>
            <a:ext cx="469900" cy="465667"/>
          </a:xfrm>
          <a:prstGeom prst="rect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F9C9E6D-4D81-4161-BA61-E27FFB919BCE}"/>
              </a:ext>
            </a:extLst>
          </p:cNvPr>
          <p:cNvSpPr/>
          <p:nvPr userDrawn="1"/>
        </p:nvSpPr>
        <p:spPr>
          <a:xfrm>
            <a:off x="-2082800" y="2235196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R181G199B211</a:t>
            </a:r>
          </a:p>
          <a:p>
            <a:pPr algn="ctr"/>
            <a:r>
              <a:rPr lang="en-US" altLang="ko-KR" sz="1400" dirty="0">
                <a:latin typeface="+mn-ea"/>
              </a:rPr>
              <a:t>#B5C7D3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9140B4-2BAE-4909-93CB-58289212FF54}"/>
              </a:ext>
            </a:extLst>
          </p:cNvPr>
          <p:cNvSpPr/>
          <p:nvPr userDrawn="1"/>
        </p:nvSpPr>
        <p:spPr>
          <a:xfrm>
            <a:off x="-2552700" y="4085159"/>
            <a:ext cx="469900" cy="465667"/>
          </a:xfrm>
          <a:prstGeom prst="rect">
            <a:avLst/>
          </a:prstGeom>
          <a:solidFill>
            <a:srgbClr val="A58D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66CFCD-CC03-4F8F-AC03-197E1ECA1C7C}"/>
              </a:ext>
            </a:extLst>
          </p:cNvPr>
          <p:cNvSpPr/>
          <p:nvPr userDrawn="1"/>
        </p:nvSpPr>
        <p:spPr>
          <a:xfrm>
            <a:off x="-2082800" y="4085158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R165G141B127</a:t>
            </a:r>
          </a:p>
          <a:p>
            <a:pPr algn="ctr"/>
            <a:r>
              <a:rPr lang="en-US" altLang="ko-KR" sz="1400" dirty="0">
                <a:latin typeface="+mn-ea"/>
              </a:rPr>
              <a:t>#A58D7F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EC86032-A4CB-4647-A6CC-644440E480B1}"/>
              </a:ext>
            </a:extLst>
          </p:cNvPr>
          <p:cNvSpPr/>
          <p:nvPr userDrawn="1"/>
        </p:nvSpPr>
        <p:spPr>
          <a:xfrm>
            <a:off x="-2552700" y="5008020"/>
            <a:ext cx="469900" cy="465667"/>
          </a:xfrm>
          <a:prstGeom prst="rect">
            <a:avLst/>
          </a:prstGeom>
          <a:solidFill>
            <a:srgbClr val="F5B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F2F13CF-2E79-4AA4-9E7C-D4AB5CD443B9}"/>
              </a:ext>
            </a:extLst>
          </p:cNvPr>
          <p:cNvSpPr/>
          <p:nvPr userDrawn="1"/>
        </p:nvSpPr>
        <p:spPr>
          <a:xfrm>
            <a:off x="-2082800" y="5008019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R245G184B149</a:t>
            </a:r>
          </a:p>
          <a:p>
            <a:pPr algn="ctr"/>
            <a:r>
              <a:rPr lang="en-US" altLang="ko-KR" sz="1400" dirty="0">
                <a:latin typeface="+mn-ea"/>
              </a:rPr>
              <a:t>#F5B895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2512F5D-7813-4401-8C5A-19FD6AF8B627}"/>
              </a:ext>
            </a:extLst>
          </p:cNvPr>
          <p:cNvSpPr/>
          <p:nvPr userDrawn="1"/>
        </p:nvSpPr>
        <p:spPr>
          <a:xfrm>
            <a:off x="-2552700" y="5930880"/>
            <a:ext cx="469900" cy="465667"/>
          </a:xfrm>
          <a:prstGeom prst="rect">
            <a:avLst/>
          </a:prstGeom>
          <a:solidFill>
            <a:srgbClr val="F2D6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B49215B-8ECA-4B36-9E6C-DCAC4E4E4066}"/>
              </a:ext>
            </a:extLst>
          </p:cNvPr>
          <p:cNvSpPr/>
          <p:nvPr userDrawn="1"/>
        </p:nvSpPr>
        <p:spPr>
          <a:xfrm>
            <a:off x="-2082800" y="5930879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R242G214B174</a:t>
            </a:r>
          </a:p>
          <a:p>
            <a:pPr algn="ctr"/>
            <a:r>
              <a:rPr lang="en-US" altLang="ko-KR" sz="1400" dirty="0">
                <a:latin typeface="+mn-ea"/>
              </a:rPr>
              <a:t>#F2D6AE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0" r:id="rId2"/>
    <p:sldLayoutId id="2147483733" r:id="rId3"/>
    <p:sldLayoutId id="2147483734" r:id="rId4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산돌고딕 M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산돌고딕 M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산돌고딕 M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산돌고딕 M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산돌고딕 M" pitchFamily="18" charset="-127"/>
          <a:ea typeface="산돌고딕 M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산돌고딕 M" pitchFamily="18" charset="-127"/>
          <a:ea typeface="산돌고딕 M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산돌고딕 M" pitchFamily="18" charset="-127"/>
          <a:ea typeface="산돌고딕 M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산돌고딕 M" pitchFamily="18" charset="-127"/>
          <a:ea typeface="산돌고딕 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98281" y="960572"/>
            <a:ext cx="8109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+mj-lt"/>
              </a:rPr>
              <a:t>스토리보드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261008" y="4341855"/>
          <a:ext cx="5383984" cy="1553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91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07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75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75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75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75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363678" y="2166092"/>
          <a:ext cx="7178644" cy="1019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6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95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aseline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프로젝트 명</a:t>
                      </a:r>
                      <a:endParaRPr lang="ko-KR" altLang="en-US" sz="13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반려동물 쇼핑몰 </a:t>
                      </a:r>
                      <a:r>
                        <a:rPr lang="en-US" altLang="ko-KR" sz="13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ko-KR" altLang="en-US" sz="13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호텔 웹사이트 구축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5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프로젝트 기간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2019. 07. 04. – 2018. 12. 14.</a:t>
                      </a:r>
                      <a:endParaRPr lang="ko-KR" altLang="en-US" sz="13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40FC3186-F443-4BD5-AB8C-76C78FBF5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50" y="6143625"/>
            <a:ext cx="270510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515573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165000" y="404664"/>
          <a:ext cx="9576000" cy="730935"/>
        </p:xfrm>
        <a:graphic>
          <a:graphicData uri="http://schemas.openxmlformats.org/drawingml/2006/table">
            <a:tbl>
              <a:tblPr firstRow="1" firstCol="1" bandRow="1"/>
              <a:tblGrid>
                <a:gridCol w="1260000"/>
                <a:gridCol w="3816000"/>
                <a:gridCol w="1260000"/>
                <a:gridCol w="3240000"/>
              </a:tblGrid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+mn-ea"/>
                        </a:rPr>
                        <a:t>호텔소개</a:t>
                      </a:r>
                      <a:endParaRPr lang="ko-KR" altLang="en-US" sz="1000" b="0" kern="100">
                        <a:effectLst/>
                        <a:latin typeface="맑은 고딕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ID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marL="0" marR="0" indent="0" algn="l" defTabSz="661568" rtl="0" eaLnBrk="1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메뉴명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호텔소개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디렉토리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src/main/webapp/WEB-INF/views/roominfo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39195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 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화면설명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호텔소개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룸 소개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사진 클릭시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)</a:t>
                      </a:r>
                      <a:endParaRPr lang="en-US" alt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액터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방문자</a:t>
                      </a: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?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7264715" y="1241391"/>
          <a:ext cx="2476285" cy="5218245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화면설명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0050">
                <a:tc>
                  <a:txBody>
                    <a:bodyPr vert="horz" lIns="66203" tIns="66677" rIns="66203" bIns="33634" anchor="ctr" anchorCtr="0"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Char char="•"/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예약하기 화면</a:t>
                      </a:r>
                      <a:endParaRPr lang="ko-KR" altLang="en-US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기능요건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6052">
                <a:tc>
                  <a:txBody>
                    <a:bodyPr vert="horz" lIns="66203" tIns="66677" rIns="66203" bIns="33634" anchor="ctr" anchorCtr="0"/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화살표를 클릭하면 이전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(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다음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)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사진 표시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하단의 리스트에서 조그만 사진을 클릭 시 해당 사진 표시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우상단의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X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를 누르면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룸 소개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’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화면으로 이동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주요흐름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74264">
                <a:tc>
                  <a:txBody>
                    <a:bodyPr vert="horz" lIns="66203" tIns="66677" rIns="66203" bIns="33634" anchor="t" anchorCtr="0"/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화살표를 선택하거나 하단의 사진 리스트에서 사진을 골라 볼 수 있음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.</a:t>
                      </a: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우상단의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X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를 누르면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룸 소개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’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화면으로 이동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7264715" y="6379889"/>
          <a:ext cx="2476285" cy="474301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08095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테이블 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0640">
                <a:tc>
                  <a:txBody>
                    <a:bodyPr vert="horz" lIns="66203" tIns="66677" rIns="66203" bIns="33634" anchor="ctr" anchorCtr="0"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None/>
                        <a:defRPr/>
                      </a:pP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9" name=""/>
          <p:cNvSpPr/>
          <p:nvPr/>
        </p:nvSpPr>
        <p:spPr>
          <a:xfrm>
            <a:off x="2072680" y="1268760"/>
            <a:ext cx="4752528" cy="5256584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 sz="3000" b="1">
              <a:solidFill>
                <a:srgbClr val="ff6600"/>
              </a:solidFill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704528" y="1340768"/>
            <a:ext cx="1080120" cy="219426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algn="l">
              <a:defRPr/>
            </a:pPr>
            <a:r>
              <a:rPr lang="ko-KR" altLang="en-US" sz="800"/>
              <a:t>▶</a:t>
            </a:r>
            <a:r>
              <a:rPr lang="ko-KR" altLang="en-US"/>
              <a:t> </a:t>
            </a:r>
            <a:r>
              <a:rPr xmlns:mc="http://schemas.openxmlformats.org/markup-compatibility/2006" xmlns:hp="http://schemas.haansoft.com/office/presentation/8.0" kumimoji="1" lang="ko-KR" altLang="en-US" b="1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이용 안내</a:t>
            </a:r>
            <a:endParaRPr lang="ko-KR" altLang="en-US" b="1">
              <a:solidFill>
                <a:srgbClr val="808080"/>
              </a:solidFill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704528" y="1548076"/>
            <a:ext cx="1080120" cy="224740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900"/>
              <a:t>▶ </a:t>
            </a: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위치 안내</a:t>
            </a:r>
            <a:endPara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704528" y="1772816"/>
            <a:ext cx="1080120" cy="224740"/>
          </a:xfrm>
          <a:prstGeom prst="rect">
            <a:avLst/>
          </a:prstGeom>
          <a:solidFill>
            <a:schemeClr val="lt1">
              <a:alpha val="100000"/>
            </a:schemeClr>
          </a:solidFill>
        </p:spPr>
        <p:txBody>
          <a:bodyPr wrap="square">
            <a:spAutoFit/>
          </a:bodyPr>
          <a:p>
            <a:pPr algn="l">
              <a:defRPr/>
            </a:pPr>
            <a:r>
              <a:rPr lang="ko-KR" altLang="en-US" sz="900"/>
              <a:t>▶ </a:t>
            </a: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6182d6"/>
                </a:solidFill>
                <a:latin typeface="굴림"/>
                <a:ea typeface="굴림"/>
                <a:cs typeface="+mn-cs"/>
              </a:rPr>
              <a:t>룸 소개</a:t>
            </a:r>
            <a:endPara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<a:solidFill>
                <a:srgbClr val="6182d6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74" name=""/>
          <p:cNvSpPr txBox="1"/>
          <p:nvPr/>
        </p:nvSpPr>
        <p:spPr>
          <a:xfrm>
            <a:off x="704528" y="1988840"/>
            <a:ext cx="1080120" cy="224740"/>
          </a:xfrm>
          <a:prstGeom prst="rect">
            <a:avLst/>
          </a:prstGeom>
          <a:solidFill>
            <a:schemeClr val="lt1">
              <a:alpha val="100000"/>
            </a:schemeClr>
          </a:solidFill>
        </p:spPr>
        <p:txBody>
          <a:bodyPr wrap="square">
            <a:spAutoFit/>
          </a:bodyPr>
          <a:p>
            <a:pPr algn="l">
              <a:defRPr/>
            </a:pPr>
            <a:r>
              <a:rPr lang="ko-KR" altLang="en-US" sz="900"/>
              <a:t>▶ </a:t>
            </a: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돌보미 소개</a:t>
            </a:r>
            <a:endPara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75" name=""/>
          <p:cNvCxnSpPr/>
          <p:nvPr/>
        </p:nvCxnSpPr>
        <p:spPr>
          <a:xfrm>
            <a:off x="704528" y="2204864"/>
            <a:ext cx="1080120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"/>
          <p:cNvCxnSpPr/>
          <p:nvPr/>
        </p:nvCxnSpPr>
        <p:spPr>
          <a:xfrm>
            <a:off x="704528" y="1988840"/>
            <a:ext cx="1080120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77" name=""/>
          <p:cNvCxnSpPr/>
          <p:nvPr/>
        </p:nvCxnSpPr>
        <p:spPr>
          <a:xfrm>
            <a:off x="704528" y="1772816"/>
            <a:ext cx="1080120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78" name=""/>
          <p:cNvCxnSpPr/>
          <p:nvPr/>
        </p:nvCxnSpPr>
        <p:spPr>
          <a:xfrm>
            <a:off x="704528" y="1556792"/>
            <a:ext cx="1080120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79" name=""/>
          <p:cNvCxnSpPr/>
          <p:nvPr/>
        </p:nvCxnSpPr>
        <p:spPr>
          <a:xfrm>
            <a:off x="704528" y="1340768"/>
            <a:ext cx="1080120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80" name=""/>
          <p:cNvSpPr/>
          <p:nvPr/>
        </p:nvSpPr>
        <p:spPr>
          <a:xfrm>
            <a:off x="2360711" y="1484784"/>
            <a:ext cx="1296144" cy="1152128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81" name=""/>
          <p:cNvSpPr/>
          <p:nvPr/>
        </p:nvSpPr>
        <p:spPr>
          <a:xfrm>
            <a:off x="3800871" y="1484784"/>
            <a:ext cx="1296144" cy="1152128"/>
          </a:xfrm>
          <a:prstGeom prst="rect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2" name=""/>
          <p:cNvSpPr/>
          <p:nvPr/>
        </p:nvSpPr>
        <p:spPr>
          <a:xfrm>
            <a:off x="5241032" y="1484784"/>
            <a:ext cx="1296144" cy="1152128"/>
          </a:xfrm>
          <a:prstGeom prst="rect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3" name=""/>
          <p:cNvSpPr/>
          <p:nvPr/>
        </p:nvSpPr>
        <p:spPr>
          <a:xfrm>
            <a:off x="2360712" y="3140968"/>
            <a:ext cx="1296144" cy="1152128"/>
          </a:xfrm>
          <a:prstGeom prst="rect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4" name=""/>
          <p:cNvSpPr/>
          <p:nvPr/>
        </p:nvSpPr>
        <p:spPr>
          <a:xfrm>
            <a:off x="3800872" y="3140968"/>
            <a:ext cx="1296144" cy="1152128"/>
          </a:xfrm>
          <a:prstGeom prst="rect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5" name=""/>
          <p:cNvSpPr/>
          <p:nvPr/>
        </p:nvSpPr>
        <p:spPr>
          <a:xfrm>
            <a:off x="5241032" y="3140968"/>
            <a:ext cx="1296144" cy="1152128"/>
          </a:xfrm>
          <a:prstGeom prst="rect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6" name=""/>
          <p:cNvSpPr/>
          <p:nvPr/>
        </p:nvSpPr>
        <p:spPr>
          <a:xfrm>
            <a:off x="2360712" y="4797152"/>
            <a:ext cx="1296144" cy="1152128"/>
          </a:xfrm>
          <a:prstGeom prst="rect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7" name=""/>
          <p:cNvSpPr/>
          <p:nvPr/>
        </p:nvSpPr>
        <p:spPr>
          <a:xfrm>
            <a:off x="3800872" y="4797152"/>
            <a:ext cx="1296144" cy="1152128"/>
          </a:xfrm>
          <a:prstGeom prst="rect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8" name=""/>
          <p:cNvSpPr/>
          <p:nvPr/>
        </p:nvSpPr>
        <p:spPr>
          <a:xfrm>
            <a:off x="5241032" y="4797152"/>
            <a:ext cx="1296144" cy="1152128"/>
          </a:xfrm>
          <a:prstGeom prst="rect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9" name=""/>
          <p:cNvSpPr/>
          <p:nvPr/>
        </p:nvSpPr>
        <p:spPr>
          <a:xfrm>
            <a:off x="2360711" y="2708920"/>
            <a:ext cx="576064" cy="21602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101</a:t>
            </a:r>
            <a:r>
              <a:rPr lang="ko-KR" altLang="en-US"/>
              <a:t>호</a:t>
            </a:r>
            <a:endParaRPr lang="ko-KR" altLang="en-US"/>
          </a:p>
        </p:txBody>
      </p:sp>
      <p:sp>
        <p:nvSpPr>
          <p:cNvPr id="90" name=""/>
          <p:cNvSpPr/>
          <p:nvPr/>
        </p:nvSpPr>
        <p:spPr>
          <a:xfrm>
            <a:off x="3800871" y="2708920"/>
            <a:ext cx="576064" cy="216024"/>
          </a:xfrm>
          <a:prstGeom prst="rect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102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호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1" name=""/>
          <p:cNvSpPr/>
          <p:nvPr/>
        </p:nvSpPr>
        <p:spPr>
          <a:xfrm>
            <a:off x="5241032" y="2708920"/>
            <a:ext cx="576064" cy="216024"/>
          </a:xfrm>
          <a:prstGeom prst="rect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103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호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2" name=""/>
          <p:cNvSpPr/>
          <p:nvPr/>
        </p:nvSpPr>
        <p:spPr>
          <a:xfrm>
            <a:off x="2360712" y="4365104"/>
            <a:ext cx="576064" cy="216024"/>
          </a:xfrm>
          <a:prstGeom prst="rect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201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호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3" name=""/>
          <p:cNvSpPr/>
          <p:nvPr/>
        </p:nvSpPr>
        <p:spPr>
          <a:xfrm>
            <a:off x="3800872" y="4365104"/>
            <a:ext cx="576064" cy="216024"/>
          </a:xfrm>
          <a:prstGeom prst="rect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202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호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4" name=""/>
          <p:cNvSpPr/>
          <p:nvPr/>
        </p:nvSpPr>
        <p:spPr>
          <a:xfrm>
            <a:off x="5241032" y="4365104"/>
            <a:ext cx="576064" cy="216024"/>
          </a:xfrm>
          <a:prstGeom prst="rect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203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호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5" name=""/>
          <p:cNvSpPr/>
          <p:nvPr/>
        </p:nvSpPr>
        <p:spPr>
          <a:xfrm>
            <a:off x="2360712" y="6021288"/>
            <a:ext cx="576064" cy="216024"/>
          </a:xfrm>
          <a:prstGeom prst="rect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301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호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6" name=""/>
          <p:cNvSpPr/>
          <p:nvPr/>
        </p:nvSpPr>
        <p:spPr>
          <a:xfrm>
            <a:off x="3800872" y="6021288"/>
            <a:ext cx="576064" cy="216024"/>
          </a:xfrm>
          <a:prstGeom prst="rect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302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호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7" name=""/>
          <p:cNvSpPr/>
          <p:nvPr/>
        </p:nvSpPr>
        <p:spPr>
          <a:xfrm>
            <a:off x="5241032" y="6021288"/>
            <a:ext cx="576064" cy="216024"/>
          </a:xfrm>
          <a:prstGeom prst="rect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303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호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8" name=""/>
          <p:cNvSpPr/>
          <p:nvPr/>
        </p:nvSpPr>
        <p:spPr>
          <a:xfrm>
            <a:off x="272480" y="1340768"/>
            <a:ext cx="6696744" cy="4896544"/>
          </a:xfrm>
          <a:prstGeom prst="rect">
            <a:avLst/>
          </a:prstGeom>
          <a:gradFill flip="xy" rotWithShape="1">
            <a:gsLst>
              <a:gs pos="100000">
                <a:schemeClr val="dk2">
                  <a:alpha val="53000"/>
                </a:schemeClr>
              </a:gs>
              <a:gs pos="100000">
                <a:schemeClr val="bg1">
                  <a:alpha val="1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99" name=""/>
          <p:cNvSpPr/>
          <p:nvPr/>
        </p:nvSpPr>
        <p:spPr>
          <a:xfrm>
            <a:off x="1280592" y="2060848"/>
            <a:ext cx="4752528" cy="324036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4000"/>
              <a:t>방 사진</a:t>
            </a:r>
            <a:endParaRPr lang="ko-KR" altLang="en-US" sz="4000"/>
          </a:p>
        </p:txBody>
      </p:sp>
      <p:sp>
        <p:nvSpPr>
          <p:cNvPr id="100" name=""/>
          <p:cNvSpPr/>
          <p:nvPr/>
        </p:nvSpPr>
        <p:spPr>
          <a:xfrm>
            <a:off x="6105128" y="3284984"/>
            <a:ext cx="720080" cy="72008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1" name=""/>
          <p:cNvSpPr/>
          <p:nvPr/>
        </p:nvSpPr>
        <p:spPr>
          <a:xfrm rot="10763871">
            <a:off x="488504" y="3356992"/>
            <a:ext cx="720080" cy="720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2" name=""/>
          <p:cNvSpPr/>
          <p:nvPr/>
        </p:nvSpPr>
        <p:spPr>
          <a:xfrm>
            <a:off x="1280592" y="5517232"/>
            <a:ext cx="4752528" cy="50405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사진들 </a:t>
            </a:r>
            <a:r>
              <a:rPr lang="en-US" altLang="ko-KR"/>
              <a:t>list</a:t>
            </a:r>
            <a:endParaRPr lang="en-US" altLang="ko-KR"/>
          </a:p>
        </p:txBody>
      </p:sp>
      <p:cxnSp>
        <p:nvCxnSpPr>
          <p:cNvPr id="103" name=""/>
          <p:cNvCxnSpPr/>
          <p:nvPr/>
        </p:nvCxnSpPr>
        <p:spPr>
          <a:xfrm rot="16200000" flipH="1">
            <a:off x="1608375" y="5765513"/>
            <a:ext cx="496562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"/>
          <p:cNvCxnSpPr/>
          <p:nvPr/>
        </p:nvCxnSpPr>
        <p:spPr>
          <a:xfrm rot="16200000" flipH="1">
            <a:off x="2184439" y="5765513"/>
            <a:ext cx="496562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05" name=""/>
          <p:cNvCxnSpPr/>
          <p:nvPr/>
        </p:nvCxnSpPr>
        <p:spPr>
          <a:xfrm rot="16200000" flipH="1">
            <a:off x="2760503" y="5765513"/>
            <a:ext cx="496562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06" name=""/>
          <p:cNvSpPr/>
          <p:nvPr/>
        </p:nvSpPr>
        <p:spPr>
          <a:xfrm>
            <a:off x="6321152" y="1484784"/>
            <a:ext cx="504056" cy="432048"/>
          </a:xfrm>
          <a:prstGeom prst="mathMultiply">
            <a:avLst>
              <a:gd name="adj1" fmla="val 23520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165000" y="404664"/>
          <a:ext cx="9576000" cy="730935"/>
        </p:xfrm>
        <a:graphic>
          <a:graphicData uri="http://schemas.openxmlformats.org/drawingml/2006/table">
            <a:tbl>
              <a:tblPr firstRow="1" firstCol="1" bandRow="1"/>
              <a:tblGrid>
                <a:gridCol w="1260000"/>
                <a:gridCol w="3816000"/>
                <a:gridCol w="1260000"/>
                <a:gridCol w="3240000"/>
              </a:tblGrid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+mn-ea"/>
                        </a:rPr>
                        <a:t>호텔소개</a:t>
                      </a:r>
                      <a:endParaRPr lang="ko-KR" altLang="en-US" sz="1000" b="0" kern="100">
                        <a:effectLst/>
                        <a:latin typeface="맑은 고딕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ID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marL="0" marR="0" indent="0" algn="l" defTabSz="661568" rtl="0" eaLnBrk="1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메뉴명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호텔소개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디렉토리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src/main/webapp/WEB-INF/views/sitterinfo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39195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 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화면설명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호텔소개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돌보미소개</a:t>
                      </a:r>
                      <a:endParaRPr lang="ko-KR" altLang="en-US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액터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방문자</a:t>
                      </a: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?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7264715" y="1241391"/>
          <a:ext cx="2476285" cy="5218245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화면설명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0050">
                <a:tc>
                  <a:txBody>
                    <a:bodyPr vert="horz" lIns="66203" tIns="66677" rIns="66203" bIns="33634" anchor="ctr" anchorCtr="0"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Char char="•"/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예약하기 화면</a:t>
                      </a:r>
                      <a:endParaRPr lang="ko-KR" altLang="en-US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기능요건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6052">
                <a:tc>
                  <a:txBody>
                    <a:bodyPr vert="horz" lIns="66203" tIns="66677" rIns="66203" bIns="33634" anchor="ctr" anchorCtr="0"/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왼쪽의 각 탭을 누르면 해당 페이지로 이동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주요흐름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74264">
                <a:tc>
                  <a:txBody>
                    <a:bodyPr vert="horz" lIns="66203" tIns="66677" rIns="66203" bIns="33634" anchor="t" anchorCtr="0"/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7264715" y="6379889"/>
          <a:ext cx="2476285" cy="474301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08095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테이블 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0640">
                <a:tc>
                  <a:txBody>
                    <a:bodyPr vert="horz" lIns="66203" tIns="66677" rIns="66203" bIns="33634" anchor="ctr" anchorCtr="0"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None/>
                        <a:defRPr/>
                      </a:pP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9" name=""/>
          <p:cNvSpPr/>
          <p:nvPr/>
        </p:nvSpPr>
        <p:spPr>
          <a:xfrm>
            <a:off x="2072680" y="1268760"/>
            <a:ext cx="4824536" cy="5256584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 sz="3000" b="1">
              <a:solidFill>
                <a:srgbClr val="ff6600"/>
              </a:solidFill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704528" y="1340768"/>
            <a:ext cx="1080120" cy="219426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algn="l">
              <a:defRPr/>
            </a:pPr>
            <a:r>
              <a:rPr lang="ko-KR" altLang="en-US" sz="800"/>
              <a:t>▶</a:t>
            </a:r>
            <a:r>
              <a:rPr lang="ko-KR" altLang="en-US"/>
              <a:t> </a:t>
            </a:r>
            <a:r>
              <a:rPr xmlns:mc="http://schemas.openxmlformats.org/markup-compatibility/2006" xmlns:hp="http://schemas.haansoft.com/office/presentation/8.0" kumimoji="1" lang="ko-KR" altLang="en-US" b="1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이용 안내</a:t>
            </a:r>
            <a:endParaRPr lang="ko-KR" altLang="en-US" b="1">
              <a:solidFill>
                <a:srgbClr val="808080"/>
              </a:solidFill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704528" y="1548076"/>
            <a:ext cx="1080120" cy="224740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900"/>
              <a:t>▶ </a:t>
            </a: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위치 안내</a:t>
            </a:r>
            <a:endPara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704528" y="1772816"/>
            <a:ext cx="1080120" cy="224740"/>
          </a:xfrm>
          <a:prstGeom prst="rect">
            <a:avLst/>
          </a:prstGeom>
          <a:solidFill>
            <a:schemeClr val="lt1">
              <a:alpha val="100000"/>
            </a:schemeClr>
          </a:solidFill>
        </p:spPr>
        <p:txBody>
          <a:bodyPr wrap="square">
            <a:spAutoFit/>
          </a:bodyPr>
          <a:p>
            <a:pPr algn="l">
              <a:defRPr/>
            </a:pPr>
            <a:r>
              <a:rPr lang="ko-KR" altLang="en-US" sz="900"/>
              <a:t>▶ </a:t>
            </a: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룸 소개</a:t>
            </a:r>
            <a:endPara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74" name=""/>
          <p:cNvSpPr txBox="1"/>
          <p:nvPr/>
        </p:nvSpPr>
        <p:spPr>
          <a:xfrm>
            <a:off x="704528" y="1988840"/>
            <a:ext cx="1080120" cy="224740"/>
          </a:xfrm>
          <a:prstGeom prst="rect">
            <a:avLst/>
          </a:prstGeom>
          <a:solidFill>
            <a:schemeClr val="lt1">
              <a:alpha val="100000"/>
            </a:schemeClr>
          </a:solidFill>
        </p:spPr>
        <p:txBody>
          <a:bodyPr wrap="square">
            <a:spAutoFit/>
          </a:bodyPr>
          <a:p>
            <a:pPr algn="l">
              <a:defRPr/>
            </a:pPr>
            <a:r>
              <a:rPr lang="ko-KR" altLang="en-US" sz="900"/>
              <a:t>▶ </a:t>
            </a: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6182d6"/>
                </a:solidFill>
                <a:latin typeface="굴림"/>
                <a:ea typeface="굴림"/>
                <a:cs typeface="+mn-cs"/>
              </a:rPr>
              <a:t>돌보미 소개</a:t>
            </a:r>
            <a:endPara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<a:solidFill>
                <a:srgbClr val="6182d6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75" name=""/>
          <p:cNvCxnSpPr/>
          <p:nvPr/>
        </p:nvCxnSpPr>
        <p:spPr>
          <a:xfrm>
            <a:off x="704528" y="2204864"/>
            <a:ext cx="1080120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"/>
          <p:cNvCxnSpPr/>
          <p:nvPr/>
        </p:nvCxnSpPr>
        <p:spPr>
          <a:xfrm>
            <a:off x="704528" y="1988840"/>
            <a:ext cx="1080120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77" name=""/>
          <p:cNvCxnSpPr/>
          <p:nvPr/>
        </p:nvCxnSpPr>
        <p:spPr>
          <a:xfrm>
            <a:off x="704528" y="1772816"/>
            <a:ext cx="1080120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78" name=""/>
          <p:cNvCxnSpPr/>
          <p:nvPr/>
        </p:nvCxnSpPr>
        <p:spPr>
          <a:xfrm>
            <a:off x="704528" y="1556792"/>
            <a:ext cx="1080120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79" name=""/>
          <p:cNvCxnSpPr/>
          <p:nvPr/>
        </p:nvCxnSpPr>
        <p:spPr>
          <a:xfrm>
            <a:off x="704528" y="1340768"/>
            <a:ext cx="1080120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80" name=""/>
          <p:cNvSpPr/>
          <p:nvPr/>
        </p:nvSpPr>
        <p:spPr>
          <a:xfrm>
            <a:off x="2360711" y="1484784"/>
            <a:ext cx="1296144" cy="1152128"/>
          </a:xfrm>
          <a:prstGeom prst="rect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1" name=""/>
          <p:cNvSpPr/>
          <p:nvPr/>
        </p:nvSpPr>
        <p:spPr>
          <a:xfrm>
            <a:off x="2360712" y="3140968"/>
            <a:ext cx="1296144" cy="1152128"/>
          </a:xfrm>
          <a:prstGeom prst="rect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2" name=""/>
          <p:cNvSpPr/>
          <p:nvPr/>
        </p:nvSpPr>
        <p:spPr>
          <a:xfrm>
            <a:off x="2360712" y="4797152"/>
            <a:ext cx="1296144" cy="1152128"/>
          </a:xfrm>
          <a:prstGeom prst="rect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3" name=""/>
          <p:cNvSpPr/>
          <p:nvPr/>
        </p:nvSpPr>
        <p:spPr>
          <a:xfrm>
            <a:off x="2360711" y="2708920"/>
            <a:ext cx="1008112" cy="216024"/>
          </a:xfrm>
          <a:prstGeom prst="rect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김철수 돌보미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6" name=""/>
          <p:cNvSpPr/>
          <p:nvPr/>
        </p:nvSpPr>
        <p:spPr>
          <a:xfrm>
            <a:off x="2360711" y="4365104"/>
            <a:ext cx="1008112" cy="216024"/>
          </a:xfrm>
          <a:prstGeom prst="rect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이영희 돌보미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7" name=""/>
          <p:cNvSpPr/>
          <p:nvPr/>
        </p:nvSpPr>
        <p:spPr>
          <a:xfrm>
            <a:off x="2360712" y="6021288"/>
            <a:ext cx="1008112" cy="216024"/>
          </a:xfrm>
          <a:prstGeom prst="rect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김철수 돌보미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3872880" y="2052132"/>
            <a:ext cx="1080120" cy="212913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8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경력</a:t>
            </a:r>
            <a:endParaRPr xmlns:mc="http://schemas.openxmlformats.org/markup-compatibility/2006" xmlns:hp="http://schemas.haansoft.com/office/presentation/8.0" kumimoji="1" lang="ko-KR" altLang="en-US" sz="8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89" name=""/>
          <p:cNvSpPr txBox="1"/>
          <p:nvPr/>
        </p:nvSpPr>
        <p:spPr>
          <a:xfrm>
            <a:off x="3872880" y="2259440"/>
            <a:ext cx="1080120" cy="224740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어디를 나왔고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90" name=""/>
          <p:cNvSpPr txBox="1"/>
          <p:nvPr/>
        </p:nvSpPr>
        <p:spPr>
          <a:xfrm>
            <a:off x="3872880" y="2484180"/>
            <a:ext cx="1728192" cy="219015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무슨 일들을 해왔고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91" name=""/>
          <p:cNvSpPr txBox="1"/>
          <p:nvPr/>
        </p:nvSpPr>
        <p:spPr>
          <a:xfrm>
            <a:off x="3872880" y="2700204"/>
            <a:ext cx="2376264" cy="224740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지금은 여기서 일한다</a:t>
            </a:r>
            <a:endParaRPr xmlns:mc="http://schemas.openxmlformats.org/markup-compatibility/2006" xmlns:hp="http://schemas.haansoft.com/office/presentation/8.0" kumimoji="1" lang="ko-KR" altLang="en-US" sz="90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92" name=""/>
          <p:cNvCxnSpPr/>
          <p:nvPr/>
        </p:nvCxnSpPr>
        <p:spPr>
          <a:xfrm>
            <a:off x="3872880" y="2916228"/>
            <a:ext cx="2686681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93" name=""/>
          <p:cNvCxnSpPr/>
          <p:nvPr/>
        </p:nvCxnSpPr>
        <p:spPr>
          <a:xfrm>
            <a:off x="3872880" y="2700204"/>
            <a:ext cx="2680343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94" name=""/>
          <p:cNvCxnSpPr/>
          <p:nvPr/>
        </p:nvCxnSpPr>
        <p:spPr>
          <a:xfrm>
            <a:off x="3872880" y="2484180"/>
            <a:ext cx="2673981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95" name=""/>
          <p:cNvCxnSpPr/>
          <p:nvPr/>
        </p:nvCxnSpPr>
        <p:spPr>
          <a:xfrm>
            <a:off x="3872878" y="2268156"/>
            <a:ext cx="266763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96" name=""/>
          <p:cNvCxnSpPr/>
          <p:nvPr/>
        </p:nvCxnSpPr>
        <p:spPr>
          <a:xfrm>
            <a:off x="3872880" y="2052132"/>
            <a:ext cx="2674009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06" name=""/>
          <p:cNvSpPr txBox="1"/>
          <p:nvPr/>
        </p:nvSpPr>
        <p:spPr>
          <a:xfrm>
            <a:off x="3872879" y="3708316"/>
            <a:ext cx="1080120" cy="214079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8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경력</a:t>
            </a:r>
            <a:endParaRPr xmlns:mc="http://schemas.openxmlformats.org/markup-compatibility/2006" xmlns:hp="http://schemas.haansoft.com/office/presentation/8.0" kumimoji="1" lang="ko-KR" altLang="en-US" sz="8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107" name=""/>
          <p:cNvSpPr txBox="1"/>
          <p:nvPr/>
        </p:nvSpPr>
        <p:spPr>
          <a:xfrm>
            <a:off x="3872879" y="3915624"/>
            <a:ext cx="1080120" cy="224740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어디를 나왔고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108" name=""/>
          <p:cNvSpPr txBox="1"/>
          <p:nvPr/>
        </p:nvSpPr>
        <p:spPr>
          <a:xfrm>
            <a:off x="3872879" y="4140364"/>
            <a:ext cx="1728192" cy="220181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무슨 일들을 해왔고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109" name=""/>
          <p:cNvSpPr txBox="1"/>
          <p:nvPr/>
        </p:nvSpPr>
        <p:spPr>
          <a:xfrm>
            <a:off x="3872879" y="4356388"/>
            <a:ext cx="2376264" cy="224740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지금은 여기서 일한다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110" name=""/>
          <p:cNvCxnSpPr/>
          <p:nvPr/>
        </p:nvCxnSpPr>
        <p:spPr>
          <a:xfrm>
            <a:off x="3872879" y="4572412"/>
            <a:ext cx="2686681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11" name=""/>
          <p:cNvCxnSpPr/>
          <p:nvPr/>
        </p:nvCxnSpPr>
        <p:spPr>
          <a:xfrm>
            <a:off x="3872879" y="4356388"/>
            <a:ext cx="2680343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12" name=""/>
          <p:cNvCxnSpPr/>
          <p:nvPr/>
        </p:nvCxnSpPr>
        <p:spPr>
          <a:xfrm>
            <a:off x="3872880" y="4140364"/>
            <a:ext cx="2673981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13" name=""/>
          <p:cNvCxnSpPr/>
          <p:nvPr/>
        </p:nvCxnSpPr>
        <p:spPr>
          <a:xfrm>
            <a:off x="3872877" y="3924340"/>
            <a:ext cx="266763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14" name=""/>
          <p:cNvCxnSpPr/>
          <p:nvPr/>
        </p:nvCxnSpPr>
        <p:spPr>
          <a:xfrm>
            <a:off x="3872880" y="3708316"/>
            <a:ext cx="2674009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15" name=""/>
          <p:cNvSpPr txBox="1"/>
          <p:nvPr/>
        </p:nvSpPr>
        <p:spPr>
          <a:xfrm>
            <a:off x="3872880" y="5364500"/>
            <a:ext cx="1080120" cy="215245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8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경력</a:t>
            </a:r>
            <a:endParaRPr xmlns:mc="http://schemas.openxmlformats.org/markup-compatibility/2006" xmlns:hp="http://schemas.haansoft.com/office/presentation/8.0" kumimoji="1" lang="ko-KR" altLang="en-US" sz="8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116" name=""/>
          <p:cNvSpPr txBox="1"/>
          <p:nvPr/>
        </p:nvSpPr>
        <p:spPr>
          <a:xfrm>
            <a:off x="3872880" y="5571808"/>
            <a:ext cx="1080120" cy="224740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어디를 나왔고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117" name=""/>
          <p:cNvSpPr txBox="1"/>
          <p:nvPr/>
        </p:nvSpPr>
        <p:spPr>
          <a:xfrm>
            <a:off x="3872880" y="5796548"/>
            <a:ext cx="1728192" cy="221346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무슨 일들을 해왔고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118" name=""/>
          <p:cNvSpPr txBox="1"/>
          <p:nvPr/>
        </p:nvSpPr>
        <p:spPr>
          <a:xfrm>
            <a:off x="3872880" y="6012572"/>
            <a:ext cx="2376264" cy="224740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지금은 여기서 일한다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119" name=""/>
          <p:cNvCxnSpPr/>
          <p:nvPr/>
        </p:nvCxnSpPr>
        <p:spPr>
          <a:xfrm>
            <a:off x="3872880" y="6228596"/>
            <a:ext cx="2686681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20" name=""/>
          <p:cNvCxnSpPr/>
          <p:nvPr/>
        </p:nvCxnSpPr>
        <p:spPr>
          <a:xfrm>
            <a:off x="3872880" y="6012572"/>
            <a:ext cx="2680343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21" name=""/>
          <p:cNvCxnSpPr/>
          <p:nvPr/>
        </p:nvCxnSpPr>
        <p:spPr>
          <a:xfrm>
            <a:off x="3872880" y="5796548"/>
            <a:ext cx="2673981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22" name=""/>
          <p:cNvCxnSpPr/>
          <p:nvPr/>
        </p:nvCxnSpPr>
        <p:spPr>
          <a:xfrm>
            <a:off x="3872878" y="5580524"/>
            <a:ext cx="266763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23" name=""/>
          <p:cNvCxnSpPr/>
          <p:nvPr/>
        </p:nvCxnSpPr>
        <p:spPr>
          <a:xfrm>
            <a:off x="3872880" y="5364500"/>
            <a:ext cx="2674009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08684" y="2348880"/>
            <a:ext cx="5688632" cy="2160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eaLnBrk="0" hangingPunct="0">
              <a:spcBef>
                <a:spcPct val="20000"/>
              </a:spcBef>
              <a:defRPr/>
            </a:pPr>
            <a:r>
              <a:rPr xmlns:mc="http://schemas.openxmlformats.org/markup-compatibility/2006" xmlns:hp="http://schemas.haansoft.com/office/presentation/8.0" lang="ko-KR" altLang="en-US" sz="4000" b="1" mc:Ignorable="hp" hp:hslEmbossed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맑은 고딕"/>
                <a:ea typeface="맑은 고딕"/>
              </a:rPr>
              <a:t>예약하기</a:t>
            </a:r>
            <a:endParaRPr xmlns:mc="http://schemas.openxmlformats.org/markup-compatibility/2006" xmlns:hp="http://schemas.haansoft.com/office/presentation/8.0" lang="ko-KR" altLang="en-US" sz="4000" b="1" mc:Ignorable="hp" hp:hslEmbossed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165000" y="404664"/>
          <a:ext cx="9576000" cy="730935"/>
        </p:xfrm>
        <a:graphic>
          <a:graphicData uri="http://schemas.openxmlformats.org/drawingml/2006/table">
            <a:tbl>
              <a:tblPr firstRow="1" firstCol="1" bandRow="1"/>
              <a:tblGrid>
                <a:gridCol w="1260000"/>
                <a:gridCol w="3816000"/>
                <a:gridCol w="1260000"/>
                <a:gridCol w="3240000"/>
              </a:tblGrid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+mn-ea"/>
                        </a:rPr>
                        <a:t>예약하기</a:t>
                      </a:r>
                      <a:endParaRPr lang="ko-KR" altLang="en-US" sz="1000" b="0" kern="100">
                        <a:effectLst/>
                        <a:latin typeface="맑은 고딕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ID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marL="0" marR="0" indent="0" algn="l" defTabSz="661568" rtl="0" eaLnBrk="1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메뉴명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예약하기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디렉토리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src/main/webapp/WEB-INF/views/reserve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39195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 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화면설명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예약하기 화면</a:t>
                      </a:r>
                      <a:endParaRPr lang="ko-KR" altLang="en-US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액터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회원</a:t>
                      </a:r>
                      <a:endParaRPr lang="ko-KR" altLang="en-US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7264715" y="1241391"/>
          <a:ext cx="2476285" cy="5218245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화면설명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0050">
                <a:tc>
                  <a:txBody>
                    <a:bodyPr vert="horz" lIns="66203" tIns="66677" rIns="66203" bIns="33634" anchor="ctr" anchorCtr="0"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Char char="•"/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예약하기 화면</a:t>
                      </a:r>
                      <a:endParaRPr lang="ko-KR" altLang="en-US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기능요건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6052">
                <a:tc>
                  <a:txBody>
                    <a:bodyPr vert="horz" lIns="66203" tIns="66677" rIns="66203" bIns="33634" anchor="ctr" anchorCtr="0"/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체크인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,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체크아웃의 버튼은 달력에서 날짜 선택하기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반려견 나이의 버튼은 숫자 선택하기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입력 필수사항을 입력후 상담신청을 누르고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,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db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예약테이블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?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에 정상적으로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insert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가 되면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예약되었습니다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.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서비스를 위해 상담 차 연락드리겠습니다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.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감사합니다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.’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라는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alert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를 띄우기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.</a:t>
                      </a: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주요흐름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74264">
                <a:tc>
                  <a:txBody>
                    <a:bodyPr vert="horz" lIns="66203" tIns="66677" rIns="66203" bIns="33634" anchor="t" anchorCtr="0"/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순서대로 입력한다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.(’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기타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’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를 제외한 것들은 필수 입력사항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.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개인정보 이용 동의도 체크 필요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.</a:t>
                      </a: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보호자명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,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연락처의 경우 회원의 정보가 출력되어 나타남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.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수정불가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7264715" y="6379889"/>
          <a:ext cx="2476285" cy="474301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08095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테이블 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0640">
                <a:tc>
                  <a:txBody>
                    <a:bodyPr vert="horz" lIns="66203" tIns="66677" rIns="66203" bIns="33634" anchor="ctr" anchorCtr="0"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None/>
                        <a:defRPr/>
                      </a:pP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9" name=""/>
          <p:cNvSpPr/>
          <p:nvPr/>
        </p:nvSpPr>
        <p:spPr>
          <a:xfrm>
            <a:off x="4232920" y="1340767"/>
            <a:ext cx="2592288" cy="36004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l">
              <a:buClr>
                <a:srgbClr val="808080"/>
              </a:buClr>
              <a:buNone/>
              <a:defRPr/>
            </a:pPr>
            <a:r>
              <a:rPr lang="ko-KR" altLang="en-US">
                <a:solidFill>
                  <a:srgbClr val="808080"/>
                </a:solidFill>
                <a:effectLst/>
                <a:ea typeface="굴림"/>
              </a:rPr>
              <a:t>홍길동</a:t>
            </a:r>
            <a:endParaRPr lang="ko-KR" altLang="en-US">
              <a:solidFill>
                <a:srgbClr val="808080"/>
              </a:solidFill>
              <a:effectLst/>
              <a:ea typeface="굴림"/>
            </a:endParaRPr>
          </a:p>
        </p:txBody>
      </p:sp>
      <p:sp>
        <p:nvSpPr>
          <p:cNvPr id="30" name=""/>
          <p:cNvSpPr/>
          <p:nvPr/>
        </p:nvSpPr>
        <p:spPr>
          <a:xfrm>
            <a:off x="4232920" y="1916832"/>
            <a:ext cx="2592288" cy="360040"/>
          </a:xfrm>
          <a:prstGeom prst="rect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algn="l">
              <a:buClr>
                <a:srgbClr val="808080"/>
              </a:buClr>
              <a:buNone/>
              <a:defRPr/>
            </a:pPr>
            <a:r>
              <a:rPr lang="en-US" altLang="ko-KR">
                <a:solidFill>
                  <a:srgbClr val="808080"/>
                </a:solidFill>
                <a:effectLst/>
                <a:latin typeface="+mn-lt"/>
              </a:rPr>
              <a:t>010-1234-5678</a:t>
            </a:r>
            <a:endParaRPr lang="en-US" altLang="ko-KR">
              <a:solidFill>
                <a:srgbClr val="808080"/>
              </a:solidFill>
              <a:effectLst/>
              <a:latin typeface="+mn-lt"/>
            </a:endParaRPr>
          </a:p>
        </p:txBody>
      </p:sp>
      <p:sp>
        <p:nvSpPr>
          <p:cNvPr id="31" name=""/>
          <p:cNvSpPr/>
          <p:nvPr/>
        </p:nvSpPr>
        <p:spPr>
          <a:xfrm>
            <a:off x="4232920" y="3645024"/>
            <a:ext cx="2592288" cy="360040"/>
          </a:xfrm>
          <a:prstGeom prst="rect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" name=""/>
          <p:cNvSpPr/>
          <p:nvPr/>
        </p:nvSpPr>
        <p:spPr>
          <a:xfrm>
            <a:off x="4232920" y="4221088"/>
            <a:ext cx="2592288" cy="360040"/>
          </a:xfrm>
          <a:prstGeom prst="rect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5" name=""/>
          <p:cNvSpPr txBox="1"/>
          <p:nvPr/>
        </p:nvSpPr>
        <p:spPr>
          <a:xfrm>
            <a:off x="3224808" y="1412776"/>
            <a:ext cx="936104" cy="26248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100"/>
              <a:t>보호자명</a:t>
            </a:r>
            <a:endParaRPr lang="ko-KR" altLang="en-US" sz="1100"/>
          </a:p>
        </p:txBody>
      </p:sp>
      <p:sp>
        <p:nvSpPr>
          <p:cNvPr id="36" name=""/>
          <p:cNvSpPr txBox="1"/>
          <p:nvPr/>
        </p:nvSpPr>
        <p:spPr>
          <a:xfrm>
            <a:off x="3224808" y="1942376"/>
            <a:ext cx="936104" cy="26248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1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연락처</a:t>
            </a:r>
            <a:endParaRPr xmlns:mc="http://schemas.openxmlformats.org/markup-compatibility/2006" xmlns:hp="http://schemas.haansoft.com/office/presentation/8.0" kumimoji="1" lang="ko-KR" altLang="en-US" sz="11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37" name=""/>
          <p:cNvSpPr txBox="1"/>
          <p:nvPr/>
        </p:nvSpPr>
        <p:spPr>
          <a:xfrm>
            <a:off x="3224808" y="3094504"/>
            <a:ext cx="936104" cy="26268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1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체크아웃</a:t>
            </a:r>
            <a:endParaRPr xmlns:mc="http://schemas.openxmlformats.org/markup-compatibility/2006" xmlns:hp="http://schemas.haansoft.com/office/presentation/8.0" kumimoji="1" lang="ko-KR" altLang="en-US" sz="11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3224808" y="2518440"/>
            <a:ext cx="936104" cy="26248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1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체크인</a:t>
            </a:r>
            <a:endParaRPr xmlns:mc="http://schemas.openxmlformats.org/markup-compatibility/2006" xmlns:hp="http://schemas.haansoft.com/office/presentation/8.0" kumimoji="1" lang="ko-KR" altLang="en-US" sz="11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40" name=""/>
          <p:cNvSpPr txBox="1"/>
          <p:nvPr/>
        </p:nvSpPr>
        <p:spPr>
          <a:xfrm>
            <a:off x="3224808" y="3717032"/>
            <a:ext cx="936104" cy="26251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1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반려견종</a:t>
            </a:r>
            <a:endParaRPr xmlns:mc="http://schemas.openxmlformats.org/markup-compatibility/2006" xmlns:hp="http://schemas.haansoft.com/office/presentation/8.0" kumimoji="1" lang="ko-KR" altLang="en-US" sz="11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41" name=""/>
          <p:cNvSpPr txBox="1"/>
          <p:nvPr/>
        </p:nvSpPr>
        <p:spPr>
          <a:xfrm>
            <a:off x="3224808" y="4293096"/>
            <a:ext cx="936104" cy="26248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1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반려견나이</a:t>
            </a:r>
            <a:endParaRPr xmlns:mc="http://schemas.openxmlformats.org/markup-compatibility/2006" xmlns:hp="http://schemas.haansoft.com/office/presentation/8.0" kumimoji="1" lang="ko-KR" altLang="en-US" sz="11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3152800" y="5766386"/>
            <a:ext cx="2016224" cy="26103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1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개인정보 수집 및 이용 동의</a:t>
            </a:r>
            <a:endParaRPr xmlns:mc="http://schemas.openxmlformats.org/markup-compatibility/2006" xmlns:hp="http://schemas.haansoft.com/office/presentation/8.0" kumimoji="1" lang="ko-KR" altLang="en-US" sz="11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45" name=""/>
          <p:cNvSpPr txBox="1"/>
          <p:nvPr/>
        </p:nvSpPr>
        <p:spPr>
          <a:xfrm>
            <a:off x="3224808" y="4797152"/>
            <a:ext cx="936104" cy="26248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1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기타</a:t>
            </a:r>
            <a:endParaRPr xmlns:mc="http://schemas.openxmlformats.org/markup-compatibility/2006" xmlns:hp="http://schemas.haansoft.com/office/presentation/8.0" kumimoji="1" lang="ko-KR" altLang="en-US" sz="11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49" name=""/>
          <p:cNvSpPr txBox="1"/>
          <p:nvPr/>
        </p:nvSpPr>
        <p:spPr>
          <a:xfrm>
            <a:off x="5889104" y="5805264"/>
            <a:ext cx="720080" cy="262488"/>
          </a:xfrm>
          <a:prstGeom prst="rect">
            <a:avLst/>
          </a:prstGeom>
          <a:solidFill>
            <a:schemeClr val="accen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1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미동의</a:t>
            </a:r>
            <a:endParaRPr xmlns:mc="http://schemas.openxmlformats.org/markup-compatibility/2006" xmlns:hp="http://schemas.haansoft.com/office/presentation/8.0" kumimoji="1" lang="ko-KR" altLang="en-US" sz="11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5241032" y="5805264"/>
            <a:ext cx="648072" cy="262488"/>
          </a:xfrm>
          <a:prstGeom prst="rect">
            <a:avLst/>
          </a:prstGeom>
          <a:solidFill>
            <a:schemeClr val="accen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1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동의</a:t>
            </a:r>
            <a:endParaRPr xmlns:mc="http://schemas.openxmlformats.org/markup-compatibility/2006" xmlns:hp="http://schemas.haansoft.com/office/presentation/8.0" kumimoji="1" lang="ko-KR" altLang="en-US" sz="11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3224808" y="6237312"/>
            <a:ext cx="3600400" cy="218733"/>
          </a:xfrm>
          <a:prstGeom prst="rect">
            <a:avLst/>
          </a:prstGeom>
          <a:solidFill>
            <a:srgbClr val="ffceb0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예약상담신청</a:t>
            </a:r>
            <a:endParaRPr lang="ko-KR" altLang="en-US"/>
          </a:p>
        </p:txBody>
      </p:sp>
      <p:sp>
        <p:nvSpPr>
          <p:cNvPr id="54" name=""/>
          <p:cNvSpPr/>
          <p:nvPr/>
        </p:nvSpPr>
        <p:spPr>
          <a:xfrm>
            <a:off x="200472" y="1340768"/>
            <a:ext cx="2952328" cy="4392488"/>
          </a:xfrm>
          <a:prstGeom prst="rect">
            <a:avLst/>
          </a:prstGeom>
          <a:solidFill>
            <a:srgbClr val="a6a7d8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2400" b="1"/>
              <a:t>주의사항</a:t>
            </a:r>
            <a:endParaRPr lang="ko-KR" altLang="en-US" sz="2400" b="1"/>
          </a:p>
          <a:p>
            <a:pPr algn="ctr">
              <a:defRPr/>
            </a:pPr>
            <a:r>
              <a:rPr lang="ko-KR" altLang="en-US" sz="2400" b="1"/>
              <a:t>및</a:t>
            </a:r>
            <a:endParaRPr lang="ko-KR" altLang="en-US" sz="2400" b="1"/>
          </a:p>
          <a:p>
            <a:pPr algn="ctr">
              <a:defRPr/>
            </a:pPr>
            <a:r>
              <a:rPr lang="ko-KR" altLang="en-US" sz="2400" b="1"/>
              <a:t>설명</a:t>
            </a:r>
            <a:endParaRPr lang="ko-KR" altLang="en-US" sz="2400" b="1"/>
          </a:p>
        </p:txBody>
      </p:sp>
      <p:sp>
        <p:nvSpPr>
          <p:cNvPr id="55" name=""/>
          <p:cNvSpPr txBox="1"/>
          <p:nvPr/>
        </p:nvSpPr>
        <p:spPr>
          <a:xfrm>
            <a:off x="4232920" y="4797152"/>
            <a:ext cx="2592288" cy="773068"/>
          </a:xfrm>
          <a:prstGeom prst="rect">
            <a:avLst/>
          </a:prstGeom>
          <a:solidFill>
            <a:srgbClr val="bbe0e3"/>
          </a:solidFill>
          <a:ln w="12700">
            <a:solidFill>
              <a:schemeClr val="dk1"/>
            </a:solidFill>
          </a:ln>
        </p:spPr>
        <p:txBody>
          <a:bodyPr wrap="square">
            <a:spAutoFit/>
          </a:bodyPr>
          <a:p>
            <a:pPr algn="just">
              <a:defRPr/>
            </a:pPr>
            <a:r>
              <a:rPr lang="ko-KR" altLang="en-US"/>
              <a:t>반려견 이름 및 반려견을 케어하는 데 주의해야 할 사항을 적어주시길 바랍니다</a:t>
            </a:r>
            <a:r>
              <a:rPr lang="en-US" altLang="ko-KR"/>
              <a:t>.</a:t>
            </a:r>
            <a:endParaRPr lang="en-US" altLang="ko-KR"/>
          </a:p>
          <a:p>
            <a:pPr algn="just">
              <a:defRPr/>
            </a:pPr>
            <a:endParaRPr lang="en-US" altLang="ko-KR"/>
          </a:p>
          <a:p>
            <a:pPr algn="just">
              <a:defRPr/>
            </a:pPr>
            <a:endParaRPr lang="en-US" altLang="ko-KR"/>
          </a:p>
          <a:p>
            <a:pPr algn="just">
              <a:defRPr/>
            </a:pPr>
            <a:endParaRPr lang="en-US" altLang="ko-KR"/>
          </a:p>
        </p:txBody>
      </p:sp>
      <p:sp>
        <p:nvSpPr>
          <p:cNvPr id="56" name=""/>
          <p:cNvSpPr/>
          <p:nvPr/>
        </p:nvSpPr>
        <p:spPr>
          <a:xfrm>
            <a:off x="6465168" y="4293096"/>
            <a:ext cx="288032" cy="216024"/>
          </a:xfrm>
          <a:prstGeom prst="rect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7" name=""/>
          <p:cNvSpPr/>
          <p:nvPr/>
        </p:nvSpPr>
        <p:spPr>
          <a:xfrm>
            <a:off x="6537176" y="4365104"/>
            <a:ext cx="144016" cy="72008"/>
          </a:xfrm>
          <a:prstGeom prst="flowChartMerg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8" name=""/>
          <p:cNvSpPr/>
          <p:nvPr/>
        </p:nvSpPr>
        <p:spPr>
          <a:xfrm>
            <a:off x="4232920" y="2492896"/>
            <a:ext cx="2592288" cy="360040"/>
          </a:xfrm>
          <a:prstGeom prst="rect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9" name=""/>
          <p:cNvSpPr/>
          <p:nvPr/>
        </p:nvSpPr>
        <p:spPr>
          <a:xfrm>
            <a:off x="6465168" y="2564904"/>
            <a:ext cx="288032" cy="216024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7a7a7a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0" name=""/>
          <p:cNvSpPr/>
          <p:nvPr/>
        </p:nvSpPr>
        <p:spPr>
          <a:xfrm>
            <a:off x="6537176" y="2636912"/>
            <a:ext cx="144016" cy="72008"/>
          </a:xfrm>
          <a:prstGeom prst="flowChartMerge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4" name=""/>
          <p:cNvSpPr/>
          <p:nvPr/>
        </p:nvSpPr>
        <p:spPr>
          <a:xfrm>
            <a:off x="4232920" y="3068960"/>
            <a:ext cx="2592288" cy="360040"/>
          </a:xfrm>
          <a:prstGeom prst="rect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5" name=""/>
          <p:cNvSpPr/>
          <p:nvPr/>
        </p:nvSpPr>
        <p:spPr>
          <a:xfrm>
            <a:off x="6465168" y="3140968"/>
            <a:ext cx="288032" cy="216024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7a7a7a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6" name=""/>
          <p:cNvSpPr/>
          <p:nvPr/>
        </p:nvSpPr>
        <p:spPr>
          <a:xfrm>
            <a:off x="6537176" y="3212976"/>
            <a:ext cx="144016" cy="72008"/>
          </a:xfrm>
          <a:prstGeom prst="flowChartMerge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7" name=""/>
          <p:cNvSpPr txBox="1"/>
          <p:nvPr/>
        </p:nvSpPr>
        <p:spPr>
          <a:xfrm>
            <a:off x="4304928" y="2564904"/>
            <a:ext cx="2016224" cy="24306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000" b="1"/>
              <a:t>2020-02-01</a:t>
            </a:r>
            <a:endParaRPr lang="en-US" altLang="ko-KR" sz="1000" b="1"/>
          </a:p>
        </p:txBody>
      </p:sp>
      <p:sp>
        <p:nvSpPr>
          <p:cNvPr id="68" name=""/>
          <p:cNvSpPr txBox="1"/>
          <p:nvPr/>
        </p:nvSpPr>
        <p:spPr>
          <a:xfrm>
            <a:off x="4304928" y="3113926"/>
            <a:ext cx="2016224" cy="24306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0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2020-02-01</a:t>
            </a:r>
            <a:endParaRPr xmlns:mc="http://schemas.openxmlformats.org/markup-compatibility/2006" xmlns:hp="http://schemas.haansoft.com/office/presentation/8.0" kumimoji="1" lang="en-US" altLang="ko-KR" sz="1000" b="1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65000" y="1412776"/>
          <a:ext cx="9575998" cy="2649896"/>
        </p:xfrm>
        <a:graphic>
          <a:graphicData uri="http://schemas.openxmlformats.org/drawingml/2006/table">
            <a:tbl>
              <a:tblPr firstRow="1" firstCol="1" bandRow="1"/>
              <a:tblGrid>
                <a:gridCol w="1331616"/>
                <a:gridCol w="1656184"/>
                <a:gridCol w="1872208"/>
                <a:gridCol w="1800200"/>
                <a:gridCol w="2915790"/>
              </a:tblGrid>
              <a:tr h="331237">
                <a:tc gridSpan="5">
                  <a:txBody>
                    <a:bodyPr vert="horz" lIns="36000" tIns="36000" rIns="36000" bIns="36000" anchor="ctr" anchorCtr="0"/>
                    <a:p>
                      <a:pPr marL="0" marR="0" lvl="0" indent="0" algn="l" defTabSz="661568" rtl="0" eaLnBrk="1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1" kern="100">
                          <a:effectLst/>
                          <a:latin typeface="맑은 고딕"/>
                          <a:ea typeface="+mn-ea"/>
                        </a:rPr>
                        <a:t>입출력 항목                                                                                                                      </a:t>
                      </a:r>
                      <a:r>
                        <a:rPr lang="en-US" altLang="ko-KR" sz="1000" b="1" kern="100">
                          <a:effectLst/>
                          <a:latin typeface="맑은 고딕"/>
                          <a:ea typeface="+mn-ea"/>
                        </a:rPr>
                        <a:t>*</a:t>
                      </a:r>
                      <a:r>
                        <a:rPr lang="ko-KR" altLang="en-US" sz="1000" b="1" kern="100">
                          <a:effectLst/>
                          <a:latin typeface="맑은 고딕"/>
                          <a:ea typeface="+mn-ea"/>
                        </a:rPr>
                        <a:t>속성 </a:t>
                      </a:r>
                      <a:r>
                        <a:rPr lang="en-US" altLang="ko-KR" sz="1000" b="1" kern="100">
                          <a:effectLst/>
                          <a:latin typeface="맑은 고딕"/>
                          <a:ea typeface="+mn-ea"/>
                        </a:rPr>
                        <a:t>I:Input, O:Output, R:ReadOnly, E:Editable, H:Hidden</a:t>
                      </a:r>
                      <a:endParaRPr lang="ko-KR" altLang="en-US" sz="1000"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31237">
                <a:tc>
                  <a:txBody>
                    <a:bodyPr vert="horz" lIns="36000" tIns="36000" rIns="36000" bIns="36000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항목명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컨트롤명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타입 및 길이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속성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Validation Check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1237">
                <a:tc>
                  <a:txBody>
                    <a:bodyPr vert="horz" lIns="36000" tIns="36000" rIns="36000" bIns="36000" anchor="ctr" anchorCtr="0"/>
                    <a:p>
                      <a:pPr algn="l" rtl="0">
                        <a:defRPr/>
                      </a:pP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보호자명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User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Name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VARCHAR2(8 char)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 / R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indent="0" algn="l" defTabSz="661568" rtl="0" eaLnBrk="1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31237">
                <a:tc>
                  <a:txBody>
                    <a:bodyPr vert="horz" lIns="36000" tIns="36000" rIns="36000" bIns="36000" anchor="ctr" anchorCtr="0"/>
                    <a:p>
                      <a:pPr algn="l" rtl="0">
                        <a:defRPr/>
                      </a:pP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연락처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Phone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VARCHAR2(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char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 / R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indent="0" algn="l" defTabSz="661568" rtl="0" eaLnBrk="1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31237">
                <a:tc>
                  <a:txBody>
                    <a:bodyPr vert="horz" lIns="36000" tIns="36000" rIns="36000" bIns="36000" anchor="ctr" anchorCtr="0"/>
                    <a:p>
                      <a:pPr algn="l" rtl="0">
                        <a:defRPr/>
                      </a:pP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체크인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아웃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CheckIn / CheckOut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DATE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 / E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indent="0" algn="l" defTabSz="661568" rtl="0" eaLnBrk="1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31237">
                <a:tc>
                  <a:txBody>
                    <a:bodyPr vert="horz" lIns="36000" tIns="36000" rIns="36000" bIns="36000" anchor="ctr" anchorCtr="0"/>
                    <a:p>
                      <a:pPr algn="l" rtl="0">
                        <a:defRPr/>
                      </a:pP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반려견종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PetType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VARCHAR2(15 char)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 / E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indent="0" algn="l" defTabSz="661568" rtl="0" eaLnBrk="1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31237">
                <a:tc>
                  <a:txBody>
                    <a:bodyPr vert="horz" lIns="36000" tIns="36000" rIns="36000" bIns="36000" anchor="ctr" anchorCtr="0"/>
                    <a:p>
                      <a:pPr algn="l" rtl="0">
                        <a:defRPr/>
                      </a:pP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반려견나이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PetAge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INTEGER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 / E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indent="0" algn="l" defTabSz="661568" rtl="0" eaLnBrk="1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31237">
                <a:tc>
                  <a:txBody>
                    <a:bodyPr vert="horz" lIns="36000" tIns="36000" rIns="36000" bIns="36000" anchor="ctr" anchorCtr="0"/>
                    <a:p>
                      <a:pPr algn="l" rtl="0">
                        <a:defRPr/>
                      </a:pP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Notice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VARCHAR2(100 char)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 / E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indent="0" algn="l" defTabSz="661568" rtl="0" eaLnBrk="1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65000" y="4581128"/>
          <a:ext cx="9575998" cy="1248140"/>
        </p:xfrm>
        <a:graphic>
          <a:graphicData uri="http://schemas.openxmlformats.org/drawingml/2006/table">
            <a:tbl>
              <a:tblPr firstRow="1" firstCol="1" bandRow="1"/>
              <a:tblGrid>
                <a:gridCol w="1331616"/>
                <a:gridCol w="8244382"/>
              </a:tblGrid>
              <a:tr h="312035">
                <a:tc gridSpan="2">
                  <a:txBody>
                    <a:bodyPr vert="horz" lIns="36000" tIns="36000" rIns="36000" bIns="36000" anchor="ctr" anchorCtr="0"/>
                    <a:p>
                      <a:pPr marL="0" marR="0" lvl="0" indent="0" algn="l" defTabSz="661568" rtl="0" eaLnBrk="1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1" kern="100">
                          <a:effectLst/>
                          <a:latin typeface="맑은 고딕"/>
                          <a:ea typeface="+mn-ea"/>
                        </a:rPr>
                        <a:t>이벤트 호출 항목                                                                                                               </a:t>
                      </a:r>
                      <a:endParaRPr lang="ko-KR" altLang="en-US" sz="1000"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12035">
                <a:tc>
                  <a:txBody>
                    <a:bodyPr vert="horz" lIns="36000" tIns="36000" rIns="36000" bIns="36000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항목명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컨트롤 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24070">
                <a:tc>
                  <a:txBody>
                    <a:bodyPr vert="horz" lIns="36000" tIns="36000" rIns="36000" bIns="36000" anchor="ctr" anchorCtr="0"/>
                    <a:p>
                      <a:pPr algn="l" rtl="0">
                        <a:defRPr/>
                      </a:pP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예약하기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indent="0" algn="ctr" defTabSz="661568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InsertReserve()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65000" y="404664"/>
          <a:ext cx="9576000" cy="747701"/>
        </p:xfrm>
        <a:graphic>
          <a:graphicData uri="http://schemas.openxmlformats.org/drawingml/2006/table">
            <a:tbl>
              <a:tblPr firstRow="1" firstCol="1" bandRow="1"/>
              <a:tblGrid>
                <a:gridCol w="1260000"/>
                <a:gridCol w="3816000"/>
                <a:gridCol w="1260000"/>
                <a:gridCol w="3240000"/>
              </a:tblGrid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+mn-ea"/>
                        </a:rPr>
                        <a:t>예약하기</a:t>
                      </a:r>
                      <a:endParaRPr lang="ko-KR" altLang="en-US" sz="1000" b="0" kern="100">
                        <a:effectLst/>
                        <a:latin typeface="맑은 고딕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ID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marL="0" marR="0" indent="0" algn="l" defTabSz="661568" rtl="0" eaLnBrk="1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60411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메뉴명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buClr>
                          <a:srgbClr val="000000"/>
                        </a:buClr>
                        <a:buNone/>
                        <a:defRPr/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예약하기</a:t>
                      </a: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디렉토리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src/main/webapp/WEB-INF/views/reserve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39195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 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화면설명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ts val="1200"/>
                        </a:lnSpc>
                        <a:buClr>
                          <a:srgbClr val="000000"/>
                        </a:buClr>
                        <a:buNone/>
                        <a:defRPr/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예약하기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화면</a:t>
                      </a: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액터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회원</a:t>
                      </a:r>
                      <a:endParaRPr lang="ko-KR" altLang="en-US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08684" y="2348880"/>
            <a:ext cx="5688632" cy="2160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eaLnBrk="0" hangingPunct="0">
              <a:spcBef>
                <a:spcPct val="20000"/>
              </a:spcBef>
              <a:defRPr/>
            </a:pPr>
            <a:r>
              <a:rPr xmlns:mc="http://schemas.openxmlformats.org/markup-compatibility/2006" xmlns:hp="http://schemas.haansoft.com/office/presentation/8.0" lang="ko-KR" altLang="en-US" sz="4000" b="1" mc:Ignorable="hp" hp:hslEmbossed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맑은 고딕"/>
                <a:ea typeface="맑은 고딕"/>
              </a:rPr>
              <a:t>호텔소개</a:t>
            </a:r>
            <a:endParaRPr xmlns:mc="http://schemas.openxmlformats.org/markup-compatibility/2006" xmlns:hp="http://schemas.haansoft.com/office/presentation/8.0" lang="ko-KR" altLang="en-US" sz="4000" b="1" mc:Ignorable="hp" hp:hslEmbossed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165000" y="404664"/>
          <a:ext cx="9576000" cy="730935"/>
        </p:xfrm>
        <a:graphic>
          <a:graphicData uri="http://schemas.openxmlformats.org/drawingml/2006/table">
            <a:tbl>
              <a:tblPr firstRow="1" firstCol="1" bandRow="1"/>
              <a:tblGrid>
                <a:gridCol w="1260000"/>
                <a:gridCol w="3816000"/>
                <a:gridCol w="1260000"/>
                <a:gridCol w="3240000"/>
              </a:tblGrid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+mn-ea"/>
                        </a:rPr>
                        <a:t>호텔소개</a:t>
                      </a:r>
                      <a:endParaRPr lang="ko-KR" altLang="en-US" sz="1000" b="0" kern="100">
                        <a:effectLst/>
                        <a:latin typeface="맑은 고딕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ID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marL="0" marR="0" indent="0" algn="l" defTabSz="661568" rtl="0" eaLnBrk="1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메뉴명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호텔소개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디렉토리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39195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 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화면설명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호텔소개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공통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세부 탭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?)</a:t>
                      </a:r>
                      <a:endParaRPr lang="en-US" alt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액터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방문자</a:t>
                      </a: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?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7264715" y="1241391"/>
          <a:ext cx="2476285" cy="5218245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화면설명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0050">
                <a:tc>
                  <a:txBody>
                    <a:bodyPr vert="horz" lIns="66203" tIns="66677" rIns="66203" bIns="33634" anchor="ctr" anchorCtr="0"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Char char="•"/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예약하기 화면</a:t>
                      </a:r>
                      <a:endParaRPr lang="ko-KR" altLang="en-US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기능요건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6052">
                <a:tc>
                  <a:txBody>
                    <a:bodyPr vert="horz" lIns="66203" tIns="66677" rIns="66203" bIns="33634" anchor="ctr" anchorCtr="0"/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왼쪽의 각 탭을 누르면 해당 페이지로 이동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호텔소개를 눌렀을 때의 기본 화면은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이용 안내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’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페이지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주요흐름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74264">
                <a:tc>
                  <a:txBody>
                    <a:bodyPr vert="horz" lIns="66203" tIns="66677" rIns="66203" bIns="33634" anchor="t" anchorCtr="0"/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7264715" y="6379889"/>
          <a:ext cx="2476285" cy="474301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08095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테이블 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0640">
                <a:tc>
                  <a:txBody>
                    <a:bodyPr vert="horz" lIns="66203" tIns="66677" rIns="66203" bIns="33634" anchor="ctr" anchorCtr="0"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None/>
                        <a:defRPr/>
                      </a:pP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9" name=""/>
          <p:cNvSpPr/>
          <p:nvPr/>
        </p:nvSpPr>
        <p:spPr>
          <a:xfrm>
            <a:off x="2072680" y="1268760"/>
            <a:ext cx="4824536" cy="525658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3000" b="1">
                <a:solidFill>
                  <a:srgbClr val="ff6600"/>
                </a:solidFill>
              </a:rPr>
              <a:t>해당 탭의 내용</a:t>
            </a:r>
            <a:endParaRPr lang="ko-KR" altLang="en-US" sz="3000" b="1">
              <a:solidFill>
                <a:srgbClr val="ff6600"/>
              </a:solidFill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704528" y="1340768"/>
            <a:ext cx="1080120" cy="219426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algn="l">
              <a:defRPr/>
            </a:pPr>
            <a:r>
              <a:rPr lang="ko-KR" altLang="en-US" sz="800"/>
              <a:t>▶</a:t>
            </a:r>
            <a:r>
              <a:rPr lang="ko-KR" altLang="en-US"/>
              <a:t> </a:t>
            </a:r>
            <a:r>
              <a:rPr xmlns:mc="http://schemas.openxmlformats.org/markup-compatibility/2006" xmlns:hp="http://schemas.haansoft.com/office/presentation/8.0" kumimoji="1" lang="ko-KR" altLang="en-US" b="1" i="0" u="none" strike="noStrike" kern="1200" cap="none" spc="0" normalizeH="0" baseline="0" mc:Ignorable="hp" hp:hslEmbossed="0">
                <a:solidFill>
                  <a:srgbClr val="84898c"/>
                </a:solidFill>
                <a:latin typeface="굴림"/>
                <a:ea typeface="굴림"/>
                <a:cs typeface="+mn-cs"/>
              </a:rPr>
              <a:t>이용 안내</a:t>
            </a:r>
            <a:endParaRPr lang="ko-KR" altLang="en-US" b="1">
              <a:solidFill>
                <a:srgbClr val="84898c"/>
              </a:solidFill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704528" y="1548076"/>
            <a:ext cx="1080120" cy="224740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algn="l">
              <a:buClr>
                <a:schemeClr val="bg2"/>
              </a:buClr>
              <a:buNone/>
              <a:defRPr/>
            </a:pPr>
            <a:r>
              <a:rPr lang="ko-KR" altLang="en-US" b="1">
                <a:solidFill>
                  <a:srgbClr val="808080"/>
                </a:solidFill>
                <a:effectLst/>
              </a:rPr>
              <a:t>▶ 위치 안내</a:t>
            </a:r>
            <a:endParaRPr lang="ko-KR" altLang="en-US" b="1">
              <a:solidFill>
                <a:srgbClr val="808080"/>
              </a:solidFill>
              <a:effectLst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704528" y="1772816"/>
            <a:ext cx="1080120" cy="224740"/>
          </a:xfrm>
          <a:prstGeom prst="rect">
            <a:avLst/>
          </a:prstGeom>
          <a:solidFill>
            <a:schemeClr val="lt1">
              <a:alpha val="100000"/>
            </a:schemeClr>
          </a:solidFill>
        </p:spPr>
        <p:txBody>
          <a:bodyPr wrap="square">
            <a:spAutoFit/>
          </a:bodyPr>
          <a:p>
            <a:pPr algn="l">
              <a:defRPr/>
            </a:pPr>
            <a:r>
              <a:rPr lang="ko-KR" altLang="en-US" sz="900"/>
              <a:t>▶ </a:t>
            </a: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룸 소개</a:t>
            </a:r>
            <a:endPara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74" name=""/>
          <p:cNvSpPr txBox="1"/>
          <p:nvPr/>
        </p:nvSpPr>
        <p:spPr>
          <a:xfrm>
            <a:off x="704528" y="1988840"/>
            <a:ext cx="1080120" cy="224740"/>
          </a:xfrm>
          <a:prstGeom prst="rect">
            <a:avLst/>
          </a:prstGeom>
          <a:solidFill>
            <a:schemeClr val="lt1">
              <a:alpha val="100000"/>
            </a:schemeClr>
          </a:solidFill>
        </p:spPr>
        <p:txBody>
          <a:bodyPr wrap="square">
            <a:spAutoFit/>
          </a:bodyPr>
          <a:p>
            <a:pPr algn="l">
              <a:defRPr/>
            </a:pPr>
            <a:r>
              <a:rPr lang="ko-KR" altLang="en-US" sz="900"/>
              <a:t>▶ </a:t>
            </a: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돌보미 소개</a:t>
            </a:r>
            <a:endPara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75" name=""/>
          <p:cNvCxnSpPr/>
          <p:nvPr/>
        </p:nvCxnSpPr>
        <p:spPr>
          <a:xfrm>
            <a:off x="704528" y="2204864"/>
            <a:ext cx="1080120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"/>
          <p:cNvCxnSpPr/>
          <p:nvPr/>
        </p:nvCxnSpPr>
        <p:spPr>
          <a:xfrm>
            <a:off x="704528" y="1988840"/>
            <a:ext cx="1080120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77" name=""/>
          <p:cNvCxnSpPr/>
          <p:nvPr/>
        </p:nvCxnSpPr>
        <p:spPr>
          <a:xfrm>
            <a:off x="704528" y="1772816"/>
            <a:ext cx="1080120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78" name=""/>
          <p:cNvCxnSpPr/>
          <p:nvPr/>
        </p:nvCxnSpPr>
        <p:spPr>
          <a:xfrm>
            <a:off x="704528" y="1556792"/>
            <a:ext cx="1080120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79" name=""/>
          <p:cNvCxnSpPr/>
          <p:nvPr/>
        </p:nvCxnSpPr>
        <p:spPr>
          <a:xfrm>
            <a:off x="704528" y="1340768"/>
            <a:ext cx="1080120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165000" y="404664"/>
          <a:ext cx="9576000" cy="730935"/>
        </p:xfrm>
        <a:graphic>
          <a:graphicData uri="http://schemas.openxmlformats.org/drawingml/2006/table">
            <a:tbl>
              <a:tblPr firstRow="1" firstCol="1" bandRow="1"/>
              <a:tblGrid>
                <a:gridCol w="1260000"/>
                <a:gridCol w="3816000"/>
                <a:gridCol w="1260000"/>
                <a:gridCol w="3240000"/>
              </a:tblGrid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+mn-ea"/>
                        </a:rPr>
                        <a:t>호텔소개</a:t>
                      </a:r>
                      <a:endParaRPr lang="ko-KR" altLang="en-US" sz="1000" b="0" kern="100">
                        <a:effectLst/>
                        <a:latin typeface="맑은 고딕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ID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marL="0" marR="0" indent="0" algn="l" defTabSz="661568" rtl="0" eaLnBrk="1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메뉴명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호텔소개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디렉토리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src/main/webapp/WEB-INF/views/servinfo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39195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 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화면설명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호텔소개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이용 안내</a:t>
                      </a:r>
                      <a:endParaRPr lang="ko-KR" altLang="en-US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액터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방문자</a:t>
                      </a: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?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7264715" y="1241391"/>
          <a:ext cx="2476285" cy="5218245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화면설명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0050">
                <a:tc>
                  <a:txBody>
                    <a:bodyPr vert="horz" lIns="66203" tIns="66677" rIns="66203" bIns="33634" anchor="ctr" anchorCtr="0"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Char char="•"/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예약하기 화면</a:t>
                      </a:r>
                      <a:endParaRPr lang="ko-KR" altLang="en-US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기능요건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6052">
                <a:tc>
                  <a:txBody>
                    <a:bodyPr vert="horz" lIns="66203" tIns="66677" rIns="66203" bIns="33634" anchor="ctr" anchorCtr="0"/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왼쪽의 각 탭을 누르면 해당 페이지로 이동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주요흐름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74264">
                <a:tc>
                  <a:txBody>
                    <a:bodyPr vert="horz" lIns="66203" tIns="66677" rIns="66203" bIns="33634" anchor="t" anchorCtr="0"/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7264715" y="6379889"/>
          <a:ext cx="2476285" cy="474301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08095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테이블 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0640">
                <a:tc>
                  <a:txBody>
                    <a:bodyPr vert="horz" lIns="66203" tIns="66677" rIns="66203" bIns="33634" anchor="ctr" anchorCtr="0"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None/>
                        <a:defRPr/>
                      </a:pP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9" name=""/>
          <p:cNvSpPr/>
          <p:nvPr/>
        </p:nvSpPr>
        <p:spPr>
          <a:xfrm>
            <a:off x="2072680" y="1268760"/>
            <a:ext cx="4824536" cy="5256584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 sz="3000" b="1">
              <a:solidFill>
                <a:srgbClr val="ff6600"/>
              </a:solidFill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704528" y="1340768"/>
            <a:ext cx="1080120" cy="219426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algn="l">
              <a:defRPr/>
            </a:pPr>
            <a:r>
              <a:rPr lang="ko-KR" altLang="en-US" sz="800"/>
              <a:t>▶</a:t>
            </a:r>
            <a:r>
              <a:rPr lang="ko-KR" altLang="en-US"/>
              <a:t> </a:t>
            </a:r>
            <a:r>
              <a:rPr xmlns:mc="http://schemas.openxmlformats.org/markup-compatibility/2006" xmlns:hp="http://schemas.haansoft.com/office/presentation/8.0" kumimoji="1" lang="ko-KR" altLang="en-US" b="1" i="0" u="none" strike="noStrike" kern="1200" cap="none" spc="0" normalizeH="0" baseline="0" mc:Ignorable="hp" hp:hslEmbossed="0">
                <a:solidFill>
                  <a:srgbClr val="6182d6"/>
                </a:solidFill>
                <a:latin typeface="굴림"/>
                <a:ea typeface="굴림"/>
                <a:cs typeface="+mn-cs"/>
              </a:rPr>
              <a:t>이용 안내</a:t>
            </a:r>
            <a:endParaRPr lang="ko-KR" altLang="en-US" b="1">
              <a:solidFill>
                <a:srgbClr val="6182d6"/>
              </a:solidFill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704528" y="1548076"/>
            <a:ext cx="1080120" cy="224740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900"/>
              <a:t>▶ </a:t>
            </a: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위치 안내</a:t>
            </a:r>
            <a:endPara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704528" y="1772816"/>
            <a:ext cx="1080120" cy="224740"/>
          </a:xfrm>
          <a:prstGeom prst="rect">
            <a:avLst/>
          </a:prstGeom>
          <a:solidFill>
            <a:schemeClr val="lt1">
              <a:alpha val="100000"/>
            </a:schemeClr>
          </a:solidFill>
        </p:spPr>
        <p:txBody>
          <a:bodyPr wrap="square">
            <a:spAutoFit/>
          </a:bodyPr>
          <a:p>
            <a:pPr algn="l">
              <a:defRPr/>
            </a:pPr>
            <a:r>
              <a:rPr lang="ko-KR" altLang="en-US" sz="900"/>
              <a:t>▶ </a:t>
            </a: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룸 소개</a:t>
            </a:r>
            <a:endPara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74" name=""/>
          <p:cNvSpPr txBox="1"/>
          <p:nvPr/>
        </p:nvSpPr>
        <p:spPr>
          <a:xfrm>
            <a:off x="704528" y="1988840"/>
            <a:ext cx="1080120" cy="224740"/>
          </a:xfrm>
          <a:prstGeom prst="rect">
            <a:avLst/>
          </a:prstGeom>
          <a:solidFill>
            <a:schemeClr val="lt1">
              <a:alpha val="100000"/>
            </a:schemeClr>
          </a:solidFill>
        </p:spPr>
        <p:txBody>
          <a:bodyPr wrap="square">
            <a:spAutoFit/>
          </a:bodyPr>
          <a:p>
            <a:pPr algn="l">
              <a:defRPr/>
            </a:pPr>
            <a:r>
              <a:rPr lang="ko-KR" altLang="en-US" sz="900"/>
              <a:t>▶ </a:t>
            </a: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돌보미 소개</a:t>
            </a:r>
            <a:endPara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75" name=""/>
          <p:cNvCxnSpPr/>
          <p:nvPr/>
        </p:nvCxnSpPr>
        <p:spPr>
          <a:xfrm>
            <a:off x="704528" y="2204864"/>
            <a:ext cx="1080120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"/>
          <p:cNvCxnSpPr/>
          <p:nvPr/>
        </p:nvCxnSpPr>
        <p:spPr>
          <a:xfrm>
            <a:off x="704528" y="1988840"/>
            <a:ext cx="1080120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77" name=""/>
          <p:cNvCxnSpPr/>
          <p:nvPr/>
        </p:nvCxnSpPr>
        <p:spPr>
          <a:xfrm>
            <a:off x="704528" y="1772816"/>
            <a:ext cx="1080120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78" name=""/>
          <p:cNvCxnSpPr/>
          <p:nvPr/>
        </p:nvCxnSpPr>
        <p:spPr>
          <a:xfrm>
            <a:off x="704528" y="1556792"/>
            <a:ext cx="1080120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79" name=""/>
          <p:cNvCxnSpPr/>
          <p:nvPr/>
        </p:nvCxnSpPr>
        <p:spPr>
          <a:xfrm>
            <a:off x="704528" y="1340768"/>
            <a:ext cx="1080120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80" name=""/>
          <p:cNvSpPr txBox="1"/>
          <p:nvPr/>
        </p:nvSpPr>
        <p:spPr>
          <a:xfrm>
            <a:off x="2288704" y="1434897"/>
            <a:ext cx="864096" cy="268173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p>
            <a:pPr>
              <a:defRPr/>
            </a:pPr>
            <a:r>
              <a:rPr lang="ko-KR" altLang="en-US" sz="1200" b="1"/>
              <a:t>운영 시간</a:t>
            </a:r>
            <a:endParaRPr lang="ko-KR" altLang="en-US" sz="1200" b="1"/>
          </a:p>
        </p:txBody>
      </p:sp>
      <p:cxnSp>
        <p:nvCxnSpPr>
          <p:cNvPr id="82" name=""/>
          <p:cNvCxnSpPr/>
          <p:nvPr/>
        </p:nvCxnSpPr>
        <p:spPr>
          <a:xfrm>
            <a:off x="2288704" y="1700808"/>
            <a:ext cx="86409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"/>
          <p:cNvSpPr txBox="1"/>
          <p:nvPr/>
        </p:nvSpPr>
        <p:spPr>
          <a:xfrm>
            <a:off x="2288704" y="1772816"/>
            <a:ext cx="4248472" cy="222478"/>
          </a:xfrm>
          <a:prstGeom prst="rect">
            <a:avLst/>
          </a:prstGeom>
          <a:solidFill>
            <a:schemeClr val="accen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p>
            <a:pPr algn="l">
              <a:defRPr/>
            </a:pPr>
            <a:r>
              <a:rPr lang="ko-KR" altLang="en-US"/>
              <a:t>상담시간안내</a:t>
            </a:r>
            <a:endParaRPr lang="ko-KR" altLang="en-US"/>
          </a:p>
        </p:txBody>
      </p:sp>
      <p:sp>
        <p:nvSpPr>
          <p:cNvPr id="84" name=""/>
          <p:cNvSpPr txBox="1"/>
          <p:nvPr/>
        </p:nvSpPr>
        <p:spPr>
          <a:xfrm>
            <a:off x="2288704" y="1988840"/>
            <a:ext cx="4248472" cy="222478"/>
          </a:xfrm>
          <a:prstGeom prst="rect">
            <a:avLst/>
          </a:prstGeom>
          <a:solidFill>
            <a:schemeClr val="accen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호텔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-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예약제원칙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86" name=""/>
          <p:cNvSpPr txBox="1"/>
          <p:nvPr/>
        </p:nvSpPr>
        <p:spPr>
          <a:xfrm>
            <a:off x="2288704" y="2368739"/>
            <a:ext cx="864096" cy="268173"/>
          </a:xfrm>
          <a:prstGeom prst="rect">
            <a:avLst/>
          </a:prstGeom>
          <a:solidFill>
            <a:schemeClr val="accent1">
              <a:alpha val="100000"/>
            </a:schemeClr>
          </a:solidFill>
        </p:spPr>
        <p:txBody>
          <a:bodyPr wrap="square">
            <a:spAutoFit/>
          </a:bodyPr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안내 사항</a:t>
            </a:r>
            <a:endParaRPr xmlns:mc="http://schemas.openxmlformats.org/markup-compatibility/2006" xmlns:hp="http://schemas.haansoft.com/office/presentation/8.0" kumimoji="1" lang="ko-KR" altLang="en-US" sz="1200" b="1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87" name=""/>
          <p:cNvCxnSpPr/>
          <p:nvPr/>
        </p:nvCxnSpPr>
        <p:spPr>
          <a:xfrm>
            <a:off x="2288704" y="2636912"/>
            <a:ext cx="864096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88" name=""/>
          <p:cNvSpPr txBox="1"/>
          <p:nvPr/>
        </p:nvSpPr>
        <p:spPr>
          <a:xfrm>
            <a:off x="2288704" y="2708920"/>
            <a:ext cx="4248472" cy="222875"/>
          </a:xfrm>
          <a:prstGeom prst="rect">
            <a:avLst/>
          </a:prstGeom>
          <a:solidFill>
            <a:srgbClr val="bbe0e3">
              <a:alpha val="100000"/>
            </a:srgbClr>
          </a:solidFill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접종필수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-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입실제한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89" name=""/>
          <p:cNvSpPr txBox="1"/>
          <p:nvPr/>
        </p:nvSpPr>
        <p:spPr>
          <a:xfrm>
            <a:off x="3224808" y="1484784"/>
            <a:ext cx="792088" cy="21828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시간</a:t>
            </a:r>
            <a:endParaRPr lang="ko-KR" altLang="en-US"/>
          </a:p>
        </p:txBody>
      </p:sp>
      <p:sp>
        <p:nvSpPr>
          <p:cNvPr id="90" name=""/>
          <p:cNvSpPr txBox="1"/>
          <p:nvPr/>
        </p:nvSpPr>
        <p:spPr>
          <a:xfrm>
            <a:off x="3224808" y="2418626"/>
            <a:ext cx="792088" cy="21828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주의사항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91" name=""/>
          <p:cNvSpPr txBox="1"/>
          <p:nvPr/>
        </p:nvSpPr>
        <p:spPr>
          <a:xfrm>
            <a:off x="2288704" y="2924944"/>
            <a:ext cx="4248472" cy="222875"/>
          </a:xfrm>
          <a:prstGeom prst="rect">
            <a:avLst/>
          </a:prstGeom>
          <a:solidFill>
            <a:srgbClr val="bbe0e3">
              <a:alpha val="100000"/>
            </a:srgbClr>
          </a:solidFill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건강문제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-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입실제한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92" name=""/>
          <p:cNvSpPr txBox="1"/>
          <p:nvPr/>
        </p:nvSpPr>
        <p:spPr>
          <a:xfrm>
            <a:off x="2288704" y="3140968"/>
            <a:ext cx="4248472" cy="222875"/>
          </a:xfrm>
          <a:prstGeom prst="rect">
            <a:avLst/>
          </a:prstGeom>
          <a:solidFill>
            <a:srgbClr val="bbe0e3">
              <a:alpha val="100000"/>
            </a:srgbClr>
          </a:solidFill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공격성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-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입실제한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165000" y="404664"/>
          <a:ext cx="9576000" cy="730935"/>
        </p:xfrm>
        <a:graphic>
          <a:graphicData uri="http://schemas.openxmlformats.org/drawingml/2006/table">
            <a:tbl>
              <a:tblPr firstRow="1" firstCol="1" bandRow="1"/>
              <a:tblGrid>
                <a:gridCol w="1260000"/>
                <a:gridCol w="3816000"/>
                <a:gridCol w="1260000"/>
                <a:gridCol w="3240000"/>
              </a:tblGrid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+mn-ea"/>
                        </a:rPr>
                        <a:t>호텔소개</a:t>
                      </a:r>
                      <a:endParaRPr lang="ko-KR" altLang="en-US" sz="1000" b="0" kern="100">
                        <a:effectLst/>
                        <a:latin typeface="맑은 고딕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ID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marL="0" marR="0" indent="0" algn="l" defTabSz="661568" rtl="0" eaLnBrk="1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메뉴명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호텔소개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디렉토리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src/main/webapp/WEB-INF/views/locinfo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39195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 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화면설명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호텔소개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위치 안내</a:t>
                      </a:r>
                      <a:endParaRPr lang="ko-KR" altLang="en-US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액터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방문자</a:t>
                      </a: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?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7264715" y="1241391"/>
          <a:ext cx="2476285" cy="5218245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화면설명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0050">
                <a:tc>
                  <a:txBody>
                    <a:bodyPr vert="horz" lIns="66203" tIns="66677" rIns="66203" bIns="33634" anchor="ctr" anchorCtr="0"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Char char="•"/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예약하기 화면</a:t>
                      </a:r>
                      <a:endParaRPr lang="ko-KR" altLang="en-US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기능요건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6052">
                <a:tc>
                  <a:txBody>
                    <a:bodyPr vert="horz" lIns="66203" tIns="66677" rIns="66203" bIns="33634" anchor="ctr" anchorCtr="0"/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왼쪽의 각 탭을 누르면 해당 페이지로 이동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주요흐름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74264">
                <a:tc>
                  <a:txBody>
                    <a:bodyPr vert="horz" lIns="66203" tIns="66677" rIns="66203" bIns="33634" anchor="t" anchorCtr="0"/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7264715" y="6379889"/>
          <a:ext cx="2476285" cy="474301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08095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테이블 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0640">
                <a:tc>
                  <a:txBody>
                    <a:bodyPr vert="horz" lIns="66203" tIns="66677" rIns="66203" bIns="33634" anchor="ctr" anchorCtr="0"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None/>
                        <a:defRPr/>
                      </a:pP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9" name=""/>
          <p:cNvSpPr/>
          <p:nvPr/>
        </p:nvSpPr>
        <p:spPr>
          <a:xfrm>
            <a:off x="2072680" y="1268760"/>
            <a:ext cx="4824536" cy="5256584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 sz="3000" b="1">
              <a:solidFill>
                <a:srgbClr val="ff6600"/>
              </a:solidFill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704528" y="1340768"/>
            <a:ext cx="1080120" cy="219426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algn="l">
              <a:defRPr/>
            </a:pPr>
            <a:r>
              <a:rPr lang="ko-KR" altLang="en-US" sz="800"/>
              <a:t>▶</a:t>
            </a:r>
            <a:r>
              <a:rPr lang="ko-KR" altLang="en-US"/>
              <a:t> </a:t>
            </a:r>
            <a:r>
              <a:rPr xmlns:mc="http://schemas.openxmlformats.org/markup-compatibility/2006" xmlns:hp="http://schemas.haansoft.com/office/presentation/8.0" kumimoji="1" lang="ko-KR" altLang="en-US" b="1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이용 안내</a:t>
            </a:r>
            <a:endParaRPr lang="ko-KR" altLang="en-US" b="1">
              <a:solidFill>
                <a:srgbClr val="808080"/>
              </a:solidFill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704528" y="1548076"/>
            <a:ext cx="1080120" cy="224740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900"/>
              <a:t>▶ </a:t>
            </a: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6182d6"/>
                </a:solidFill>
                <a:latin typeface="굴림"/>
                <a:ea typeface="굴림"/>
                <a:cs typeface="+mn-cs"/>
              </a:rPr>
              <a:t>위치 안내</a:t>
            </a:r>
            <a:endPara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<a:solidFill>
                <a:srgbClr val="6182d6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704528" y="1772816"/>
            <a:ext cx="1080120" cy="224740"/>
          </a:xfrm>
          <a:prstGeom prst="rect">
            <a:avLst/>
          </a:prstGeom>
          <a:solidFill>
            <a:schemeClr val="lt1">
              <a:alpha val="100000"/>
            </a:schemeClr>
          </a:solidFill>
        </p:spPr>
        <p:txBody>
          <a:bodyPr wrap="square">
            <a:spAutoFit/>
          </a:bodyPr>
          <a:p>
            <a:pPr algn="l">
              <a:defRPr/>
            </a:pPr>
            <a:r>
              <a:rPr lang="ko-KR" altLang="en-US" sz="900"/>
              <a:t>▶ </a:t>
            </a: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룸 소개</a:t>
            </a:r>
            <a:endPara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74" name=""/>
          <p:cNvSpPr txBox="1"/>
          <p:nvPr/>
        </p:nvSpPr>
        <p:spPr>
          <a:xfrm>
            <a:off x="704528" y="1988840"/>
            <a:ext cx="1080120" cy="224740"/>
          </a:xfrm>
          <a:prstGeom prst="rect">
            <a:avLst/>
          </a:prstGeom>
          <a:solidFill>
            <a:schemeClr val="lt1">
              <a:alpha val="100000"/>
            </a:schemeClr>
          </a:solidFill>
        </p:spPr>
        <p:txBody>
          <a:bodyPr wrap="square">
            <a:spAutoFit/>
          </a:bodyPr>
          <a:p>
            <a:pPr algn="l">
              <a:defRPr/>
            </a:pPr>
            <a:r>
              <a:rPr lang="ko-KR" altLang="en-US" sz="900"/>
              <a:t>▶ </a:t>
            </a: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돌보미 소개</a:t>
            </a:r>
            <a:endPara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75" name=""/>
          <p:cNvCxnSpPr/>
          <p:nvPr/>
        </p:nvCxnSpPr>
        <p:spPr>
          <a:xfrm>
            <a:off x="704528" y="2204864"/>
            <a:ext cx="1080120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"/>
          <p:cNvCxnSpPr/>
          <p:nvPr/>
        </p:nvCxnSpPr>
        <p:spPr>
          <a:xfrm>
            <a:off x="704528" y="1988840"/>
            <a:ext cx="1080120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77" name=""/>
          <p:cNvCxnSpPr/>
          <p:nvPr/>
        </p:nvCxnSpPr>
        <p:spPr>
          <a:xfrm>
            <a:off x="704528" y="1772816"/>
            <a:ext cx="1080120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78" name=""/>
          <p:cNvCxnSpPr/>
          <p:nvPr/>
        </p:nvCxnSpPr>
        <p:spPr>
          <a:xfrm>
            <a:off x="704528" y="1556792"/>
            <a:ext cx="1080120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79" name=""/>
          <p:cNvCxnSpPr/>
          <p:nvPr/>
        </p:nvCxnSpPr>
        <p:spPr>
          <a:xfrm>
            <a:off x="704528" y="1340768"/>
            <a:ext cx="1080120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81" name=""/>
          <p:cNvSpPr/>
          <p:nvPr/>
        </p:nvSpPr>
        <p:spPr>
          <a:xfrm>
            <a:off x="2360712" y="1556792"/>
            <a:ext cx="4176464" cy="2232248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4000"/>
              <a:t>지 도</a:t>
            </a:r>
            <a:endParaRPr lang="ko-KR" altLang="en-US" sz="4000"/>
          </a:p>
        </p:txBody>
      </p:sp>
      <p:sp>
        <p:nvSpPr>
          <p:cNvPr id="88" name=""/>
          <p:cNvSpPr txBox="1"/>
          <p:nvPr/>
        </p:nvSpPr>
        <p:spPr>
          <a:xfrm>
            <a:off x="2360712" y="3880907"/>
            <a:ext cx="864096" cy="270088"/>
          </a:xfrm>
          <a:prstGeom prst="rect">
            <a:avLst/>
          </a:prstGeom>
          <a:solidFill>
            <a:srgbClr val="bbe0e3">
              <a:alpha val="100000"/>
            </a:srgbClr>
          </a:solidFill>
        </p:spPr>
        <p:txBody>
          <a:bodyPr wrap="square">
            <a:spAutoFit/>
          </a:bodyPr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주소</a:t>
            </a:r>
            <a:endParaRPr xmlns:mc="http://schemas.openxmlformats.org/markup-compatibility/2006" xmlns:hp="http://schemas.haansoft.com/office/presentation/8.0" kumimoji="1" lang="ko-KR" altLang="en-US" sz="1200" b="1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89" name=""/>
          <p:cNvCxnSpPr/>
          <p:nvPr/>
        </p:nvCxnSpPr>
        <p:spPr>
          <a:xfrm>
            <a:off x="2360712" y="4149080"/>
            <a:ext cx="864096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90" name=""/>
          <p:cNvSpPr txBox="1"/>
          <p:nvPr/>
        </p:nvSpPr>
        <p:spPr>
          <a:xfrm>
            <a:off x="2360712" y="4221088"/>
            <a:ext cx="4248472" cy="222875"/>
          </a:xfrm>
          <a:prstGeom prst="rect">
            <a:avLst/>
          </a:prstGeom>
          <a:solidFill>
            <a:srgbClr val="bbe0e3">
              <a:alpha val="100000"/>
            </a:srgbClr>
          </a:solidFill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서울시 어쩌구 링딩동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123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번지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45</a:t>
            </a:r>
            <a:endPara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94" name=""/>
          <p:cNvSpPr txBox="1"/>
          <p:nvPr/>
        </p:nvSpPr>
        <p:spPr>
          <a:xfrm>
            <a:off x="2360711" y="4528979"/>
            <a:ext cx="864096" cy="269716"/>
          </a:xfrm>
          <a:prstGeom prst="rect">
            <a:avLst/>
          </a:prstGeom>
          <a:solidFill>
            <a:srgbClr val="bbe0e3">
              <a:alpha val="100000"/>
            </a:srgbClr>
          </a:solidFill>
        </p:spPr>
        <p:txBody>
          <a:bodyPr wrap="square">
            <a:spAutoFit/>
          </a:bodyPr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버스</a:t>
            </a:r>
            <a:endParaRPr xmlns:mc="http://schemas.openxmlformats.org/markup-compatibility/2006" xmlns:hp="http://schemas.haansoft.com/office/presentation/8.0" kumimoji="1" lang="ko-KR" altLang="en-US" sz="1200" b="1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95" name=""/>
          <p:cNvCxnSpPr/>
          <p:nvPr/>
        </p:nvCxnSpPr>
        <p:spPr>
          <a:xfrm>
            <a:off x="2360711" y="4797152"/>
            <a:ext cx="864096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96" name=""/>
          <p:cNvSpPr txBox="1"/>
          <p:nvPr/>
        </p:nvSpPr>
        <p:spPr>
          <a:xfrm>
            <a:off x="2360711" y="4869160"/>
            <a:ext cx="4248472" cy="224478"/>
          </a:xfrm>
          <a:prstGeom prst="rect">
            <a:avLst/>
          </a:prstGeom>
          <a:solidFill>
            <a:srgbClr val="bbe0e3">
              <a:alpha val="100000"/>
            </a:srgbClr>
          </a:solidFill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버스정류장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97" name=""/>
          <p:cNvSpPr txBox="1"/>
          <p:nvPr/>
        </p:nvSpPr>
        <p:spPr>
          <a:xfrm>
            <a:off x="2360712" y="5393075"/>
            <a:ext cx="864096" cy="272395"/>
          </a:xfrm>
          <a:prstGeom prst="rect">
            <a:avLst/>
          </a:prstGeom>
          <a:solidFill>
            <a:srgbClr val="bbe0e3">
              <a:alpha val="100000"/>
            </a:srgbClr>
          </a:solidFill>
        </p:spPr>
        <p:txBody>
          <a:bodyPr wrap="square">
            <a:spAutoFit/>
          </a:bodyPr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지하철</a:t>
            </a:r>
            <a:endParaRPr xmlns:mc="http://schemas.openxmlformats.org/markup-compatibility/2006" xmlns:hp="http://schemas.haansoft.com/office/presentation/8.0" kumimoji="1" lang="ko-KR" altLang="en-US" sz="1200" b="1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98" name=""/>
          <p:cNvCxnSpPr/>
          <p:nvPr/>
        </p:nvCxnSpPr>
        <p:spPr>
          <a:xfrm>
            <a:off x="2360712" y="5661248"/>
            <a:ext cx="864096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99" name=""/>
          <p:cNvSpPr txBox="1"/>
          <p:nvPr/>
        </p:nvSpPr>
        <p:spPr>
          <a:xfrm>
            <a:off x="2360712" y="5733256"/>
            <a:ext cx="4248472" cy="223297"/>
          </a:xfrm>
          <a:prstGeom prst="rect">
            <a:avLst/>
          </a:prstGeom>
          <a:solidFill>
            <a:srgbClr val="bbe0e3">
              <a:alpha val="100000"/>
            </a:srgbClr>
          </a:solidFill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●호선 기차역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3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번 출구 도보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3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분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100" name=""/>
          <p:cNvSpPr txBox="1"/>
          <p:nvPr/>
        </p:nvSpPr>
        <p:spPr>
          <a:xfrm>
            <a:off x="2360711" y="5096589"/>
            <a:ext cx="4248472" cy="224478"/>
          </a:xfrm>
          <a:prstGeom prst="rect">
            <a:avLst/>
          </a:prstGeom>
          <a:solidFill>
            <a:srgbClr val="bbe0e3">
              <a:alpha val="100000"/>
            </a:srgbClr>
          </a:solidFill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버스번호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123,456,789,1212,3434</a:t>
            </a:r>
            <a:endPara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165000" y="404664"/>
          <a:ext cx="9576000" cy="730935"/>
        </p:xfrm>
        <a:graphic>
          <a:graphicData uri="http://schemas.openxmlformats.org/drawingml/2006/table">
            <a:tbl>
              <a:tblPr firstRow="1" firstCol="1" bandRow="1"/>
              <a:tblGrid>
                <a:gridCol w="1260000"/>
                <a:gridCol w="3816000"/>
                <a:gridCol w="1260000"/>
                <a:gridCol w="3240000"/>
              </a:tblGrid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+mn-ea"/>
                        </a:rPr>
                        <a:t>호텔소개</a:t>
                      </a:r>
                      <a:endParaRPr lang="ko-KR" altLang="en-US" sz="1000" b="0" kern="100">
                        <a:effectLst/>
                        <a:latin typeface="맑은 고딕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ID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marL="0" marR="0" indent="0" algn="l" defTabSz="661568" rtl="0" eaLnBrk="1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메뉴명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호텔소개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디렉토리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src/main/webapp/WEB-INF/views/roominfo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39195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 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화면설명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호텔소개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룸 소개</a:t>
                      </a:r>
                      <a:endParaRPr lang="ko-KR" altLang="en-US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액터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방문자</a:t>
                      </a: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?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7264715" y="1241391"/>
          <a:ext cx="2476285" cy="5218245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화면설명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0050">
                <a:tc>
                  <a:txBody>
                    <a:bodyPr vert="horz" lIns="66203" tIns="66677" rIns="66203" bIns="33634" anchor="ctr" anchorCtr="0"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Char char="•"/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예약하기 화면</a:t>
                      </a:r>
                      <a:endParaRPr lang="ko-KR" altLang="en-US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기능요건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6052">
                <a:tc>
                  <a:txBody>
                    <a:bodyPr vert="horz" lIns="66203" tIns="66677" rIns="66203" bIns="33634" anchor="ctr" anchorCtr="0"/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왼쪽의 각 탭을 누르면 해당 페이지로 이동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각 방의 사진 클릭시 해당 방의 사진들이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overflow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형식으로 뜨게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??</a:t>
                      </a: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주요흐름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74264">
                <a:tc>
                  <a:txBody>
                    <a:bodyPr vert="horz" lIns="66203" tIns="66677" rIns="66203" bIns="33634" anchor="t" anchorCtr="0"/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스크롤해서 전체 방의 리스트를 볼 수 있음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.</a:t>
                      </a: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사진 클릭 시 해당 방의 사진 볼 수 있음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7264715" y="6379889"/>
          <a:ext cx="2476285" cy="474301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08095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테이블 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0640">
                <a:tc>
                  <a:txBody>
                    <a:bodyPr vert="horz" lIns="66203" tIns="66677" rIns="66203" bIns="33634" anchor="ctr" anchorCtr="0"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None/>
                        <a:defRPr/>
                      </a:pP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9" name=""/>
          <p:cNvSpPr/>
          <p:nvPr/>
        </p:nvSpPr>
        <p:spPr>
          <a:xfrm>
            <a:off x="2072680" y="1268760"/>
            <a:ext cx="4752528" cy="5256584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 sz="3000" b="1">
              <a:solidFill>
                <a:srgbClr val="ff6600"/>
              </a:solidFill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704528" y="1340768"/>
            <a:ext cx="1080120" cy="219426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algn="l">
              <a:defRPr/>
            </a:pPr>
            <a:r>
              <a:rPr lang="ko-KR" altLang="en-US" sz="800"/>
              <a:t>▶</a:t>
            </a:r>
            <a:r>
              <a:rPr lang="ko-KR" altLang="en-US"/>
              <a:t> </a:t>
            </a:r>
            <a:r>
              <a:rPr xmlns:mc="http://schemas.openxmlformats.org/markup-compatibility/2006" xmlns:hp="http://schemas.haansoft.com/office/presentation/8.0" kumimoji="1" lang="ko-KR" altLang="en-US" b="1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이용 안내</a:t>
            </a:r>
            <a:endParaRPr lang="ko-KR" altLang="en-US" b="1">
              <a:solidFill>
                <a:srgbClr val="808080"/>
              </a:solidFill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704528" y="1548076"/>
            <a:ext cx="1080120" cy="224740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900"/>
              <a:t>▶ </a:t>
            </a: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위치 안내</a:t>
            </a:r>
            <a:endPara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704528" y="1772816"/>
            <a:ext cx="1080120" cy="224740"/>
          </a:xfrm>
          <a:prstGeom prst="rect">
            <a:avLst/>
          </a:prstGeom>
          <a:solidFill>
            <a:schemeClr val="lt1">
              <a:alpha val="100000"/>
            </a:schemeClr>
          </a:solidFill>
        </p:spPr>
        <p:txBody>
          <a:bodyPr wrap="square">
            <a:spAutoFit/>
          </a:bodyPr>
          <a:p>
            <a:pPr algn="l">
              <a:defRPr/>
            </a:pPr>
            <a:r>
              <a:rPr lang="ko-KR" altLang="en-US" sz="900"/>
              <a:t>▶ </a:t>
            </a: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6182d6"/>
                </a:solidFill>
                <a:latin typeface="굴림"/>
                <a:ea typeface="굴림"/>
                <a:cs typeface="+mn-cs"/>
              </a:rPr>
              <a:t>룸 소개</a:t>
            </a:r>
            <a:endPara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<a:solidFill>
                <a:srgbClr val="6182d6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74" name=""/>
          <p:cNvSpPr txBox="1"/>
          <p:nvPr/>
        </p:nvSpPr>
        <p:spPr>
          <a:xfrm>
            <a:off x="704528" y="1988840"/>
            <a:ext cx="1080120" cy="224740"/>
          </a:xfrm>
          <a:prstGeom prst="rect">
            <a:avLst/>
          </a:prstGeom>
          <a:solidFill>
            <a:schemeClr val="lt1">
              <a:alpha val="100000"/>
            </a:schemeClr>
          </a:solidFill>
        </p:spPr>
        <p:txBody>
          <a:bodyPr wrap="square">
            <a:spAutoFit/>
          </a:bodyPr>
          <a:p>
            <a:pPr algn="l">
              <a:defRPr/>
            </a:pPr>
            <a:r>
              <a:rPr lang="ko-KR" altLang="en-US" sz="900"/>
              <a:t>▶ </a:t>
            </a: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돌보미 소개</a:t>
            </a:r>
            <a:endPara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75" name=""/>
          <p:cNvCxnSpPr/>
          <p:nvPr/>
        </p:nvCxnSpPr>
        <p:spPr>
          <a:xfrm>
            <a:off x="704528" y="2204864"/>
            <a:ext cx="1080120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"/>
          <p:cNvCxnSpPr/>
          <p:nvPr/>
        </p:nvCxnSpPr>
        <p:spPr>
          <a:xfrm>
            <a:off x="704528" y="1988840"/>
            <a:ext cx="1080120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77" name=""/>
          <p:cNvCxnSpPr/>
          <p:nvPr/>
        </p:nvCxnSpPr>
        <p:spPr>
          <a:xfrm>
            <a:off x="704528" y="1772816"/>
            <a:ext cx="1080120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78" name=""/>
          <p:cNvCxnSpPr/>
          <p:nvPr/>
        </p:nvCxnSpPr>
        <p:spPr>
          <a:xfrm>
            <a:off x="704528" y="1556792"/>
            <a:ext cx="1080120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79" name=""/>
          <p:cNvCxnSpPr/>
          <p:nvPr/>
        </p:nvCxnSpPr>
        <p:spPr>
          <a:xfrm>
            <a:off x="704528" y="1340768"/>
            <a:ext cx="1080120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80" name=""/>
          <p:cNvSpPr/>
          <p:nvPr/>
        </p:nvSpPr>
        <p:spPr>
          <a:xfrm>
            <a:off x="2360711" y="1484784"/>
            <a:ext cx="1296144" cy="1152128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81" name=""/>
          <p:cNvSpPr/>
          <p:nvPr/>
        </p:nvSpPr>
        <p:spPr>
          <a:xfrm>
            <a:off x="3800871" y="1484784"/>
            <a:ext cx="1296144" cy="1152128"/>
          </a:xfrm>
          <a:prstGeom prst="rect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2" name=""/>
          <p:cNvSpPr/>
          <p:nvPr/>
        </p:nvSpPr>
        <p:spPr>
          <a:xfrm>
            <a:off x="5241032" y="1484784"/>
            <a:ext cx="1296144" cy="1152128"/>
          </a:xfrm>
          <a:prstGeom prst="rect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3" name=""/>
          <p:cNvSpPr/>
          <p:nvPr/>
        </p:nvSpPr>
        <p:spPr>
          <a:xfrm>
            <a:off x="2360712" y="3140968"/>
            <a:ext cx="1296144" cy="1152128"/>
          </a:xfrm>
          <a:prstGeom prst="rect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4" name=""/>
          <p:cNvSpPr/>
          <p:nvPr/>
        </p:nvSpPr>
        <p:spPr>
          <a:xfrm>
            <a:off x="3800872" y="3140968"/>
            <a:ext cx="1296144" cy="1152128"/>
          </a:xfrm>
          <a:prstGeom prst="rect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5" name=""/>
          <p:cNvSpPr/>
          <p:nvPr/>
        </p:nvSpPr>
        <p:spPr>
          <a:xfrm>
            <a:off x="5241032" y="3140968"/>
            <a:ext cx="1296144" cy="1152128"/>
          </a:xfrm>
          <a:prstGeom prst="rect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6" name=""/>
          <p:cNvSpPr/>
          <p:nvPr/>
        </p:nvSpPr>
        <p:spPr>
          <a:xfrm>
            <a:off x="2360712" y="4797152"/>
            <a:ext cx="1296144" cy="1152128"/>
          </a:xfrm>
          <a:prstGeom prst="rect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7" name=""/>
          <p:cNvSpPr/>
          <p:nvPr/>
        </p:nvSpPr>
        <p:spPr>
          <a:xfrm>
            <a:off x="3800872" y="4797152"/>
            <a:ext cx="1296144" cy="1152128"/>
          </a:xfrm>
          <a:prstGeom prst="rect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8" name=""/>
          <p:cNvSpPr/>
          <p:nvPr/>
        </p:nvSpPr>
        <p:spPr>
          <a:xfrm>
            <a:off x="5241032" y="4797152"/>
            <a:ext cx="1296144" cy="1152128"/>
          </a:xfrm>
          <a:prstGeom prst="rect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9" name=""/>
          <p:cNvSpPr/>
          <p:nvPr/>
        </p:nvSpPr>
        <p:spPr>
          <a:xfrm>
            <a:off x="2360711" y="2708920"/>
            <a:ext cx="576064" cy="21602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101</a:t>
            </a:r>
            <a:r>
              <a:rPr lang="ko-KR" altLang="en-US"/>
              <a:t>호</a:t>
            </a:r>
            <a:endParaRPr lang="ko-KR" altLang="en-US"/>
          </a:p>
        </p:txBody>
      </p:sp>
      <p:sp>
        <p:nvSpPr>
          <p:cNvPr id="90" name=""/>
          <p:cNvSpPr/>
          <p:nvPr/>
        </p:nvSpPr>
        <p:spPr>
          <a:xfrm>
            <a:off x="3800871" y="2708920"/>
            <a:ext cx="576064" cy="216024"/>
          </a:xfrm>
          <a:prstGeom prst="rect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102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호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1" name=""/>
          <p:cNvSpPr/>
          <p:nvPr/>
        </p:nvSpPr>
        <p:spPr>
          <a:xfrm>
            <a:off x="5241032" y="2708920"/>
            <a:ext cx="576064" cy="216024"/>
          </a:xfrm>
          <a:prstGeom prst="rect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103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호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2" name=""/>
          <p:cNvSpPr/>
          <p:nvPr/>
        </p:nvSpPr>
        <p:spPr>
          <a:xfrm>
            <a:off x="2360712" y="4365104"/>
            <a:ext cx="576064" cy="216024"/>
          </a:xfrm>
          <a:prstGeom prst="rect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201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호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3" name=""/>
          <p:cNvSpPr/>
          <p:nvPr/>
        </p:nvSpPr>
        <p:spPr>
          <a:xfrm>
            <a:off x="3800872" y="4365104"/>
            <a:ext cx="576064" cy="216024"/>
          </a:xfrm>
          <a:prstGeom prst="rect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202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호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4" name=""/>
          <p:cNvSpPr/>
          <p:nvPr/>
        </p:nvSpPr>
        <p:spPr>
          <a:xfrm>
            <a:off x="5241032" y="4365104"/>
            <a:ext cx="576064" cy="216024"/>
          </a:xfrm>
          <a:prstGeom prst="rect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203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호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5" name=""/>
          <p:cNvSpPr/>
          <p:nvPr/>
        </p:nvSpPr>
        <p:spPr>
          <a:xfrm>
            <a:off x="2360712" y="6021288"/>
            <a:ext cx="576064" cy="216024"/>
          </a:xfrm>
          <a:prstGeom prst="rect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301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호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6" name=""/>
          <p:cNvSpPr/>
          <p:nvPr/>
        </p:nvSpPr>
        <p:spPr>
          <a:xfrm>
            <a:off x="3800872" y="6021288"/>
            <a:ext cx="576064" cy="216024"/>
          </a:xfrm>
          <a:prstGeom prst="rect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302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호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7" name=""/>
          <p:cNvSpPr/>
          <p:nvPr/>
        </p:nvSpPr>
        <p:spPr>
          <a:xfrm>
            <a:off x="5241032" y="6021288"/>
            <a:ext cx="576064" cy="216024"/>
          </a:xfrm>
          <a:prstGeom prst="rect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303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호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2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기본 디자인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1</ep:Company>
  <ep:Words>573</ep:Words>
  <ep:PresentationFormat>A4 용지(210x297mm)</ep:PresentationFormat>
  <ep:Paragraphs>99</ep:Paragraphs>
  <ep:Slides>11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2_기본 디자인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2008-09-10T03:44:25.000</dcterms:created>
  <dc:creator>likesonagy</dc:creator>
  <cp:lastModifiedBy>rose_</cp:lastModifiedBy>
  <dcterms:modified xsi:type="dcterms:W3CDTF">2020-03-08T09:36:56.035</dcterms:modified>
  <cp:revision>5360</cp:revision>
  <dc:title>슬라이드 1</dc:title>
  <cp:version/>
</cp:coreProperties>
</file>