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35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906000" cy="6858000" type="A4"/>
  <p:notesSz cx="9928225" cy="6797675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/>
        <a:ea typeface="굴림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/>
        <a:ea typeface="굴림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/>
        <a:ea typeface="굴림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/>
        <a:ea typeface="굴림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sz="900" kern="1200">
        <a:solidFill>
          <a:schemeClr val="bg2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sz="900" kern="1200">
        <a:solidFill>
          <a:schemeClr val="bg2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sz="900" kern="1200">
        <a:solidFill>
          <a:schemeClr val="bg2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sz="900" kern="1200">
        <a:solidFill>
          <a:schemeClr val="bg2"/>
        </a:solidFill>
        <a:latin typeface="굴림"/>
        <a:ea typeface="굴림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09D4CF16-BA79-48DD-A279-DF07835F8862}" name="표지&amp;공통">
          <p14:sldIdLst/>
        </p14:section>
        <p14:section id="{60722A03-F6CF-44F2-8E25-A83D2C72132D}" name="로그인">
          <p14:sldIdLst/>
        </p14:section>
        <p14:section id="{360D3EA9-BA4F-442C-81B4-2F6B5B1F4570}" name="기본 구역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9866" autoAdjust="0"/>
    <p:restoredTop sz="96370" autoAdjust="0"/>
  </p:normalViewPr>
  <p:slideViewPr>
    <p:cSldViewPr>
      <p:cViewPr>
        <p:scale>
          <a:sx n="270" d="100"/>
          <a:sy n="270" d="100"/>
        </p:scale>
        <p:origin x="1332" y="90"/>
      </p:cViewPr>
      <p:guideLst>
        <p:guide orient="horz" pos="2156"/>
        <p:guide pos="3116"/>
      </p:guideLst>
    </p:cSldViewPr>
  </p:slideViewPr>
  <p:outlineViewPr>
    <p:cViewPr>
      <p:scale>
        <a:sx n="33" d="100"/>
        <a:sy n="33" d="100"/>
      </p:scale>
      <p:origin x="0" y="20405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6720"/>
    </p:cViewPr>
  </p:sorterViewPr>
  <p:notesViewPr>
    <p:cSldViewPr>
      <p:cViewPr varScale="1">
        <p:scale>
          <a:sx n="119" d="100"/>
          <a:sy n="119" d="100"/>
        </p:scale>
        <p:origin x="1998" y="102"/>
      </p:cViewPr>
      <p:guideLst>
        <p:guide orient="horz" pos="2142"/>
        <p:guide pos="3128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presProps" Target="presProps.xml"  /><Relationship Id="rId2" Type="http://schemas.openxmlformats.org/officeDocument/2006/relationships/notesMaster" Target="notesMasters/notesMaster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4301965" cy="33964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526" tIns="47763" rIns="95526" bIns="47763" anchor="t" anchorCtr="0">
            <a:prstTxWarp prst="textNoShape">
              <a:avLst/>
            </a:prstTxWarp>
          </a:bodyPr>
          <a:lstStyle>
            <a:lvl1pPr algn="l" defTabSz="956297" eaLnBrk="0" hangingPunct="0">
              <a:defRPr sz="130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5624664" y="0"/>
            <a:ext cx="4301964" cy="33964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526" tIns="47763" rIns="95526" bIns="47763" anchor="t" anchorCtr="0">
            <a:prstTxWarp prst="textNoShape">
              <a:avLst/>
            </a:prstTxWarp>
          </a:bodyPr>
          <a:lstStyle>
            <a:lvl1pPr algn="r" defTabSz="956297" eaLnBrk="0" hangingPunct="0">
              <a:defRPr sz="130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fld id="{2A65E6AC-0CCA-40BF-A875-0B7BA12EF7F7}" type="datetime1">
              <a:rPr lang="ko-KR" altLang="en-US"/>
              <a:pPr>
                <a:defRPr/>
              </a:pPr>
              <a:t>2020-03-09</a:t>
            </a:fld>
            <a:endParaRPr lang="en-US" altLang="ko-KR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6456429"/>
            <a:ext cx="4301965" cy="33964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526" tIns="47763" rIns="95526" bIns="47763" anchor="b" anchorCtr="0">
            <a:prstTxWarp prst="textNoShape">
              <a:avLst/>
            </a:prstTxWarp>
          </a:bodyPr>
          <a:lstStyle>
            <a:lvl1pPr algn="l" defTabSz="956297" eaLnBrk="0" hangingPunct="0">
              <a:defRPr sz="130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5624664" y="6456429"/>
            <a:ext cx="4301964" cy="33964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526" tIns="47763" rIns="95526" bIns="47763" anchor="b" anchorCtr="0">
            <a:prstTxWarp prst="textNoShape">
              <a:avLst/>
            </a:prstTxWarp>
          </a:bodyPr>
          <a:lstStyle>
            <a:lvl1pPr algn="r" defTabSz="956297" eaLnBrk="0" hangingPunct="0">
              <a:defRPr sz="130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fld id="{C74EDA91-E279-4584-B9B4-C8A99541DF3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4301965" cy="33964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5526" tIns="47763" rIns="95526" bIns="47763" anchor="t" anchorCtr="0">
            <a:prstTxWarp prst="textNoShape">
              <a:avLst/>
            </a:prstTxWarp>
          </a:bodyPr>
          <a:lstStyle>
            <a:lvl1pPr algn="l" defTabSz="956297">
              <a:defRPr sz="130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4664" y="0"/>
            <a:ext cx="4301964" cy="33964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5526" tIns="47763" rIns="95526" bIns="47763" anchor="t" anchorCtr="0">
            <a:prstTxWarp prst="textNoShape">
              <a:avLst/>
            </a:prstTxWarp>
          </a:bodyPr>
          <a:lstStyle>
            <a:lvl1pPr algn="r" defTabSz="956297">
              <a:defRPr sz="130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fld id="{4E77AF43-E802-475E-A7CC-DA675FBB1514}" type="datetime1">
              <a:rPr lang="ko-KR" altLang="en-US"/>
              <a:pPr>
                <a:defRPr/>
              </a:pPr>
              <a:t>2020-03-09</a:t>
            </a:fld>
            <a:endParaRPr lang="en-US" altLang="ko-KR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124200" y="509588"/>
            <a:ext cx="3681413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12" tIns="46056" rIns="92112" bIns="46056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025" y="3226613"/>
            <a:ext cx="7944177" cy="306159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5526" tIns="47763" rIns="95526" bIns="47763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429"/>
            <a:ext cx="4301965" cy="33964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5526" tIns="47763" rIns="95526" bIns="47763" anchor="b" anchorCtr="0">
            <a:prstTxWarp prst="textNoShape">
              <a:avLst/>
            </a:prstTxWarp>
          </a:bodyPr>
          <a:lstStyle>
            <a:lvl1pPr algn="l" defTabSz="956297">
              <a:defRPr sz="130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4664" y="6456429"/>
            <a:ext cx="4301964" cy="33964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5526" tIns="47763" rIns="95526" bIns="47763" anchor="b" anchorCtr="0">
            <a:prstTxWarp prst="textNoShape">
              <a:avLst/>
            </a:prstTxWarp>
          </a:bodyPr>
          <a:lstStyle>
            <a:lvl1pPr algn="r" defTabSz="956297">
              <a:defRPr sz="130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fld id="{28EBEEB6-BD30-4C89-B759-1445A7C01CE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0"/>
          <p:cNvSpPr>
            <a:spLocks noChangeArrowheads="1"/>
          </p:cNvSpPr>
          <p:nvPr/>
        </p:nvSpPr>
        <p:spPr bwMode="auto">
          <a:xfrm>
            <a:off x="4537075" y="6683375"/>
            <a:ext cx="72072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-</a:t>
            </a:r>
            <a:fld id="{8078C6C2-AA7E-4B62-AFA9-9AADE2DEC895}" type="slidenum">
              <a:rPr lang="en-US" altLang="ko-KR" sz="1000">
                <a:solidFill>
                  <a:schemeClr val="tx1"/>
                </a:solidFill>
              </a:rPr>
              <a:pPr/>
              <a:t>‹#›</a:t>
            </a:fld>
            <a:r>
              <a:rPr lang="en-US" altLang="ko-KR" sz="10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2125129" y="980728"/>
            <a:ext cx="554461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>
              <a:tabLst>
                <a:tab pos="2700338" algn="ctr"/>
                <a:tab pos="5400675" algn="r"/>
              </a:tabLst>
            </a:pP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반려동물 쇼핑몰 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 웹사이트 구축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ED807161-6EE1-47BF-A5F7-23D3CCFAB8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125129" y="1412776"/>
            <a:ext cx="554461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>
              <a:tabLst>
                <a:tab pos="2700338" algn="ctr"/>
                <a:tab pos="5400675" algn="r"/>
              </a:tabLst>
            </a:pPr>
            <a:r>
              <a:rPr lang="ko-KR" altLang="en-US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스토리보드</a:t>
            </a:r>
            <a:endParaRPr lang="en-US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A037BA4-0B94-4017-8C9E-F464D1D61FC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6143625"/>
            <a:ext cx="27051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35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0"/>
          <p:cNvSpPr>
            <a:spLocks noChangeArrowheads="1"/>
          </p:cNvSpPr>
          <p:nvPr/>
        </p:nvSpPr>
        <p:spPr bwMode="auto">
          <a:xfrm>
            <a:off x="4537075" y="6683375"/>
            <a:ext cx="72072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-</a:t>
            </a:r>
            <a:fld id="{8078C6C2-AA7E-4B62-AFA9-9AADE2DEC895}" type="slidenum">
              <a:rPr lang="en-US" altLang="ko-KR" sz="1000">
                <a:solidFill>
                  <a:schemeClr val="tx1"/>
                </a:solidFill>
              </a:rPr>
              <a:pPr/>
              <a:t>‹#›</a:t>
            </a:fld>
            <a:r>
              <a:rPr lang="en-US" altLang="ko-KR" sz="10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271463" y="79375"/>
            <a:ext cx="27320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반려동물 쇼핑몰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&amp;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호텔 웹사이트 구축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6902450" y="79375"/>
            <a:ext cx="27320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r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스토리보드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26" name="Group 106">
            <a:extLst>
              <a:ext uri="{FF2B5EF4-FFF2-40B4-BE49-F238E27FC236}">
                <a16:creationId xmlns:a16="http://schemas.microsoft.com/office/drawing/2014/main" id="{7CEE252E-824D-4C26-8AB1-A751A446A7F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76108989"/>
              </p:ext>
            </p:extLst>
          </p:nvPr>
        </p:nvGraphicFramePr>
        <p:xfrm>
          <a:off x="7548302" y="383223"/>
          <a:ext cx="2085499" cy="294876"/>
        </p:xfrm>
        <a:graphic>
          <a:graphicData uri="http://schemas.openxmlformats.org/drawingml/2006/table">
            <a:tbl>
              <a:tblPr/>
              <a:tblGrid>
                <a:gridCol w="2085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 Unicode MS" pitchFamily="50" charset="-127"/>
                          <a:ea typeface="Arial Unicode MS" pitchFamily="50" charset="-127"/>
                        </a:rPr>
                        <a:t>Description</a:t>
                      </a:r>
                    </a:p>
                  </a:txBody>
                  <a:tcPr marL="72000" marR="72000" marT="72000" marB="72000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Rectangle 96">
            <a:extLst>
              <a:ext uri="{FF2B5EF4-FFF2-40B4-BE49-F238E27FC236}">
                <a16:creationId xmlns:a16="http://schemas.microsoft.com/office/drawing/2014/main" id="{A48D39FD-5819-4327-8876-DF12834892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548302" y="734060"/>
            <a:ext cx="2089150" cy="5863292"/>
          </a:xfrm>
          <a:prstGeom prst="rect">
            <a:avLst/>
          </a:prstGeom>
          <a:noFill/>
          <a:ln w="9525">
            <a:solidFill>
              <a:srgbClr val="5F5F5F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20000"/>
              </a:spcAft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  <a:cs typeface="Arial Unicode MS" pitchFamily="50" charset="-127"/>
            </a:endParaRPr>
          </a:p>
        </p:txBody>
      </p:sp>
      <p:sp>
        <p:nvSpPr>
          <p:cNvPr id="28" name="Rectangle 102">
            <a:extLst>
              <a:ext uri="{FF2B5EF4-FFF2-40B4-BE49-F238E27FC236}">
                <a16:creationId xmlns:a16="http://schemas.microsoft.com/office/drawing/2014/main" id="{8018D280-FB39-4309-AE2E-51D54524B5A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4150" y="1050702"/>
            <a:ext cx="7291882" cy="5546650"/>
          </a:xfrm>
          <a:prstGeom prst="rect">
            <a:avLst/>
          </a:prstGeom>
          <a:noFill/>
          <a:ln w="9525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dirty="0">
              <a:solidFill>
                <a:srgbClr val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475C646C-BF82-45FD-83EE-FF93849D390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56001361"/>
              </p:ext>
            </p:extLst>
          </p:nvPr>
        </p:nvGraphicFramePr>
        <p:xfrm>
          <a:off x="184146" y="383223"/>
          <a:ext cx="7296426" cy="6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9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2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1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13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</a:t>
                      </a:r>
                      <a:r>
                        <a:rPr lang="en-US" altLang="ko-KR" sz="1000" b="1" kern="12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lang="ko-KR" altLang="en-US" sz="10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1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Link</a:t>
                      </a:r>
                      <a:r>
                        <a:rPr lang="en-US" altLang="ko-KR" sz="10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Form</a:t>
                      </a:r>
                      <a:endParaRPr lang="ko-KR" altLang="en-US" sz="1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78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0">
            <a:extLst>
              <a:ext uri="{FF2B5EF4-FFF2-40B4-BE49-F238E27FC236}">
                <a16:creationId xmlns:a16="http://schemas.microsoft.com/office/drawing/2014/main" id="{988AA732-C1AC-4309-A80A-6787059F80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37075" y="6683375"/>
            <a:ext cx="72072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-</a:t>
            </a:r>
            <a:fld id="{8078C6C2-AA7E-4B62-AFA9-9AADE2DEC895}" type="slidenum">
              <a:rPr lang="en-US" altLang="ko-KR" sz="1000">
                <a:solidFill>
                  <a:schemeClr val="tx1"/>
                </a:solidFill>
              </a:rPr>
              <a:pPr/>
              <a:t>‹#›</a:t>
            </a:fld>
            <a:r>
              <a:rPr lang="en-US" altLang="ko-KR" sz="10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938D7CA-69EF-411D-85D9-4FB90447459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71463" y="79375"/>
            <a:ext cx="27320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반려동물 쇼핑몰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&amp;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호텔 웹사이트 구축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2C03676C-3E62-4BD6-895F-EE7318BF0C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02450" y="79375"/>
            <a:ext cx="27320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r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스토리보드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75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0024983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EEA5FEB-1836-4242-AE0C-3CB0A63A1975}"/>
              </a:ext>
            </a:extLst>
          </p:cNvPr>
          <p:cNvSpPr/>
          <p:nvPr userDrawn="1"/>
        </p:nvSpPr>
        <p:spPr>
          <a:xfrm>
            <a:off x="-2552700" y="381000"/>
            <a:ext cx="469900" cy="465667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EA498B-324C-402A-AAC1-379DB5BE888C}"/>
              </a:ext>
            </a:extLst>
          </p:cNvPr>
          <p:cNvSpPr/>
          <p:nvPr userDrawn="1"/>
        </p:nvSpPr>
        <p:spPr>
          <a:xfrm>
            <a:off x="-2552700" y="1308100"/>
            <a:ext cx="469900" cy="465667"/>
          </a:xfrm>
          <a:prstGeom prst="rect">
            <a:avLst/>
          </a:prstGeom>
          <a:solidFill>
            <a:srgbClr val="658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9F00F9-9BC2-40C5-A5C0-77658DC7EEAA}"/>
              </a:ext>
            </a:extLst>
          </p:cNvPr>
          <p:cNvSpPr/>
          <p:nvPr userDrawn="1"/>
        </p:nvSpPr>
        <p:spPr>
          <a:xfrm>
            <a:off x="-2082800" y="381000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R15G76B129</a:t>
            </a:r>
          </a:p>
          <a:p>
            <a:pPr algn="ctr"/>
            <a:r>
              <a:rPr lang="en-US" altLang="ko-KR" sz="1400" dirty="0">
                <a:latin typeface="+mn-ea"/>
              </a:rPr>
              <a:t>#0F4C81</a:t>
            </a:r>
            <a:endParaRPr lang="ko-KR" altLang="en-US" sz="1400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FCCD62-C424-4AEB-B317-51FFE89597B7}"/>
              </a:ext>
            </a:extLst>
          </p:cNvPr>
          <p:cNvSpPr/>
          <p:nvPr userDrawn="1"/>
        </p:nvSpPr>
        <p:spPr>
          <a:xfrm>
            <a:off x="-2082800" y="1308099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R101G141B198</a:t>
            </a:r>
          </a:p>
          <a:p>
            <a:pPr algn="ctr"/>
            <a:r>
              <a:rPr lang="en-US" altLang="ko-KR" sz="1400" dirty="0">
                <a:latin typeface="+mn-ea"/>
              </a:rPr>
              <a:t>#658DC6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F9632B-1119-402F-B20D-7DBF2F431BD2}"/>
              </a:ext>
            </a:extLst>
          </p:cNvPr>
          <p:cNvSpPr/>
          <p:nvPr userDrawn="1"/>
        </p:nvSpPr>
        <p:spPr>
          <a:xfrm>
            <a:off x="-2552700" y="3162297"/>
            <a:ext cx="469900" cy="465667"/>
          </a:xfrm>
          <a:prstGeom prst="rect">
            <a:avLst/>
          </a:prstGeom>
          <a:solidFill>
            <a:srgbClr val="848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3F172D-564A-40C3-94B2-D2C9CA769426}"/>
              </a:ext>
            </a:extLst>
          </p:cNvPr>
          <p:cNvSpPr/>
          <p:nvPr userDrawn="1"/>
        </p:nvSpPr>
        <p:spPr>
          <a:xfrm>
            <a:off x="-2082800" y="3162296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R132G137B140</a:t>
            </a:r>
          </a:p>
          <a:p>
            <a:pPr algn="ctr"/>
            <a:r>
              <a:rPr lang="en-US" altLang="ko-KR" sz="1400" dirty="0">
                <a:latin typeface="+mn-ea"/>
              </a:rPr>
              <a:t>#84898C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E1CF2FB-FBD6-42EC-A257-15674C616C47}"/>
              </a:ext>
            </a:extLst>
          </p:cNvPr>
          <p:cNvSpPr/>
          <p:nvPr userDrawn="1"/>
        </p:nvSpPr>
        <p:spPr>
          <a:xfrm>
            <a:off x="-2552700" y="2235197"/>
            <a:ext cx="469900" cy="465667"/>
          </a:xfrm>
          <a:prstGeom prst="rect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9C9E6D-4D81-4161-BA61-E27FFB919BCE}"/>
              </a:ext>
            </a:extLst>
          </p:cNvPr>
          <p:cNvSpPr/>
          <p:nvPr userDrawn="1"/>
        </p:nvSpPr>
        <p:spPr>
          <a:xfrm>
            <a:off x="-2082800" y="2235196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R181G199B211</a:t>
            </a:r>
          </a:p>
          <a:p>
            <a:pPr algn="ctr"/>
            <a:r>
              <a:rPr lang="en-US" altLang="ko-KR" sz="1400" dirty="0">
                <a:latin typeface="+mn-ea"/>
              </a:rPr>
              <a:t>#B5C7D3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9140B4-2BAE-4909-93CB-58289212FF54}"/>
              </a:ext>
            </a:extLst>
          </p:cNvPr>
          <p:cNvSpPr/>
          <p:nvPr userDrawn="1"/>
        </p:nvSpPr>
        <p:spPr>
          <a:xfrm>
            <a:off x="-2552700" y="4085159"/>
            <a:ext cx="469900" cy="465667"/>
          </a:xfrm>
          <a:prstGeom prst="rect">
            <a:avLst/>
          </a:prstGeom>
          <a:solidFill>
            <a:srgbClr val="A58D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66CFCD-CC03-4F8F-AC03-197E1ECA1C7C}"/>
              </a:ext>
            </a:extLst>
          </p:cNvPr>
          <p:cNvSpPr/>
          <p:nvPr userDrawn="1"/>
        </p:nvSpPr>
        <p:spPr>
          <a:xfrm>
            <a:off x="-2082800" y="4085158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R165G141B127</a:t>
            </a:r>
          </a:p>
          <a:p>
            <a:pPr algn="ctr"/>
            <a:r>
              <a:rPr lang="en-US" altLang="ko-KR" sz="1400" dirty="0">
                <a:latin typeface="+mn-ea"/>
              </a:rPr>
              <a:t>#A58D7F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C86032-A4CB-4647-A6CC-644440E480B1}"/>
              </a:ext>
            </a:extLst>
          </p:cNvPr>
          <p:cNvSpPr/>
          <p:nvPr userDrawn="1"/>
        </p:nvSpPr>
        <p:spPr>
          <a:xfrm>
            <a:off x="-2552700" y="5008020"/>
            <a:ext cx="469900" cy="465667"/>
          </a:xfrm>
          <a:prstGeom prst="rect">
            <a:avLst/>
          </a:prstGeom>
          <a:solidFill>
            <a:srgbClr val="F5B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2F13CF-2E79-4AA4-9E7C-D4AB5CD443B9}"/>
              </a:ext>
            </a:extLst>
          </p:cNvPr>
          <p:cNvSpPr/>
          <p:nvPr userDrawn="1"/>
        </p:nvSpPr>
        <p:spPr>
          <a:xfrm>
            <a:off x="-2082800" y="5008019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R245G184B149</a:t>
            </a:r>
          </a:p>
          <a:p>
            <a:pPr algn="ctr"/>
            <a:r>
              <a:rPr lang="en-US" altLang="ko-KR" sz="1400" dirty="0">
                <a:latin typeface="+mn-ea"/>
              </a:rPr>
              <a:t>#F5B895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512F5D-7813-4401-8C5A-19FD6AF8B627}"/>
              </a:ext>
            </a:extLst>
          </p:cNvPr>
          <p:cNvSpPr/>
          <p:nvPr userDrawn="1"/>
        </p:nvSpPr>
        <p:spPr>
          <a:xfrm>
            <a:off x="-2552700" y="5930880"/>
            <a:ext cx="469900" cy="465667"/>
          </a:xfrm>
          <a:prstGeom prst="rect">
            <a:avLst/>
          </a:prstGeom>
          <a:solidFill>
            <a:srgbClr val="F2D6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B49215B-8ECA-4B36-9E6C-DCAC4E4E4066}"/>
              </a:ext>
            </a:extLst>
          </p:cNvPr>
          <p:cNvSpPr/>
          <p:nvPr userDrawn="1"/>
        </p:nvSpPr>
        <p:spPr>
          <a:xfrm>
            <a:off x="-2082800" y="5930879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R242G214B174</a:t>
            </a:r>
          </a:p>
          <a:p>
            <a:pPr algn="ctr"/>
            <a:r>
              <a:rPr lang="en-US" altLang="ko-KR" sz="1400" dirty="0">
                <a:latin typeface="+mn-ea"/>
              </a:rPr>
              <a:t>#F2D6AE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0" r:id="rId2"/>
    <p:sldLayoutId id="2147483733" r:id="rId3"/>
    <p:sldLayoutId id="2147483734" r:id="rId4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98281" y="960572"/>
            <a:ext cx="8109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+mj-lt"/>
              </a:rPr>
              <a:t>스토리보드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261008" y="4341855"/>
          <a:ext cx="5383984" cy="1553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91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07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75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75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75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75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363678" y="2166092"/>
          <a:ext cx="7178644" cy="1019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6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95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aseline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프로젝트 명</a:t>
                      </a:r>
                      <a:endParaRPr lang="ko-KR" altLang="en-US" sz="13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반려동물 쇼핑몰 </a:t>
                      </a:r>
                      <a:r>
                        <a:rPr lang="en-US" altLang="ko-KR" sz="13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13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호텔 웹사이트 구축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5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프로젝트 기간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2019. 07. 04. – 2018. 12. 14.</a:t>
                      </a:r>
                      <a:endParaRPr lang="ko-KR" altLang="en-US" sz="13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40FC3186-F443-4BD5-AB8C-76C78FBF5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6143625"/>
            <a:ext cx="27051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515573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65000" y="404664"/>
          <a:ext cx="9576000" cy="730935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+mn-ea"/>
                        </a:rPr>
                        <a:t>알림</a:t>
                      </a:r>
                      <a:endParaRPr lang="ko-KR" altLang="en-US" sz="1000" b="0" kern="100"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알림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src/main/webapp/WEB-INF/views/evtdetail?num=?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알림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이벤트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상세페이지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)</a:t>
                      </a:r>
                      <a:endParaRPr lang="en-US" alt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방문자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?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264715" y="1241391"/>
          <a:ext cx="2476285" cy="5218245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화면설명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0050">
                <a:tc>
                  <a:txBody>
                    <a:bodyPr vert="horz" lIns="66203" tIns="66677" rIns="66203" bIns="33634" anchor="ctr" anchorCtr="0"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예약하기 화면</a:t>
                      </a:r>
                      <a:endParaRPr lang="ko-KR" altLang="en-US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기능요건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6052">
                <a:tc>
                  <a:txBody>
                    <a:bodyPr vert="horz" lIns="66203" tIns="66677" rIns="66203" bIns="33634" anchor="ctr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왼쪽의 각 탭을 누르면 해당 페이지로 이동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하단의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이전글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’,’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다음글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을 누르면 해당 글의 상세 페이지로 이동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주요흐름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4264">
                <a:tc>
                  <a:txBody>
                    <a:bodyPr vert="horz" lIns="66203" tIns="66677" rIns="66203" bIns="33634" anchor="t" anchorCtr="0"/>
                    <a:p>
                      <a:pPr marL="0" indent="0" algn="l" eaLnBrk="1" hangingPunct="1">
                        <a:buFont typeface="+mj-lt"/>
                        <a:buNone/>
                        <a:defRPr/>
                      </a:pP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264715" y="6379889"/>
          <a:ext cx="2476285" cy="474301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08095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테이블 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0640">
                <a:tc>
                  <a:txBody>
                    <a:bodyPr vert="horz" lIns="66203" tIns="66677" rIns="66203" bIns="33634" anchor="ctr" anchorCtr="0"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None/>
                        <a:defRPr/>
                      </a:pP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9" name=""/>
          <p:cNvSpPr/>
          <p:nvPr/>
        </p:nvSpPr>
        <p:spPr>
          <a:xfrm>
            <a:off x="2072680" y="1268760"/>
            <a:ext cx="4824536" cy="525658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 sz="3000" b="1">
              <a:solidFill>
                <a:srgbClr val="ff6600"/>
              </a:solidFill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704528" y="1340768"/>
            <a:ext cx="1080120" cy="219427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algn="l">
              <a:defRPr/>
            </a:pPr>
            <a:r>
              <a:rPr lang="ko-KR" altLang="en-US" sz="800"/>
              <a:t>▶</a:t>
            </a:r>
            <a:r>
              <a:rPr lang="ko-KR" altLang="en-US"/>
              <a:t> </a:t>
            </a:r>
            <a:r>
              <a:rPr xmlns:mc="http://schemas.openxmlformats.org/markup-compatibility/2006" xmlns:hp="http://schemas.haansoft.com/office/presentation/8.0" kumimoji="1" lang="ko-KR" altLang="en-US" b="1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공지사항</a:t>
            </a:r>
            <a:endParaRPr xmlns:mc="http://schemas.openxmlformats.org/markup-compatibility/2006" xmlns:hp="http://schemas.haansoft.com/office/presentation/8.0" kumimoji="1" lang="ko-KR" altLang="en-US" b="1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704528" y="1548076"/>
            <a:ext cx="1080120" cy="224740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900"/>
              <a:t>▶ 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6182d6"/>
                </a:solidFill>
                <a:latin typeface="굴림"/>
                <a:ea typeface="굴림"/>
                <a:cs typeface="+mn-cs"/>
              </a:rPr>
              <a:t>이벤트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6182d6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704528" y="1772816"/>
            <a:ext cx="1080120" cy="224740"/>
          </a:xfrm>
          <a:prstGeom prst="rect">
            <a:avLst/>
          </a:prstGeom>
          <a:solidFill>
            <a:schemeClr val="lt1">
              <a:alpha val="100000"/>
            </a:schemeClr>
          </a:solidFill>
        </p:spPr>
        <p:txBody>
          <a:bodyPr wrap="square">
            <a:spAutoFit/>
          </a:bodyPr>
          <a:p>
            <a:pPr algn="l">
              <a:defRPr/>
            </a:pPr>
            <a:r>
              <a:rPr lang="ko-KR" altLang="en-US" sz="900"/>
              <a:t>▶ </a:t>
            </a:r>
            <a:r>
              <a:rPr xmlns:mc="http://schemas.openxmlformats.org/markup-compatibility/2006" xmlns:hp="http://schemas.haansoft.com/office/presentation/8.0" kumimoji="1" lang="en-US" altLang="ko-KR" sz="9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FAQ</a:t>
            </a:r>
            <a:endParaRPr xmlns:mc="http://schemas.openxmlformats.org/markup-compatibility/2006" xmlns:hp="http://schemas.haansoft.com/office/presentation/8.0" kumimoji="1" lang="en-US" altLang="ko-KR" sz="900" b="1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76" name=""/>
          <p:cNvCxnSpPr/>
          <p:nvPr/>
        </p:nvCxnSpPr>
        <p:spPr>
          <a:xfrm>
            <a:off x="704528" y="1988840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77" name=""/>
          <p:cNvCxnSpPr/>
          <p:nvPr/>
        </p:nvCxnSpPr>
        <p:spPr>
          <a:xfrm>
            <a:off x="704528" y="1772816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78" name=""/>
          <p:cNvCxnSpPr/>
          <p:nvPr/>
        </p:nvCxnSpPr>
        <p:spPr>
          <a:xfrm>
            <a:off x="704528" y="1556792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79" name=""/>
          <p:cNvCxnSpPr/>
          <p:nvPr/>
        </p:nvCxnSpPr>
        <p:spPr>
          <a:xfrm>
            <a:off x="704528" y="1340768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82" name=""/>
          <p:cNvSpPr txBox="1"/>
          <p:nvPr/>
        </p:nvSpPr>
        <p:spPr>
          <a:xfrm>
            <a:off x="2290120" y="1412776"/>
            <a:ext cx="4464496" cy="223619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/>
              <a:t>제목    </a:t>
            </a:r>
            <a:r>
              <a:rPr xmlns:mc="http://schemas.openxmlformats.org/markup-compatibility/2006" xmlns:hp="http://schemas.haansoft.com/office/presentation/8.0" kumimoji="1" lang="en-US" altLang="ko-KR" b="1" i="0" u="none" strike="noStrike" kern="1200" cap="none" spc="0" normalizeH="0" baseline="0" mc:Ignorable="hp" hp:hslEmbossed="0">
                <a:solidFill>
                  <a:srgbClr val="ff0000"/>
                </a:solidFill>
                <a:latin typeface="굴림"/>
                <a:ea typeface="굴림"/>
                <a:cs typeface="+mn-cs"/>
              </a:rPr>
              <a:t>[</a:t>
            </a:r>
            <a:r>
              <a:rPr xmlns:mc="http://schemas.openxmlformats.org/markup-compatibility/2006" xmlns:hp="http://schemas.haansoft.com/office/presentation/8.0" kumimoji="1" lang="ko-KR" altLang="en-US" b="1" i="0" u="none" strike="noStrike" kern="1200" cap="none" spc="0" normalizeH="0" baseline="0" mc:Ignorable="hp" hp:hslEmbossed="0">
                <a:solidFill>
                  <a:srgbClr val="ff0000"/>
                </a:solidFill>
                <a:latin typeface="굴림"/>
                <a:ea typeface="굴림"/>
                <a:cs typeface="+mn-cs"/>
              </a:rPr>
              <a:t>진행중</a:t>
            </a:r>
            <a:r>
              <a:rPr xmlns:mc="http://schemas.openxmlformats.org/markup-compatibility/2006" xmlns:hp="http://schemas.haansoft.com/office/presentation/8.0" kumimoji="1" lang="en-US" altLang="ko-KR" b="1" i="0" u="none" strike="noStrike" kern="1200" cap="none" spc="0" normalizeH="0" baseline="0" mc:Ignorable="hp" hp:hslEmbossed="0">
                <a:solidFill>
                  <a:srgbClr val="ff0000"/>
                </a:solidFill>
                <a:latin typeface="굴림"/>
                <a:ea typeface="굴림"/>
                <a:cs typeface="+mn-cs"/>
              </a:rPr>
              <a:t>][2019-12-25~2020-02-01]</a:t>
            </a:r>
            <a:r>
              <a:rPr xmlns:mc="http://schemas.openxmlformats.org/markup-compatibility/2006" xmlns:hp="http://schemas.haansoft.com/office/presentation/8.0" kumimoji="1" lang="ko-KR" altLang="en-US" b="1" i="0" u="none" strike="noStrike" kern="1200" cap="none" spc="0" normalizeH="0" baseline="0" mc:Ignorable="hp" hp:hslEmbossed="0">
                <a:solidFill>
                  <a:srgbClr val="ff0000"/>
                </a:solidFill>
                <a:latin typeface="굴림"/>
                <a:ea typeface="굴림"/>
                <a:cs typeface="+mn-cs"/>
              </a:rPr>
              <a:t>이것은 이벤트</a:t>
            </a:r>
            <a:r>
              <a:rPr lang="ko-KR" altLang="en-US"/>
              <a:t> </a:t>
            </a:r>
            <a:r>
              <a:rPr lang="en-US" altLang="ko-KR"/>
              <a:t> </a:t>
            </a:r>
            <a:r>
              <a:rPr lang="ko-KR" altLang="en-US"/>
              <a:t> 작성일  </a:t>
            </a:r>
            <a:r>
              <a:rPr lang="en-US" altLang="ko-KR"/>
              <a:t>2020-01-01</a:t>
            </a:r>
            <a:endParaRPr lang="en-US" altLang="ko-KR"/>
          </a:p>
        </p:txBody>
      </p:sp>
      <p:cxnSp>
        <p:nvCxnSpPr>
          <p:cNvPr id="183" name=""/>
          <p:cNvCxnSpPr/>
          <p:nvPr/>
        </p:nvCxnSpPr>
        <p:spPr>
          <a:xfrm>
            <a:off x="2290120" y="1412776"/>
            <a:ext cx="441579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"/>
          <p:cNvCxnSpPr/>
          <p:nvPr/>
        </p:nvCxnSpPr>
        <p:spPr>
          <a:xfrm rot="16200000" flipH="1">
            <a:off x="2608967" y="1525975"/>
            <a:ext cx="22639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"/>
          <p:cNvCxnSpPr/>
          <p:nvPr/>
        </p:nvCxnSpPr>
        <p:spPr>
          <a:xfrm rot="16200000" flipH="1">
            <a:off x="5417280" y="1525975"/>
            <a:ext cx="226399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86" name=""/>
          <p:cNvCxnSpPr/>
          <p:nvPr/>
        </p:nvCxnSpPr>
        <p:spPr>
          <a:xfrm rot="16200000" flipH="1">
            <a:off x="5849328" y="1525975"/>
            <a:ext cx="226399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87" name=""/>
          <p:cNvSpPr txBox="1"/>
          <p:nvPr/>
        </p:nvSpPr>
        <p:spPr>
          <a:xfrm>
            <a:off x="2288708" y="1628800"/>
            <a:ext cx="3960440" cy="224388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내용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188" name=""/>
          <p:cNvCxnSpPr/>
          <p:nvPr/>
        </p:nvCxnSpPr>
        <p:spPr>
          <a:xfrm>
            <a:off x="2288704" y="1628800"/>
            <a:ext cx="4415008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92" name=""/>
          <p:cNvCxnSpPr/>
          <p:nvPr/>
        </p:nvCxnSpPr>
        <p:spPr>
          <a:xfrm>
            <a:off x="2290120" y="1844824"/>
            <a:ext cx="4422276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93" name=""/>
          <p:cNvSpPr/>
          <p:nvPr/>
        </p:nvSpPr>
        <p:spPr>
          <a:xfrm>
            <a:off x="2290120" y="1916832"/>
            <a:ext cx="4392488" cy="3672408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2500"/>
              <a:t>해당 이벤트의 내용</a:t>
            </a:r>
            <a:endParaRPr lang="ko-KR" altLang="en-US" sz="2500"/>
          </a:p>
        </p:txBody>
      </p:sp>
      <p:sp>
        <p:nvSpPr>
          <p:cNvPr id="194" name=""/>
          <p:cNvSpPr txBox="1"/>
          <p:nvPr/>
        </p:nvSpPr>
        <p:spPr>
          <a:xfrm>
            <a:off x="2291532" y="5724510"/>
            <a:ext cx="3960440" cy="224775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이전글    </a:t>
            </a:r>
            <a:r>
              <a:rPr xmlns:mc="http://schemas.openxmlformats.org/markup-compatibility/2006" xmlns:hp="http://schemas.haansoft.com/office/presentation/8.0" kumimoji="1" lang="en-US" altLang="ko-KR" sz="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굴림"/>
                <a:ea typeface="굴림"/>
                <a:cs typeface="+mn-cs"/>
              </a:rPr>
              <a:t>[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굴림"/>
                <a:ea typeface="굴림"/>
                <a:cs typeface="+mn-cs"/>
              </a:rPr>
              <a:t>진행중</a:t>
            </a:r>
            <a:r>
              <a:rPr xmlns:mc="http://schemas.openxmlformats.org/markup-compatibility/2006" xmlns:hp="http://schemas.haansoft.com/office/presentation/8.0" kumimoji="1" lang="en-US" altLang="ko-KR" sz="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굴림"/>
                <a:ea typeface="굴림"/>
                <a:cs typeface="+mn-cs"/>
              </a:rPr>
              <a:t>][2019-12-25~2020-02-01]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굴림"/>
                <a:ea typeface="굴림"/>
                <a:cs typeface="+mn-cs"/>
              </a:rPr>
              <a:t>        이것은 이벤트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	                     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195" name=""/>
          <p:cNvCxnSpPr/>
          <p:nvPr/>
        </p:nvCxnSpPr>
        <p:spPr>
          <a:xfrm>
            <a:off x="2291530" y="5724510"/>
            <a:ext cx="4427167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96" name=""/>
          <p:cNvCxnSpPr/>
          <p:nvPr/>
        </p:nvCxnSpPr>
        <p:spPr>
          <a:xfrm rot="16200000" flipH="1">
            <a:off x="2680976" y="5837710"/>
            <a:ext cx="226399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99" name=""/>
          <p:cNvSpPr txBox="1"/>
          <p:nvPr/>
        </p:nvSpPr>
        <p:spPr>
          <a:xfrm>
            <a:off x="2290120" y="5940534"/>
            <a:ext cx="3960440" cy="224770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다음글    </a:t>
            </a:r>
            <a:r>
              <a:rPr xmlns:mc="http://schemas.openxmlformats.org/markup-compatibility/2006" xmlns:hp="http://schemas.haansoft.com/office/presentation/8.0" kumimoji="1" lang="en-US" altLang="ko-KR" sz="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굴림"/>
                <a:ea typeface="굴림"/>
                <a:cs typeface="+mn-cs"/>
              </a:rPr>
              <a:t>[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굴림"/>
                <a:ea typeface="굴림"/>
                <a:cs typeface="+mn-cs"/>
              </a:rPr>
              <a:t>진행중</a:t>
            </a:r>
            <a:r>
              <a:rPr xmlns:mc="http://schemas.openxmlformats.org/markup-compatibility/2006" xmlns:hp="http://schemas.haansoft.com/office/presentation/8.0" kumimoji="1" lang="en-US" altLang="ko-KR" sz="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굴림"/>
                <a:ea typeface="굴림"/>
                <a:cs typeface="+mn-cs"/>
              </a:rPr>
              <a:t>][2019-12-25~2020-02-01]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굴림"/>
                <a:ea typeface="굴림"/>
                <a:cs typeface="+mn-cs"/>
              </a:rPr>
              <a:t>        이것은 이벤트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ff000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200" name=""/>
          <p:cNvCxnSpPr/>
          <p:nvPr/>
        </p:nvCxnSpPr>
        <p:spPr>
          <a:xfrm>
            <a:off x="2290120" y="5940534"/>
            <a:ext cx="4428445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201" name=""/>
          <p:cNvCxnSpPr/>
          <p:nvPr/>
        </p:nvCxnSpPr>
        <p:spPr>
          <a:xfrm>
            <a:off x="2291532" y="6156558"/>
            <a:ext cx="4424001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202" name=""/>
          <p:cNvCxnSpPr/>
          <p:nvPr/>
        </p:nvCxnSpPr>
        <p:spPr>
          <a:xfrm rot="16200000" flipH="1">
            <a:off x="2679565" y="6052104"/>
            <a:ext cx="226399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65000" y="1412776"/>
          <a:ext cx="9575998" cy="2318659"/>
        </p:xfrm>
        <a:graphic>
          <a:graphicData uri="http://schemas.openxmlformats.org/drawingml/2006/table">
            <a:tbl>
              <a:tblPr firstRow="1" firstCol="1" bandRow="1"/>
              <a:tblGrid>
                <a:gridCol w="1331616"/>
                <a:gridCol w="1656184"/>
                <a:gridCol w="1872208"/>
                <a:gridCol w="1800200"/>
                <a:gridCol w="2915790"/>
              </a:tblGrid>
              <a:tr h="331237">
                <a:tc gridSpan="5">
                  <a:txBody>
                    <a:bodyPr vert="horz" lIns="36000" tIns="36000" rIns="36000" bIns="36000" anchor="ctr" anchorCtr="0"/>
                    <a:p>
                      <a:pPr marL="0" marR="0" lvl="0" indent="0" algn="l" defTabSz="661568" rtl="0" eaLnBrk="1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1" kern="100">
                          <a:effectLst/>
                          <a:latin typeface="맑은 고딕"/>
                          <a:ea typeface="+mn-ea"/>
                        </a:rPr>
                        <a:t>입출력 항목                                                                                                                      </a:t>
                      </a:r>
                      <a:r>
                        <a:rPr lang="en-US" altLang="ko-KR" sz="1000" b="1" kern="100">
                          <a:effectLst/>
                          <a:latin typeface="맑은 고딕"/>
                          <a:ea typeface="+mn-ea"/>
                        </a:rPr>
                        <a:t>*</a:t>
                      </a:r>
                      <a:r>
                        <a:rPr lang="ko-KR" altLang="en-US" sz="1000" b="1" kern="100">
                          <a:effectLst/>
                          <a:latin typeface="맑은 고딕"/>
                          <a:ea typeface="+mn-ea"/>
                        </a:rPr>
                        <a:t>속성 </a:t>
                      </a:r>
                      <a:r>
                        <a:rPr lang="en-US" altLang="ko-KR" sz="1000" b="1" kern="100">
                          <a:effectLst/>
                          <a:latin typeface="맑은 고딕"/>
                          <a:ea typeface="+mn-ea"/>
                        </a:rPr>
                        <a:t>I:Input, O:Output, R:ReadOnly, E:Editable, H:Hidden</a:t>
                      </a:r>
                      <a:endParaRPr lang="ko-KR" altLang="en-US" sz="1000"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31237"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항목명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컨트롤명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타입 및 길이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속성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Validation Check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1237">
                <a:tc>
                  <a:txBody>
                    <a:bodyPr vert="horz" lIns="36000" tIns="36000" rIns="36000" bIns="36000" anchor="ctr" anchorCtr="0"/>
                    <a:p>
                      <a:pPr algn="l" rtl="0">
                        <a:defRPr/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작성일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nalja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DATE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 / R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l" defTabSz="661568" rtl="0" eaLnBrk="1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31237">
                <a:tc>
                  <a:txBody>
                    <a:bodyPr vert="horz" lIns="36000" tIns="36000" rIns="36000" bIns="36000" anchor="ctr" anchorCtr="0"/>
                    <a:p>
                      <a:pPr algn="l" rtl="0">
                        <a:defRPr/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sub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VARCHAR2(40 char)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 / R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l" defTabSz="661568" rtl="0" eaLnBrk="1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31237">
                <a:tc>
                  <a:txBody>
                    <a:bodyPr vert="horz" lIns="36000" tIns="36000" rIns="36000" bIns="36000" anchor="ctr" anchorCtr="0"/>
                    <a:p>
                      <a:pPr algn="l" rtl="0">
                        <a:defRPr/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글번호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실제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num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INTEGER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l" defTabSz="661568" rtl="0" eaLnBrk="1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/>
                        <a:t>중복불가</a:t>
                      </a:r>
                      <a:endParaRPr lang="ko-KR" altLang="en-US" sz="90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31237">
                <a:tc>
                  <a:txBody>
                    <a:bodyPr vert="horz" lIns="36000" tIns="36000" rIns="36000" bIns="36000" anchor="ctr" anchorCtr="0"/>
                    <a:p>
                      <a:pPr algn="l" rtl="0">
                        <a:defRPr/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이벤트시작일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evtstart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DATE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 / R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l" defTabSz="661568" rtl="0" eaLnBrk="1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31237">
                <a:tc>
                  <a:txBody>
                    <a:bodyPr vert="horz" lIns="36000" tIns="36000" rIns="36000" bIns="36000" anchor="ctr" anchorCtr="0"/>
                    <a:p>
                      <a:pPr algn="l" rtl="0">
                        <a:defRPr/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이벤트종료일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evtend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DATE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 / R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l" defTabSz="661568" rtl="0" eaLnBrk="1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65000" y="4581128"/>
          <a:ext cx="9575998" cy="1248140"/>
        </p:xfrm>
        <a:graphic>
          <a:graphicData uri="http://schemas.openxmlformats.org/drawingml/2006/table">
            <a:tbl>
              <a:tblPr firstRow="1" firstCol="1" bandRow="1"/>
              <a:tblGrid>
                <a:gridCol w="1331616"/>
                <a:gridCol w="8244382"/>
              </a:tblGrid>
              <a:tr h="312035">
                <a:tc gridSpan="2">
                  <a:txBody>
                    <a:bodyPr vert="horz" lIns="36000" tIns="36000" rIns="36000" bIns="36000" anchor="ctr" anchorCtr="0"/>
                    <a:p>
                      <a:pPr marL="0" marR="0" lvl="0" indent="0" algn="l" defTabSz="661568" rtl="0" eaLnBrk="1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1" kern="100">
                          <a:effectLst/>
                          <a:latin typeface="맑은 고딕"/>
                          <a:ea typeface="+mn-ea"/>
                        </a:rPr>
                        <a:t>이벤트 호출 항목                                                                                                               </a:t>
                      </a:r>
                      <a:endParaRPr lang="ko-KR" altLang="en-US" sz="1000"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12035"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항목명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컨트롤 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24070">
                <a:tc>
                  <a:txBody>
                    <a:bodyPr vert="horz" lIns="36000" tIns="36000" rIns="36000" bIns="36000" anchor="ctr" anchorCtr="0"/>
                    <a:p>
                      <a:pPr algn="l" rtl="0">
                        <a:defRPr/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글 불러오기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ctr" defTabSz="66156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selectEventOne(num)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65000" y="404664"/>
          <a:ext cx="9576000" cy="747701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+mn-ea"/>
                        </a:rPr>
                        <a:t>알림</a:t>
                      </a:r>
                      <a:endParaRPr lang="ko-KR" altLang="en-US" sz="1000" b="0" kern="100"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60411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알림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src/main/webapp/WEB-INF/views/evtdetail?num=?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알림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이벤트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상세페이지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)</a:t>
                      </a:r>
                      <a:endParaRPr lang="en-US" alt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방문자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?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65000" y="404664"/>
          <a:ext cx="9576000" cy="730935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+mn-ea"/>
                        </a:rPr>
                        <a:t>알림</a:t>
                      </a:r>
                      <a:endParaRPr lang="ko-KR" altLang="en-US" sz="1000" b="0" kern="100"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알림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src/main/webapp/WEB-INF/views/faq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알림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-FAQ</a:t>
                      </a:r>
                      <a:endParaRPr lang="en-US" alt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방문자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?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264715" y="1241391"/>
          <a:ext cx="2476285" cy="5218245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화면설명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0050">
                <a:tc>
                  <a:txBody>
                    <a:bodyPr vert="horz" lIns="66203" tIns="66677" rIns="66203" bIns="33634" anchor="ctr" anchorCtr="0"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예약하기 화면</a:t>
                      </a:r>
                      <a:endParaRPr lang="ko-KR" altLang="en-US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기능요건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6052">
                <a:tc>
                  <a:txBody>
                    <a:bodyPr vert="horz" lIns="66203" tIns="66677" rIns="66203" bIns="33634" anchor="ctr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왼쪽의 각 탭을 누르면 해당 페이지로 이동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각 질문을 누르면 해당 문의에 대한 답이 표시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주요흐름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4264">
                <a:tc>
                  <a:txBody>
                    <a:bodyPr vert="horz" lIns="66203" tIns="66677" rIns="66203" bIns="33634" anchor="t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264715" y="6379889"/>
          <a:ext cx="2476285" cy="474301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08095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테이블 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0640">
                <a:tc>
                  <a:txBody>
                    <a:bodyPr vert="horz" lIns="66203" tIns="66677" rIns="66203" bIns="33634" anchor="ctr" anchorCtr="0"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None/>
                        <a:defRPr/>
                      </a:pP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9" name=""/>
          <p:cNvSpPr/>
          <p:nvPr/>
        </p:nvSpPr>
        <p:spPr>
          <a:xfrm>
            <a:off x="2072680" y="1268760"/>
            <a:ext cx="4824536" cy="525658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 sz="3000" b="1">
              <a:solidFill>
                <a:srgbClr val="ff6600"/>
              </a:solidFill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704528" y="1340768"/>
            <a:ext cx="1080120" cy="219427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algn="l">
              <a:defRPr/>
            </a:pPr>
            <a:r>
              <a:rPr lang="ko-KR" altLang="en-US" sz="800"/>
              <a:t>▶</a:t>
            </a:r>
            <a:r>
              <a:rPr lang="ko-KR" altLang="en-US"/>
              <a:t> </a:t>
            </a:r>
            <a:r>
              <a:rPr xmlns:mc="http://schemas.openxmlformats.org/markup-compatibility/2006" xmlns:hp="http://schemas.haansoft.com/office/presentation/8.0" kumimoji="1" lang="ko-KR" altLang="en-US" b="1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공지사항</a:t>
            </a:r>
            <a:endParaRPr xmlns:mc="http://schemas.openxmlformats.org/markup-compatibility/2006" xmlns:hp="http://schemas.haansoft.com/office/presentation/8.0" kumimoji="1" lang="ko-KR" altLang="en-US" b="1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704528" y="1548076"/>
            <a:ext cx="1080120" cy="224740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900"/>
              <a:t>▶ 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이벤트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704528" y="1772816"/>
            <a:ext cx="1080120" cy="224740"/>
          </a:xfrm>
          <a:prstGeom prst="rect">
            <a:avLst/>
          </a:prstGeom>
          <a:solidFill>
            <a:schemeClr val="lt1">
              <a:alpha val="100000"/>
            </a:schemeClr>
          </a:solidFill>
        </p:spPr>
        <p:txBody>
          <a:bodyPr wrap="square">
            <a:spAutoFit/>
          </a:bodyPr>
          <a:p>
            <a:pPr algn="l">
              <a:defRPr/>
            </a:pPr>
            <a:r>
              <a:rPr lang="ko-KR" altLang="en-US" sz="900"/>
              <a:t>▶ </a:t>
            </a:r>
            <a:r>
              <a:rPr xmlns:mc="http://schemas.openxmlformats.org/markup-compatibility/2006" xmlns:hp="http://schemas.haansoft.com/office/presentation/8.0" kumimoji="1" lang="en-US" altLang="ko-KR" sz="900" b="1" i="0" u="none" strike="noStrike" kern="1200" cap="none" spc="0" normalizeH="0" baseline="0" mc:Ignorable="hp" hp:hslEmbossed="0">
                <a:solidFill>
                  <a:srgbClr val="6182d6"/>
                </a:solidFill>
                <a:latin typeface="굴림"/>
                <a:ea typeface="굴림"/>
                <a:cs typeface="+mn-cs"/>
              </a:rPr>
              <a:t>FAQ</a:t>
            </a:r>
            <a:endParaRPr xmlns:mc="http://schemas.openxmlformats.org/markup-compatibility/2006" xmlns:hp="http://schemas.haansoft.com/office/presentation/8.0" kumimoji="1" lang="en-US" altLang="ko-KR" sz="900" b="1" i="0" u="none" strike="noStrike" kern="1200" cap="none" spc="0" normalizeH="0" baseline="0" mc:Ignorable="hp" hp:hslEmbossed="0">
              <a:solidFill>
                <a:srgbClr val="6182d6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76" name=""/>
          <p:cNvCxnSpPr/>
          <p:nvPr/>
        </p:nvCxnSpPr>
        <p:spPr>
          <a:xfrm>
            <a:off x="704528" y="1988840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77" name=""/>
          <p:cNvCxnSpPr/>
          <p:nvPr/>
        </p:nvCxnSpPr>
        <p:spPr>
          <a:xfrm>
            <a:off x="704528" y="1772816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78" name=""/>
          <p:cNvCxnSpPr/>
          <p:nvPr/>
        </p:nvCxnSpPr>
        <p:spPr>
          <a:xfrm>
            <a:off x="704528" y="1556792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79" name=""/>
          <p:cNvCxnSpPr/>
          <p:nvPr/>
        </p:nvCxnSpPr>
        <p:spPr>
          <a:xfrm>
            <a:off x="704528" y="1340768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80" name=""/>
          <p:cNvSpPr txBox="1"/>
          <p:nvPr/>
        </p:nvSpPr>
        <p:spPr>
          <a:xfrm>
            <a:off x="2288704" y="1700808"/>
            <a:ext cx="720080" cy="221337"/>
          </a:xfrm>
          <a:prstGeom prst="rect">
            <a:avLst/>
          </a:prstGeom>
          <a:solidFill>
            <a:srgbClr val="bbe0e3">
              <a:alpha val="100000"/>
            </a:srgbClr>
          </a:solidFill>
        </p:spPr>
        <p:txBody>
          <a:bodyPr wrap="square">
            <a:spAutoFit/>
          </a:bodyPr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FAQ</a:t>
            </a:r>
            <a:endPara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81" name=""/>
          <p:cNvCxnSpPr/>
          <p:nvPr/>
        </p:nvCxnSpPr>
        <p:spPr>
          <a:xfrm>
            <a:off x="2288704" y="1916832"/>
            <a:ext cx="72008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82" name=""/>
          <p:cNvCxnSpPr/>
          <p:nvPr/>
        </p:nvCxnSpPr>
        <p:spPr>
          <a:xfrm>
            <a:off x="2288704" y="2204864"/>
            <a:ext cx="417646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83" name=""/>
          <p:cNvSpPr txBox="1"/>
          <p:nvPr/>
        </p:nvSpPr>
        <p:spPr>
          <a:xfrm>
            <a:off x="2288704" y="2204864"/>
            <a:ext cx="4176464" cy="222106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Q. 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여긴 뭐하는 곳이죠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?</a:t>
            </a:r>
            <a:endPara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86" name=""/>
          <p:cNvCxnSpPr/>
          <p:nvPr/>
        </p:nvCxnSpPr>
        <p:spPr>
          <a:xfrm>
            <a:off x="2288704" y="2420888"/>
            <a:ext cx="417646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87" name=""/>
          <p:cNvSpPr txBox="1"/>
          <p:nvPr/>
        </p:nvSpPr>
        <p:spPr>
          <a:xfrm>
            <a:off x="2288704" y="2420888"/>
            <a:ext cx="4176464" cy="215632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Q. 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뚝딱 만들어지길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...</a:t>
            </a:r>
            <a:endPara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90" name=""/>
          <p:cNvCxnSpPr/>
          <p:nvPr/>
        </p:nvCxnSpPr>
        <p:spPr>
          <a:xfrm>
            <a:off x="2288704" y="2636912"/>
            <a:ext cx="417646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91" name=""/>
          <p:cNvSpPr txBox="1"/>
          <p:nvPr/>
        </p:nvSpPr>
        <p:spPr>
          <a:xfrm>
            <a:off x="2288704" y="2636912"/>
            <a:ext cx="4176464" cy="220593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Q. 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마스크 언제까지 써야하죠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?</a:t>
            </a:r>
            <a:endPara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94" name=""/>
          <p:cNvCxnSpPr/>
          <p:nvPr/>
        </p:nvCxnSpPr>
        <p:spPr>
          <a:xfrm>
            <a:off x="2288704" y="2852936"/>
            <a:ext cx="417646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95" name=""/>
          <p:cNvSpPr txBox="1"/>
          <p:nvPr/>
        </p:nvSpPr>
        <p:spPr>
          <a:xfrm>
            <a:off x="2288704" y="2852936"/>
            <a:ext cx="4176464" cy="224785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Q. 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살려줘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....</a:t>
            </a:r>
            <a:endPara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98" name=""/>
          <p:cNvCxnSpPr/>
          <p:nvPr/>
        </p:nvCxnSpPr>
        <p:spPr>
          <a:xfrm>
            <a:off x="2288704" y="3068960"/>
            <a:ext cx="417646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99" name=""/>
          <p:cNvSpPr txBox="1"/>
          <p:nvPr/>
        </p:nvSpPr>
        <p:spPr>
          <a:xfrm>
            <a:off x="2288704" y="3068960"/>
            <a:ext cx="4176464" cy="224785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Q. 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이번엔 저장했어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102" name=""/>
          <p:cNvCxnSpPr/>
          <p:nvPr/>
        </p:nvCxnSpPr>
        <p:spPr>
          <a:xfrm>
            <a:off x="2288704" y="3284984"/>
            <a:ext cx="417646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03" name=""/>
          <p:cNvSpPr txBox="1"/>
          <p:nvPr/>
        </p:nvSpPr>
        <p:spPr>
          <a:xfrm>
            <a:off x="2288704" y="3284984"/>
            <a:ext cx="4176464" cy="224026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Q. 1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주 휴강했는데 왜 더 바빴지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..</a:t>
            </a:r>
            <a:endPara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106" name=""/>
          <p:cNvCxnSpPr/>
          <p:nvPr/>
        </p:nvCxnSpPr>
        <p:spPr>
          <a:xfrm>
            <a:off x="2288704" y="3501008"/>
            <a:ext cx="417646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07" name=""/>
          <p:cNvSpPr txBox="1"/>
          <p:nvPr/>
        </p:nvSpPr>
        <p:spPr>
          <a:xfrm>
            <a:off x="2288704" y="3501008"/>
            <a:ext cx="4176464" cy="224413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Q. 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일기인가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110" name=""/>
          <p:cNvCxnSpPr/>
          <p:nvPr/>
        </p:nvCxnSpPr>
        <p:spPr>
          <a:xfrm>
            <a:off x="2288704" y="3717032"/>
            <a:ext cx="417646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11" name=""/>
          <p:cNvSpPr txBox="1"/>
          <p:nvPr/>
        </p:nvSpPr>
        <p:spPr>
          <a:xfrm>
            <a:off x="2288704" y="3717032"/>
            <a:ext cx="4176464" cy="224785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Q. 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칸을 너무 많이 만들었다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.</a:t>
            </a:r>
            <a:endPara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114" name=""/>
          <p:cNvCxnSpPr/>
          <p:nvPr/>
        </p:nvCxnSpPr>
        <p:spPr>
          <a:xfrm>
            <a:off x="2288704" y="3933056"/>
            <a:ext cx="417646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15" name=""/>
          <p:cNvSpPr txBox="1"/>
          <p:nvPr/>
        </p:nvSpPr>
        <p:spPr>
          <a:xfrm>
            <a:off x="2288704" y="3933056"/>
            <a:ext cx="4176464" cy="224790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Q. 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날씨는 봄인데 코로만희때문에 불안해서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118" name=""/>
          <p:cNvCxnSpPr/>
          <p:nvPr/>
        </p:nvCxnSpPr>
        <p:spPr>
          <a:xfrm>
            <a:off x="2288704" y="4149080"/>
            <a:ext cx="417646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19" name=""/>
          <p:cNvSpPr txBox="1"/>
          <p:nvPr/>
        </p:nvSpPr>
        <p:spPr>
          <a:xfrm>
            <a:off x="2288704" y="4149080"/>
            <a:ext cx="4176464" cy="224423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Q. 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제대로 쏘다니지도 못하네 ㅠㅠ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122" name=""/>
          <p:cNvCxnSpPr/>
          <p:nvPr/>
        </p:nvCxnSpPr>
        <p:spPr>
          <a:xfrm>
            <a:off x="2288704" y="4365104"/>
            <a:ext cx="417646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23" name=""/>
          <p:cNvSpPr txBox="1"/>
          <p:nvPr/>
        </p:nvSpPr>
        <p:spPr>
          <a:xfrm>
            <a:off x="2288704" y="4365104"/>
            <a:ext cx="4176464" cy="224423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Q. 3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개 남음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.</a:t>
            </a:r>
            <a:endPara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126" name=""/>
          <p:cNvCxnSpPr/>
          <p:nvPr/>
        </p:nvCxnSpPr>
        <p:spPr>
          <a:xfrm>
            <a:off x="2288704" y="4581128"/>
            <a:ext cx="417646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27" name=""/>
          <p:cNvSpPr txBox="1"/>
          <p:nvPr/>
        </p:nvSpPr>
        <p:spPr>
          <a:xfrm>
            <a:off x="2288704" y="4581128"/>
            <a:ext cx="4176464" cy="224785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Q. 2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개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130" name=""/>
          <p:cNvCxnSpPr/>
          <p:nvPr/>
        </p:nvCxnSpPr>
        <p:spPr>
          <a:xfrm>
            <a:off x="2288704" y="4797152"/>
            <a:ext cx="417646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31" name=""/>
          <p:cNvSpPr txBox="1"/>
          <p:nvPr/>
        </p:nvSpPr>
        <p:spPr>
          <a:xfrm>
            <a:off x="2288704" y="4797152"/>
            <a:ext cx="4176464" cy="224790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Q. 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끝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134" name=""/>
          <p:cNvCxnSpPr/>
          <p:nvPr/>
        </p:nvCxnSpPr>
        <p:spPr>
          <a:xfrm>
            <a:off x="2288704" y="5013176"/>
            <a:ext cx="417646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36" name=""/>
          <p:cNvSpPr/>
          <p:nvPr/>
        </p:nvSpPr>
        <p:spPr>
          <a:xfrm>
            <a:off x="6249144" y="2276872"/>
            <a:ext cx="144016" cy="72008"/>
          </a:xfrm>
          <a:prstGeom prst="flowChartMerg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37" name=""/>
          <p:cNvSpPr/>
          <p:nvPr/>
        </p:nvSpPr>
        <p:spPr>
          <a:xfrm>
            <a:off x="6249144" y="2492896"/>
            <a:ext cx="144016" cy="72008"/>
          </a:xfrm>
          <a:prstGeom prst="flowChartMerge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8" name=""/>
          <p:cNvSpPr/>
          <p:nvPr/>
        </p:nvSpPr>
        <p:spPr>
          <a:xfrm>
            <a:off x="6249144" y="2708920"/>
            <a:ext cx="144016" cy="72008"/>
          </a:xfrm>
          <a:prstGeom prst="flowChartMerge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9" name=""/>
          <p:cNvSpPr/>
          <p:nvPr/>
        </p:nvSpPr>
        <p:spPr>
          <a:xfrm>
            <a:off x="6249144" y="2924944"/>
            <a:ext cx="144016" cy="72008"/>
          </a:xfrm>
          <a:prstGeom prst="flowChartMerge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0" name=""/>
          <p:cNvSpPr/>
          <p:nvPr/>
        </p:nvSpPr>
        <p:spPr>
          <a:xfrm>
            <a:off x="6249144" y="3140968"/>
            <a:ext cx="144016" cy="72008"/>
          </a:xfrm>
          <a:prstGeom prst="flowChartMerge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1" name=""/>
          <p:cNvSpPr/>
          <p:nvPr/>
        </p:nvSpPr>
        <p:spPr>
          <a:xfrm>
            <a:off x="6249144" y="3356992"/>
            <a:ext cx="144016" cy="72008"/>
          </a:xfrm>
          <a:prstGeom prst="flowChartMerge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2" name=""/>
          <p:cNvSpPr/>
          <p:nvPr/>
        </p:nvSpPr>
        <p:spPr>
          <a:xfrm>
            <a:off x="6249144" y="3573016"/>
            <a:ext cx="144016" cy="72008"/>
          </a:xfrm>
          <a:prstGeom prst="flowChartMerge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3" name=""/>
          <p:cNvSpPr/>
          <p:nvPr/>
        </p:nvSpPr>
        <p:spPr>
          <a:xfrm>
            <a:off x="6249144" y="3789040"/>
            <a:ext cx="144016" cy="72008"/>
          </a:xfrm>
          <a:prstGeom prst="flowChartMerge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4" name=""/>
          <p:cNvSpPr/>
          <p:nvPr/>
        </p:nvSpPr>
        <p:spPr>
          <a:xfrm>
            <a:off x="6249144" y="4005064"/>
            <a:ext cx="144016" cy="72008"/>
          </a:xfrm>
          <a:prstGeom prst="flowChartMerge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5" name=""/>
          <p:cNvSpPr/>
          <p:nvPr/>
        </p:nvSpPr>
        <p:spPr>
          <a:xfrm>
            <a:off x="6249144" y="4221088"/>
            <a:ext cx="144016" cy="72008"/>
          </a:xfrm>
          <a:prstGeom prst="flowChartMerge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6" name=""/>
          <p:cNvSpPr/>
          <p:nvPr/>
        </p:nvSpPr>
        <p:spPr>
          <a:xfrm>
            <a:off x="6249144" y="4437112"/>
            <a:ext cx="144016" cy="72008"/>
          </a:xfrm>
          <a:prstGeom prst="flowChartMerge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7" name=""/>
          <p:cNvSpPr/>
          <p:nvPr/>
        </p:nvSpPr>
        <p:spPr>
          <a:xfrm>
            <a:off x="6249144" y="4653136"/>
            <a:ext cx="144016" cy="72008"/>
          </a:xfrm>
          <a:prstGeom prst="flowChartMerge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8" name=""/>
          <p:cNvSpPr/>
          <p:nvPr/>
        </p:nvSpPr>
        <p:spPr>
          <a:xfrm>
            <a:off x="6249144" y="4869160"/>
            <a:ext cx="144016" cy="72008"/>
          </a:xfrm>
          <a:prstGeom prst="flowChartMerge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65000" y="1412776"/>
          <a:ext cx="9575998" cy="1324948"/>
        </p:xfrm>
        <a:graphic>
          <a:graphicData uri="http://schemas.openxmlformats.org/drawingml/2006/table">
            <a:tbl>
              <a:tblPr firstRow="1" firstCol="1" bandRow="1"/>
              <a:tblGrid>
                <a:gridCol w="1331616"/>
                <a:gridCol w="1656184"/>
                <a:gridCol w="1872208"/>
                <a:gridCol w="1800200"/>
                <a:gridCol w="2915790"/>
              </a:tblGrid>
              <a:tr h="331237">
                <a:tc gridSpan="5">
                  <a:txBody>
                    <a:bodyPr vert="horz" lIns="36000" tIns="36000" rIns="36000" bIns="36000" anchor="ctr" anchorCtr="0"/>
                    <a:p>
                      <a:pPr marL="0" marR="0" lvl="0" indent="0" algn="l" defTabSz="661568" rtl="0" eaLnBrk="1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1" kern="100">
                          <a:effectLst/>
                          <a:latin typeface="맑은 고딕"/>
                          <a:ea typeface="+mn-ea"/>
                        </a:rPr>
                        <a:t>입출력 항목                                                                                                                      </a:t>
                      </a:r>
                      <a:r>
                        <a:rPr lang="en-US" altLang="ko-KR" sz="1000" b="1" kern="100">
                          <a:effectLst/>
                          <a:latin typeface="맑은 고딕"/>
                          <a:ea typeface="+mn-ea"/>
                        </a:rPr>
                        <a:t>*</a:t>
                      </a:r>
                      <a:r>
                        <a:rPr lang="ko-KR" altLang="en-US" sz="1000" b="1" kern="100">
                          <a:effectLst/>
                          <a:latin typeface="맑은 고딕"/>
                          <a:ea typeface="+mn-ea"/>
                        </a:rPr>
                        <a:t>속성 </a:t>
                      </a:r>
                      <a:r>
                        <a:rPr lang="en-US" altLang="ko-KR" sz="1000" b="1" kern="100">
                          <a:effectLst/>
                          <a:latin typeface="맑은 고딕"/>
                          <a:ea typeface="+mn-ea"/>
                        </a:rPr>
                        <a:t>I:Input, O:Output, R:ReadOnly, E:Editable, H:Hidden</a:t>
                      </a:r>
                      <a:endParaRPr lang="ko-KR" altLang="en-US" sz="1000"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31237"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항목명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컨트롤명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타입 및 길이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속성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Validation Check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1237">
                <a:tc>
                  <a:txBody>
                    <a:bodyPr vert="horz" lIns="36000" tIns="36000" rIns="36000" bIns="36000" anchor="ctr" anchorCtr="0"/>
                    <a:p>
                      <a:pPr algn="l" rtl="0">
                        <a:defRPr/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질문명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qname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VARCHAR2(50 char)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 / R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l" defTabSz="661568" rtl="0" eaLnBrk="1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31237">
                <a:tc>
                  <a:txBody>
                    <a:bodyPr vert="horz" lIns="36000" tIns="36000" rIns="36000" bIns="36000" anchor="ctr" anchorCtr="0"/>
                    <a:p>
                      <a:pPr algn="l" rtl="0">
                        <a:defRPr/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질문번호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qnum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INTEGER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l" defTabSz="661568" rtl="0" eaLnBrk="1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65000" y="4581128"/>
          <a:ext cx="9575998" cy="1248140"/>
        </p:xfrm>
        <a:graphic>
          <a:graphicData uri="http://schemas.openxmlformats.org/drawingml/2006/table">
            <a:tbl>
              <a:tblPr firstRow="1" firstCol="1" bandRow="1"/>
              <a:tblGrid>
                <a:gridCol w="1331616"/>
                <a:gridCol w="8244382"/>
              </a:tblGrid>
              <a:tr h="312035">
                <a:tc gridSpan="2">
                  <a:txBody>
                    <a:bodyPr vert="horz" lIns="36000" tIns="36000" rIns="36000" bIns="36000" anchor="ctr" anchorCtr="0"/>
                    <a:p>
                      <a:pPr marL="0" marR="0" lvl="0" indent="0" algn="l" defTabSz="661568" rtl="0" eaLnBrk="1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1" kern="100">
                          <a:effectLst/>
                          <a:latin typeface="맑은 고딕"/>
                          <a:ea typeface="+mn-ea"/>
                        </a:rPr>
                        <a:t>이벤트 호출 항목                                                                                                               </a:t>
                      </a:r>
                      <a:endParaRPr lang="ko-KR" altLang="en-US" sz="1000"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12035"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항목명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컨트롤 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24070">
                <a:tc>
                  <a:txBody>
                    <a:bodyPr vert="horz" lIns="36000" tIns="36000" rIns="36000" bIns="36000" anchor="ctr" anchorCtr="0"/>
                    <a:p>
                      <a:pPr algn="l" rtl="0">
                        <a:defRPr/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질문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및 답 불러오기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ctr" defTabSz="66156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selectFaqAll()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65000" y="404664"/>
          <a:ext cx="9576000" cy="747701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+mn-ea"/>
                        </a:rPr>
                        <a:t>알림</a:t>
                      </a:r>
                      <a:endParaRPr lang="ko-KR" altLang="en-US" sz="1000" b="0" kern="100"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60411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알림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src/main/webapp/WEB-INF/views/faq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알림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-FAQ</a:t>
                      </a:r>
                      <a:endParaRPr lang="en-US" alt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방문자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?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65000" y="404664"/>
          <a:ext cx="9576000" cy="730935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+mn-ea"/>
                        </a:rPr>
                        <a:t>알림</a:t>
                      </a:r>
                      <a:endParaRPr lang="ko-KR" altLang="en-US" sz="1000" b="0" kern="100"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알림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src/main/webapp/WEB-INF/views/faq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알림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-FAQ(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질문클릭시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)</a:t>
                      </a:r>
                      <a:endParaRPr lang="en-US" alt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방문자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?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264715" y="1241391"/>
          <a:ext cx="2476285" cy="5218245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화면설명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0050">
                <a:tc>
                  <a:txBody>
                    <a:bodyPr vert="horz" lIns="66203" tIns="66677" rIns="66203" bIns="33634" anchor="ctr" anchorCtr="0"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예약하기 화면</a:t>
                      </a:r>
                      <a:endParaRPr lang="ko-KR" altLang="en-US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기능요건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6052">
                <a:tc>
                  <a:txBody>
                    <a:bodyPr vert="horz" lIns="66203" tIns="66677" rIns="66203" bIns="33634" anchor="ctr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왼쪽의 각 탭을 누르면 해당 페이지로 이동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각 질문을 누르면 해당 문의에 대한 답이 표시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답변을 누르면 다시 줄어들음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주요흐름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4264">
                <a:tc>
                  <a:txBody>
                    <a:bodyPr vert="horz" lIns="66203" tIns="66677" rIns="66203" bIns="33634" anchor="t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264715" y="6379889"/>
          <a:ext cx="2476285" cy="474301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08095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테이블 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0640">
                <a:tc>
                  <a:txBody>
                    <a:bodyPr vert="horz" lIns="66203" tIns="66677" rIns="66203" bIns="33634" anchor="ctr" anchorCtr="0"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None/>
                        <a:defRPr/>
                      </a:pP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9" name=""/>
          <p:cNvSpPr/>
          <p:nvPr/>
        </p:nvSpPr>
        <p:spPr>
          <a:xfrm>
            <a:off x="2072680" y="1268760"/>
            <a:ext cx="4824536" cy="525658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 sz="3000" b="1">
              <a:solidFill>
                <a:srgbClr val="ff6600"/>
              </a:solidFill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704528" y="1340768"/>
            <a:ext cx="1080120" cy="219427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algn="l">
              <a:defRPr/>
            </a:pPr>
            <a:r>
              <a:rPr lang="ko-KR" altLang="en-US" sz="800"/>
              <a:t>▶</a:t>
            </a:r>
            <a:r>
              <a:rPr lang="ko-KR" altLang="en-US"/>
              <a:t> </a:t>
            </a:r>
            <a:r>
              <a:rPr xmlns:mc="http://schemas.openxmlformats.org/markup-compatibility/2006" xmlns:hp="http://schemas.haansoft.com/office/presentation/8.0" kumimoji="1" lang="ko-KR" altLang="en-US" b="1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공지사항</a:t>
            </a:r>
            <a:endParaRPr xmlns:mc="http://schemas.openxmlformats.org/markup-compatibility/2006" xmlns:hp="http://schemas.haansoft.com/office/presentation/8.0" kumimoji="1" lang="ko-KR" altLang="en-US" b="1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704528" y="1548076"/>
            <a:ext cx="1080120" cy="224740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900"/>
              <a:t>▶ 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이벤트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704528" y="1772816"/>
            <a:ext cx="1080120" cy="224740"/>
          </a:xfrm>
          <a:prstGeom prst="rect">
            <a:avLst/>
          </a:prstGeom>
          <a:solidFill>
            <a:schemeClr val="lt1">
              <a:alpha val="100000"/>
            </a:schemeClr>
          </a:solidFill>
        </p:spPr>
        <p:txBody>
          <a:bodyPr wrap="square">
            <a:spAutoFit/>
          </a:bodyPr>
          <a:p>
            <a:pPr algn="l">
              <a:defRPr/>
            </a:pPr>
            <a:r>
              <a:rPr lang="ko-KR" altLang="en-US" sz="900"/>
              <a:t>▶ </a:t>
            </a:r>
            <a:r>
              <a:rPr xmlns:mc="http://schemas.openxmlformats.org/markup-compatibility/2006" xmlns:hp="http://schemas.haansoft.com/office/presentation/8.0" kumimoji="1" lang="en-US" altLang="ko-KR" sz="900" b="1" i="0" u="none" strike="noStrike" kern="1200" cap="none" spc="0" normalizeH="0" baseline="0" mc:Ignorable="hp" hp:hslEmbossed="0">
                <a:solidFill>
                  <a:srgbClr val="6182d6"/>
                </a:solidFill>
                <a:latin typeface="굴림"/>
                <a:ea typeface="굴림"/>
                <a:cs typeface="+mn-cs"/>
              </a:rPr>
              <a:t>FAQ</a:t>
            </a:r>
            <a:endParaRPr xmlns:mc="http://schemas.openxmlformats.org/markup-compatibility/2006" xmlns:hp="http://schemas.haansoft.com/office/presentation/8.0" kumimoji="1" lang="en-US" altLang="ko-KR" sz="900" b="1" i="0" u="none" strike="noStrike" kern="1200" cap="none" spc="0" normalizeH="0" baseline="0" mc:Ignorable="hp" hp:hslEmbossed="0">
              <a:solidFill>
                <a:srgbClr val="6182d6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76" name=""/>
          <p:cNvCxnSpPr/>
          <p:nvPr/>
        </p:nvCxnSpPr>
        <p:spPr>
          <a:xfrm>
            <a:off x="704528" y="1988840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77" name=""/>
          <p:cNvCxnSpPr/>
          <p:nvPr/>
        </p:nvCxnSpPr>
        <p:spPr>
          <a:xfrm>
            <a:off x="704528" y="1772816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78" name=""/>
          <p:cNvCxnSpPr/>
          <p:nvPr/>
        </p:nvCxnSpPr>
        <p:spPr>
          <a:xfrm>
            <a:off x="704528" y="1556792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79" name=""/>
          <p:cNvCxnSpPr/>
          <p:nvPr/>
        </p:nvCxnSpPr>
        <p:spPr>
          <a:xfrm>
            <a:off x="704528" y="1340768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80" name=""/>
          <p:cNvSpPr txBox="1"/>
          <p:nvPr/>
        </p:nvSpPr>
        <p:spPr>
          <a:xfrm>
            <a:off x="2288704" y="1700808"/>
            <a:ext cx="720080" cy="221337"/>
          </a:xfrm>
          <a:prstGeom prst="rect">
            <a:avLst/>
          </a:prstGeom>
          <a:solidFill>
            <a:srgbClr val="bbe0e3">
              <a:alpha val="100000"/>
            </a:srgbClr>
          </a:solidFill>
        </p:spPr>
        <p:txBody>
          <a:bodyPr wrap="square">
            <a:spAutoFit/>
          </a:bodyPr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FAQ</a:t>
            </a:r>
            <a:endPara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81" name=""/>
          <p:cNvCxnSpPr/>
          <p:nvPr/>
        </p:nvCxnSpPr>
        <p:spPr>
          <a:xfrm>
            <a:off x="2288704" y="1916832"/>
            <a:ext cx="72008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82" name=""/>
          <p:cNvCxnSpPr/>
          <p:nvPr/>
        </p:nvCxnSpPr>
        <p:spPr>
          <a:xfrm>
            <a:off x="2288704" y="2204864"/>
            <a:ext cx="417646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83" name=""/>
          <p:cNvSpPr txBox="1"/>
          <p:nvPr/>
        </p:nvSpPr>
        <p:spPr>
          <a:xfrm>
            <a:off x="2288704" y="2204864"/>
            <a:ext cx="4176464" cy="222106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Q. 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여긴 뭐하는 곳이죠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?</a:t>
            </a:r>
            <a:endPara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86" name=""/>
          <p:cNvCxnSpPr/>
          <p:nvPr/>
        </p:nvCxnSpPr>
        <p:spPr>
          <a:xfrm>
            <a:off x="2288704" y="3132202"/>
            <a:ext cx="417646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87" name=""/>
          <p:cNvSpPr txBox="1"/>
          <p:nvPr/>
        </p:nvSpPr>
        <p:spPr>
          <a:xfrm>
            <a:off x="2288704" y="3132202"/>
            <a:ext cx="4176464" cy="224026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Q. 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뚝딱 만들어지길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...</a:t>
            </a:r>
            <a:endPara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90" name=""/>
          <p:cNvCxnSpPr/>
          <p:nvPr/>
        </p:nvCxnSpPr>
        <p:spPr>
          <a:xfrm>
            <a:off x="2288704" y="3348226"/>
            <a:ext cx="417646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91" name=""/>
          <p:cNvSpPr txBox="1"/>
          <p:nvPr/>
        </p:nvSpPr>
        <p:spPr>
          <a:xfrm>
            <a:off x="2288704" y="3348226"/>
            <a:ext cx="4176464" cy="224026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Q. 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마스크 언제까지 써야하죠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?</a:t>
            </a:r>
            <a:endPara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94" name=""/>
          <p:cNvCxnSpPr/>
          <p:nvPr/>
        </p:nvCxnSpPr>
        <p:spPr>
          <a:xfrm>
            <a:off x="2288704" y="3564250"/>
            <a:ext cx="417646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95" name=""/>
          <p:cNvSpPr txBox="1"/>
          <p:nvPr/>
        </p:nvSpPr>
        <p:spPr>
          <a:xfrm>
            <a:off x="2288704" y="3564250"/>
            <a:ext cx="4176464" cy="224785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Q. 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살려줘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....</a:t>
            </a:r>
            <a:endPara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98" name=""/>
          <p:cNvCxnSpPr/>
          <p:nvPr/>
        </p:nvCxnSpPr>
        <p:spPr>
          <a:xfrm>
            <a:off x="2288704" y="3780274"/>
            <a:ext cx="417646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99" name=""/>
          <p:cNvSpPr txBox="1"/>
          <p:nvPr/>
        </p:nvSpPr>
        <p:spPr>
          <a:xfrm>
            <a:off x="2288704" y="3780274"/>
            <a:ext cx="4176464" cy="224785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Q. 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이번엔 저장했어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102" name=""/>
          <p:cNvCxnSpPr/>
          <p:nvPr/>
        </p:nvCxnSpPr>
        <p:spPr>
          <a:xfrm>
            <a:off x="2288704" y="3996298"/>
            <a:ext cx="417646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03" name=""/>
          <p:cNvSpPr txBox="1"/>
          <p:nvPr/>
        </p:nvSpPr>
        <p:spPr>
          <a:xfrm>
            <a:off x="2288704" y="3996298"/>
            <a:ext cx="4176464" cy="224026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Q. 1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주 휴강했는데 왜 더 바빴지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..</a:t>
            </a:r>
            <a:endPara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106" name=""/>
          <p:cNvCxnSpPr/>
          <p:nvPr/>
        </p:nvCxnSpPr>
        <p:spPr>
          <a:xfrm>
            <a:off x="2288704" y="4212322"/>
            <a:ext cx="417646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07" name=""/>
          <p:cNvSpPr txBox="1"/>
          <p:nvPr/>
        </p:nvSpPr>
        <p:spPr>
          <a:xfrm>
            <a:off x="2288704" y="4212322"/>
            <a:ext cx="4176464" cy="224423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Q. 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일기인가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110" name=""/>
          <p:cNvCxnSpPr/>
          <p:nvPr/>
        </p:nvCxnSpPr>
        <p:spPr>
          <a:xfrm>
            <a:off x="2288704" y="4428346"/>
            <a:ext cx="417646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11" name=""/>
          <p:cNvSpPr txBox="1"/>
          <p:nvPr/>
        </p:nvSpPr>
        <p:spPr>
          <a:xfrm>
            <a:off x="2288704" y="4428346"/>
            <a:ext cx="4176464" cy="224785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Q. 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칸을 너무 많이 만들었다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.</a:t>
            </a:r>
            <a:endPara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114" name=""/>
          <p:cNvCxnSpPr/>
          <p:nvPr/>
        </p:nvCxnSpPr>
        <p:spPr>
          <a:xfrm>
            <a:off x="2288704" y="4644370"/>
            <a:ext cx="417646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15" name=""/>
          <p:cNvSpPr txBox="1"/>
          <p:nvPr/>
        </p:nvSpPr>
        <p:spPr>
          <a:xfrm>
            <a:off x="2288704" y="4644370"/>
            <a:ext cx="4176464" cy="224790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Q. 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날씨는 봄인데 코로만희때문에 불안해서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118" name=""/>
          <p:cNvCxnSpPr/>
          <p:nvPr/>
        </p:nvCxnSpPr>
        <p:spPr>
          <a:xfrm>
            <a:off x="2288704" y="4860394"/>
            <a:ext cx="417646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19" name=""/>
          <p:cNvSpPr txBox="1"/>
          <p:nvPr/>
        </p:nvSpPr>
        <p:spPr>
          <a:xfrm>
            <a:off x="2288704" y="4860394"/>
            <a:ext cx="4176464" cy="224423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Q. 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제대로 쏘다니지도 못하네 ㅠㅠ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122" name=""/>
          <p:cNvCxnSpPr/>
          <p:nvPr/>
        </p:nvCxnSpPr>
        <p:spPr>
          <a:xfrm>
            <a:off x="2288704" y="5076418"/>
            <a:ext cx="417646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23" name=""/>
          <p:cNvSpPr txBox="1"/>
          <p:nvPr/>
        </p:nvSpPr>
        <p:spPr>
          <a:xfrm>
            <a:off x="2288704" y="5076418"/>
            <a:ext cx="4176464" cy="224423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Q. 3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개 남음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.</a:t>
            </a:r>
            <a:endPara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126" name=""/>
          <p:cNvCxnSpPr/>
          <p:nvPr/>
        </p:nvCxnSpPr>
        <p:spPr>
          <a:xfrm>
            <a:off x="2288704" y="5292442"/>
            <a:ext cx="417646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27" name=""/>
          <p:cNvSpPr txBox="1"/>
          <p:nvPr/>
        </p:nvSpPr>
        <p:spPr>
          <a:xfrm>
            <a:off x="2288704" y="5292442"/>
            <a:ext cx="4176464" cy="224785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Q. 2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개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130" name=""/>
          <p:cNvCxnSpPr/>
          <p:nvPr/>
        </p:nvCxnSpPr>
        <p:spPr>
          <a:xfrm>
            <a:off x="2288704" y="5508466"/>
            <a:ext cx="417646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31" name=""/>
          <p:cNvSpPr txBox="1"/>
          <p:nvPr/>
        </p:nvSpPr>
        <p:spPr>
          <a:xfrm>
            <a:off x="2288704" y="5508466"/>
            <a:ext cx="4176464" cy="224790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Q. 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끝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134" name=""/>
          <p:cNvCxnSpPr/>
          <p:nvPr/>
        </p:nvCxnSpPr>
        <p:spPr>
          <a:xfrm>
            <a:off x="2288704" y="5724490"/>
            <a:ext cx="417646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36" name=""/>
          <p:cNvCxnSpPr/>
          <p:nvPr/>
        </p:nvCxnSpPr>
        <p:spPr>
          <a:xfrm>
            <a:off x="2288703" y="2420888"/>
            <a:ext cx="4176464" cy="0"/>
          </a:xfrm>
          <a:prstGeom prst="line">
            <a:avLst/>
          </a:prstGeom>
          <a:noFill/>
          <a:ln w="9525" cap="flat" cmpd="sng" algn="ctr">
            <a:solidFill>
              <a:schemeClr val="dk1">
                <a:alpha val="100000"/>
              </a:schemeClr>
            </a:solidFill>
            <a:prstDash val="solid"/>
          </a:ln>
        </p:spPr>
      </p:cxnSp>
      <p:sp>
        <p:nvSpPr>
          <p:cNvPr id="138" name=""/>
          <p:cNvSpPr/>
          <p:nvPr/>
        </p:nvSpPr>
        <p:spPr>
          <a:xfrm>
            <a:off x="2288704" y="2492896"/>
            <a:ext cx="4176464" cy="50405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p>
            <a:pPr algn="l">
              <a:defRPr/>
            </a:pPr>
            <a:r>
              <a:rPr lang="ko-KR" altLang="en-US">
                <a:solidFill>
                  <a:schemeClr val="dk1"/>
                </a:solidFill>
                <a:latin typeface="굴림"/>
                <a:ea typeface="굴림"/>
              </a:rPr>
              <a:t>     </a:t>
            </a:r>
            <a:r>
              <a:rPr lang="en-US" altLang="ko-KR">
                <a:solidFill>
                  <a:schemeClr val="dk1"/>
                </a:solidFill>
                <a:latin typeface="굴림"/>
                <a:ea typeface="굴림"/>
              </a:rPr>
              <a:t>A.</a:t>
            </a:r>
            <a:r>
              <a:rPr lang="ko-KR" altLang="en-US">
                <a:solidFill>
                  <a:schemeClr val="dk1"/>
                </a:solidFill>
                <a:latin typeface="굴림"/>
                <a:ea typeface="굴림"/>
              </a:rPr>
              <a:t> </a:t>
            </a:r>
            <a:r>
              <a:rPr lang="en-US" altLang="ko-KR">
                <a:solidFill>
                  <a:schemeClr val="dk1"/>
                </a:solidFill>
                <a:latin typeface="굴림"/>
                <a:ea typeface="굴림"/>
              </a:rPr>
              <a:t>3</a:t>
            </a:r>
            <a:r>
              <a:rPr lang="ko-KR" altLang="en-US">
                <a:solidFill>
                  <a:schemeClr val="dk1"/>
                </a:solidFill>
                <a:latin typeface="굴림"/>
                <a:ea typeface="굴림"/>
              </a:rPr>
              <a:t>차 프로젝트</a:t>
            </a:r>
            <a:r>
              <a:rPr lang="en-US" altLang="ko-KR">
                <a:solidFill>
                  <a:schemeClr val="dk1"/>
                </a:solidFill>
                <a:latin typeface="굴림"/>
                <a:ea typeface="굴림"/>
              </a:rPr>
              <a:t>.</a:t>
            </a:r>
            <a:r>
              <a:rPr lang="ko-KR" altLang="en-US">
                <a:solidFill>
                  <a:schemeClr val="dk1"/>
                </a:solidFill>
                <a:latin typeface="굴림"/>
                <a:ea typeface="굴림"/>
              </a:rPr>
              <a:t> </a:t>
            </a:r>
            <a:r>
              <a:rPr lang="en-US" altLang="ko-KR">
                <a:solidFill>
                  <a:schemeClr val="dk1"/>
                </a:solidFill>
                <a:latin typeface="굴림"/>
                <a:ea typeface="굴림"/>
              </a:rPr>
              <a:t>companion</a:t>
            </a:r>
            <a:r>
              <a:rPr lang="ko-KR" altLang="en-US">
                <a:solidFill>
                  <a:schemeClr val="dk1"/>
                </a:solidFill>
                <a:latin typeface="굴림"/>
                <a:ea typeface="굴림"/>
              </a:rPr>
              <a:t>이란 곳</a:t>
            </a:r>
            <a:r>
              <a:rPr lang="en-US" altLang="ko-KR">
                <a:solidFill>
                  <a:schemeClr val="dk1"/>
                </a:solidFill>
                <a:latin typeface="굴림"/>
                <a:ea typeface="굴림"/>
              </a:rPr>
              <a:t>.</a:t>
            </a:r>
            <a:r>
              <a:rPr lang="ko-KR" altLang="en-US">
                <a:solidFill>
                  <a:schemeClr val="dk1"/>
                </a:solidFill>
                <a:latin typeface="굴림"/>
                <a:ea typeface="굴림"/>
              </a:rPr>
              <a:t> 댕댕이들 관련 홈피</a:t>
            </a:r>
            <a:r>
              <a:rPr lang="en-US" altLang="ko-KR">
                <a:solidFill>
                  <a:schemeClr val="dk1"/>
                </a:solidFill>
                <a:latin typeface="굴림"/>
                <a:ea typeface="굴림"/>
              </a:rPr>
              <a:t>.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40" name=""/>
          <p:cNvSpPr/>
          <p:nvPr/>
        </p:nvSpPr>
        <p:spPr>
          <a:xfrm rot="5400000">
            <a:off x="2396716" y="2528900"/>
            <a:ext cx="108012" cy="108012"/>
          </a:xfrm>
          <a:prstGeom prst="bentUpArrow">
            <a:avLst>
              <a:gd name="adj1" fmla="val 7421"/>
              <a:gd name="adj2" fmla="val 30517"/>
              <a:gd name="adj3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41" name=""/>
          <p:cNvSpPr/>
          <p:nvPr/>
        </p:nvSpPr>
        <p:spPr>
          <a:xfrm rot="10800000">
            <a:off x="6249144" y="2276872"/>
            <a:ext cx="144016" cy="72008"/>
          </a:xfrm>
          <a:prstGeom prst="flowChartMerge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2" name=""/>
          <p:cNvSpPr/>
          <p:nvPr/>
        </p:nvSpPr>
        <p:spPr>
          <a:xfrm>
            <a:off x="6249144" y="3212976"/>
            <a:ext cx="144016" cy="72008"/>
          </a:xfrm>
          <a:prstGeom prst="flowChartMerge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3" name=""/>
          <p:cNvSpPr/>
          <p:nvPr/>
        </p:nvSpPr>
        <p:spPr>
          <a:xfrm>
            <a:off x="6249144" y="3429000"/>
            <a:ext cx="144016" cy="72008"/>
          </a:xfrm>
          <a:prstGeom prst="flowChartMerge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4" name=""/>
          <p:cNvSpPr/>
          <p:nvPr/>
        </p:nvSpPr>
        <p:spPr>
          <a:xfrm>
            <a:off x="6249144" y="3645024"/>
            <a:ext cx="144016" cy="72008"/>
          </a:xfrm>
          <a:prstGeom prst="flowChartMerge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5" name=""/>
          <p:cNvSpPr/>
          <p:nvPr/>
        </p:nvSpPr>
        <p:spPr>
          <a:xfrm>
            <a:off x="6249144" y="3861048"/>
            <a:ext cx="144016" cy="72008"/>
          </a:xfrm>
          <a:prstGeom prst="flowChartMerge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6" name=""/>
          <p:cNvSpPr/>
          <p:nvPr/>
        </p:nvSpPr>
        <p:spPr>
          <a:xfrm>
            <a:off x="6249144" y="4077072"/>
            <a:ext cx="144016" cy="72008"/>
          </a:xfrm>
          <a:prstGeom prst="flowChartMerge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7" name=""/>
          <p:cNvSpPr/>
          <p:nvPr/>
        </p:nvSpPr>
        <p:spPr>
          <a:xfrm>
            <a:off x="6249144" y="4293096"/>
            <a:ext cx="144016" cy="72008"/>
          </a:xfrm>
          <a:prstGeom prst="flowChartMerge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8" name=""/>
          <p:cNvSpPr/>
          <p:nvPr/>
        </p:nvSpPr>
        <p:spPr>
          <a:xfrm>
            <a:off x="6249144" y="4509120"/>
            <a:ext cx="144016" cy="72008"/>
          </a:xfrm>
          <a:prstGeom prst="flowChartMerge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9" name=""/>
          <p:cNvSpPr/>
          <p:nvPr/>
        </p:nvSpPr>
        <p:spPr>
          <a:xfrm>
            <a:off x="6249144" y="4725144"/>
            <a:ext cx="144016" cy="72008"/>
          </a:xfrm>
          <a:prstGeom prst="flowChartMerge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0" name=""/>
          <p:cNvSpPr/>
          <p:nvPr/>
        </p:nvSpPr>
        <p:spPr>
          <a:xfrm>
            <a:off x="6249144" y="4941168"/>
            <a:ext cx="144016" cy="72008"/>
          </a:xfrm>
          <a:prstGeom prst="flowChartMerge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1" name=""/>
          <p:cNvSpPr/>
          <p:nvPr/>
        </p:nvSpPr>
        <p:spPr>
          <a:xfrm>
            <a:off x="6249144" y="5157192"/>
            <a:ext cx="144016" cy="72008"/>
          </a:xfrm>
          <a:prstGeom prst="flowChartMerge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2" name=""/>
          <p:cNvSpPr/>
          <p:nvPr/>
        </p:nvSpPr>
        <p:spPr>
          <a:xfrm>
            <a:off x="6249144" y="5373216"/>
            <a:ext cx="144016" cy="72008"/>
          </a:xfrm>
          <a:prstGeom prst="flowChartMerge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3" name=""/>
          <p:cNvSpPr/>
          <p:nvPr/>
        </p:nvSpPr>
        <p:spPr>
          <a:xfrm>
            <a:off x="6249144" y="5589240"/>
            <a:ext cx="144016" cy="72008"/>
          </a:xfrm>
          <a:prstGeom prst="flowChartMerge">
            <a:avLst/>
          </a:prstGeom>
          <a:solidFill>
            <a:srgbClr val="bbe0e3">
              <a:alpha val="100000"/>
            </a:srgbClr>
          </a:solidFill>
          <a:ln w="25400" cap="flat" cmpd="sng" algn="ctr">
            <a:solidFill>
              <a:srgbClr val="596b6c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65000" y="1412776"/>
          <a:ext cx="9575998" cy="1656185"/>
        </p:xfrm>
        <a:graphic>
          <a:graphicData uri="http://schemas.openxmlformats.org/drawingml/2006/table">
            <a:tbl>
              <a:tblPr firstRow="1" firstCol="1" bandRow="1"/>
              <a:tblGrid>
                <a:gridCol w="1331616"/>
                <a:gridCol w="1656184"/>
                <a:gridCol w="1872208"/>
                <a:gridCol w="1800200"/>
                <a:gridCol w="2915790"/>
              </a:tblGrid>
              <a:tr h="331237">
                <a:tc gridSpan="5">
                  <a:txBody>
                    <a:bodyPr vert="horz" lIns="36000" tIns="36000" rIns="36000" bIns="36000" anchor="ctr" anchorCtr="0"/>
                    <a:p>
                      <a:pPr marL="0" marR="0" lvl="0" indent="0" algn="l" defTabSz="661568" rtl="0" eaLnBrk="1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1" kern="100">
                          <a:effectLst/>
                          <a:latin typeface="맑은 고딕"/>
                          <a:ea typeface="+mn-ea"/>
                        </a:rPr>
                        <a:t>입출력 항목                                                                                                                      </a:t>
                      </a:r>
                      <a:r>
                        <a:rPr lang="en-US" altLang="ko-KR" sz="1000" b="1" kern="100">
                          <a:effectLst/>
                          <a:latin typeface="맑은 고딕"/>
                          <a:ea typeface="+mn-ea"/>
                        </a:rPr>
                        <a:t>*</a:t>
                      </a:r>
                      <a:r>
                        <a:rPr lang="ko-KR" altLang="en-US" sz="1000" b="1" kern="100">
                          <a:effectLst/>
                          <a:latin typeface="맑은 고딕"/>
                          <a:ea typeface="+mn-ea"/>
                        </a:rPr>
                        <a:t>속성 </a:t>
                      </a:r>
                      <a:r>
                        <a:rPr lang="en-US" altLang="ko-KR" sz="1000" b="1" kern="100">
                          <a:effectLst/>
                          <a:latin typeface="맑은 고딕"/>
                          <a:ea typeface="+mn-ea"/>
                        </a:rPr>
                        <a:t>I:Input, O:Output, R:ReadOnly, E:Editable, H:Hidden</a:t>
                      </a:r>
                      <a:endParaRPr lang="ko-KR" altLang="en-US" sz="1000"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31237"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항목명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컨트롤명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타입 및 길이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속성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Validation Check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1237">
                <a:tc>
                  <a:txBody>
                    <a:bodyPr vert="horz" lIns="36000" tIns="36000" rIns="36000" bIns="36000" anchor="ctr" anchorCtr="0"/>
                    <a:p>
                      <a:pPr algn="l" rtl="0">
                        <a:defRPr/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질문명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qname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VARCHAR2(50 char)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 / R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l" defTabSz="661568" rtl="0" eaLnBrk="1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31237">
                <a:tc>
                  <a:txBody>
                    <a:bodyPr vert="horz" lIns="36000" tIns="36000" rIns="36000" bIns="36000" anchor="ctr" anchorCtr="0"/>
                    <a:p>
                      <a:pPr algn="l" rtl="0">
                        <a:defRPr/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질문번호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qnum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INTEGER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l" defTabSz="661568" rtl="0" eaLnBrk="1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31237">
                <a:tc>
                  <a:txBody>
                    <a:bodyPr vert="horz" lIns="36000" tIns="36000" rIns="36000" bIns="36000" anchor="ctr" anchorCtr="0"/>
                    <a:p>
                      <a:pPr algn="l" rtl="0">
                        <a:defRPr/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답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answer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VARCHAR2(200 char)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 / R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l" defTabSz="661568" rtl="0" eaLnBrk="1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65000" y="4581128"/>
          <a:ext cx="9575998" cy="1248140"/>
        </p:xfrm>
        <a:graphic>
          <a:graphicData uri="http://schemas.openxmlformats.org/drawingml/2006/table">
            <a:tbl>
              <a:tblPr firstRow="1" firstCol="1" bandRow="1"/>
              <a:tblGrid>
                <a:gridCol w="1331616"/>
                <a:gridCol w="8244382"/>
              </a:tblGrid>
              <a:tr h="312035">
                <a:tc gridSpan="2">
                  <a:txBody>
                    <a:bodyPr vert="horz" lIns="36000" tIns="36000" rIns="36000" bIns="36000" anchor="ctr" anchorCtr="0"/>
                    <a:p>
                      <a:pPr marL="0" marR="0" lvl="0" indent="0" algn="l" defTabSz="661568" rtl="0" eaLnBrk="1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1" kern="100">
                          <a:effectLst/>
                          <a:latin typeface="맑은 고딕"/>
                          <a:ea typeface="+mn-ea"/>
                        </a:rPr>
                        <a:t>이벤트 호출 항목                                                                                                               </a:t>
                      </a:r>
                      <a:endParaRPr lang="ko-KR" altLang="en-US" sz="1000"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12035"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항목명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컨트롤 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24070">
                <a:tc>
                  <a:txBody>
                    <a:bodyPr vert="horz" lIns="36000" tIns="36000" rIns="36000" bIns="36000" anchor="ctr" anchorCtr="0"/>
                    <a:p>
                      <a:pPr algn="l" rtl="0">
                        <a:defRPr/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질문 및 답 불러오기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ctr" defTabSz="66156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selectFaqAll()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65000" y="404664"/>
          <a:ext cx="9576000" cy="747701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+mn-ea"/>
                        </a:rPr>
                        <a:t>알림</a:t>
                      </a:r>
                      <a:endParaRPr lang="ko-KR" altLang="en-US" sz="1000" b="0" kern="100"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60411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알림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src/main/webapp/WEB-INF/views/faq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알림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-FAQ(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질문클릭시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)</a:t>
                      </a:r>
                      <a:endParaRPr lang="en-US" alt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방문자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?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08684" y="2348880"/>
            <a:ext cx="5688632" cy="2160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eaLnBrk="0" hangingPunct="0">
              <a:spcBef>
                <a:spcPct val="20000"/>
              </a:spcBef>
              <a:defRPr/>
            </a:pPr>
            <a:r>
              <a:rPr xmlns:mc="http://schemas.openxmlformats.org/markup-compatibility/2006" xmlns:hp="http://schemas.haansoft.com/office/presentation/8.0" lang="ko-KR" altLang="en-US" sz="4000" b="1" mc:Ignorable="hp" hp:hslEmbossed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  <a:ea typeface="맑은 고딕"/>
              </a:rPr>
              <a:t>알림</a:t>
            </a:r>
            <a:endParaRPr xmlns:mc="http://schemas.openxmlformats.org/markup-compatibility/2006" xmlns:hp="http://schemas.haansoft.com/office/presentation/8.0" lang="ko-KR" altLang="en-US" sz="4000" b="1" mc:Ignorable="hp" hp:hslEmbossed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65000" y="404664"/>
          <a:ext cx="9576000" cy="730935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+mn-ea"/>
                        </a:rPr>
                        <a:t>알림</a:t>
                      </a:r>
                      <a:endParaRPr lang="ko-KR" altLang="en-US" sz="1000" b="0" kern="100"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알림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src/main/webapp/WEB-INF/views/notice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알림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공통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세부 탭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?)</a:t>
                      </a:r>
                      <a:endParaRPr lang="en-US" alt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방문자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?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264715" y="1241391"/>
          <a:ext cx="2476285" cy="5218245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화면설명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0050">
                <a:tc>
                  <a:txBody>
                    <a:bodyPr vert="horz" lIns="66203" tIns="66677" rIns="66203" bIns="33634" anchor="ctr" anchorCtr="0"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예약하기 화면</a:t>
                      </a:r>
                      <a:endParaRPr lang="ko-KR" altLang="en-US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기능요건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6052">
                <a:tc>
                  <a:txBody>
                    <a:bodyPr vert="horz" lIns="66203" tIns="66677" rIns="66203" bIns="33634" anchor="ctr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왼쪽의 각 탭을 누르면 해당 페이지로 이동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알림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을 누르면 첫 기본 화면은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공지사항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페이지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주요흐름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4264">
                <a:tc>
                  <a:txBody>
                    <a:bodyPr vert="horz" lIns="66203" tIns="66677" rIns="66203" bIns="33634" anchor="t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264715" y="6379889"/>
          <a:ext cx="2476285" cy="474301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08095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테이블 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0640">
                <a:tc>
                  <a:txBody>
                    <a:bodyPr vert="horz" lIns="66203" tIns="66677" rIns="66203" bIns="33634" anchor="ctr" anchorCtr="0"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None/>
                        <a:defRPr/>
                      </a:pP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9" name=""/>
          <p:cNvSpPr/>
          <p:nvPr/>
        </p:nvSpPr>
        <p:spPr>
          <a:xfrm>
            <a:off x="2072680" y="1268760"/>
            <a:ext cx="4824536" cy="525658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3000" b="1">
                <a:solidFill>
                  <a:srgbClr val="ff6600"/>
                </a:solidFill>
              </a:rPr>
              <a:t>해당 탭의 내용</a:t>
            </a:r>
            <a:endParaRPr lang="ko-KR" altLang="en-US" sz="3000" b="1">
              <a:solidFill>
                <a:srgbClr val="ff6600"/>
              </a:solidFill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704528" y="1340768"/>
            <a:ext cx="1080120" cy="219427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algn="l">
              <a:defRPr/>
            </a:pPr>
            <a:r>
              <a:rPr lang="ko-KR" altLang="en-US" sz="800"/>
              <a:t>▶</a:t>
            </a:r>
            <a:r>
              <a:rPr lang="ko-KR" altLang="en-US"/>
              <a:t> </a:t>
            </a:r>
            <a:r>
              <a:rPr xmlns:mc="http://schemas.openxmlformats.org/markup-compatibility/2006" xmlns:hp="http://schemas.haansoft.com/office/presentation/8.0" kumimoji="1" lang="ko-KR" altLang="en-US" b="1" i="0" u="none" strike="noStrike" kern="1200" cap="none" spc="0" normalizeH="0" baseline="0" mc:Ignorable="hp" hp:hslEmbossed="0">
                <a:solidFill>
                  <a:srgbClr val="6182d6"/>
                </a:solidFill>
                <a:latin typeface="굴림"/>
                <a:ea typeface="굴림"/>
                <a:cs typeface="+mn-cs"/>
              </a:rPr>
              <a:t>공지사항</a:t>
            </a:r>
            <a:endParaRPr xmlns:mc="http://schemas.openxmlformats.org/markup-compatibility/2006" xmlns:hp="http://schemas.haansoft.com/office/presentation/8.0" kumimoji="1" lang="ko-KR" altLang="en-US" b="1" i="0" u="none" strike="noStrike" kern="1200" cap="none" spc="0" normalizeH="0" baseline="0" mc:Ignorable="hp" hp:hslEmbossed="0">
              <a:solidFill>
                <a:srgbClr val="6182d6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704528" y="1548076"/>
            <a:ext cx="1080120" cy="224740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900"/>
              <a:t>▶ 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이벤트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704528" y="1772816"/>
            <a:ext cx="1080120" cy="224740"/>
          </a:xfrm>
          <a:prstGeom prst="rect">
            <a:avLst/>
          </a:prstGeom>
          <a:solidFill>
            <a:schemeClr val="lt1">
              <a:alpha val="100000"/>
            </a:schemeClr>
          </a:solidFill>
        </p:spPr>
        <p:txBody>
          <a:bodyPr wrap="square">
            <a:spAutoFit/>
          </a:bodyPr>
          <a:p>
            <a:pPr algn="l">
              <a:defRPr/>
            </a:pPr>
            <a:r>
              <a:rPr lang="ko-KR" altLang="en-US" sz="900"/>
              <a:t>▶ </a:t>
            </a:r>
            <a:r>
              <a:rPr xmlns:mc="http://schemas.openxmlformats.org/markup-compatibility/2006" xmlns:hp="http://schemas.haansoft.com/office/presentation/8.0" kumimoji="1" lang="en-US" altLang="ko-KR" sz="9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FAQ</a:t>
            </a:r>
            <a:endParaRPr xmlns:mc="http://schemas.openxmlformats.org/markup-compatibility/2006" xmlns:hp="http://schemas.haansoft.com/office/presentation/8.0" kumimoji="1" lang="en-US" altLang="ko-KR" sz="900" b="1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76" name=""/>
          <p:cNvCxnSpPr/>
          <p:nvPr/>
        </p:nvCxnSpPr>
        <p:spPr>
          <a:xfrm>
            <a:off x="704528" y="1988840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77" name=""/>
          <p:cNvCxnSpPr/>
          <p:nvPr/>
        </p:nvCxnSpPr>
        <p:spPr>
          <a:xfrm>
            <a:off x="704528" y="1772816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78" name=""/>
          <p:cNvCxnSpPr/>
          <p:nvPr/>
        </p:nvCxnSpPr>
        <p:spPr>
          <a:xfrm>
            <a:off x="704528" y="1556792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79" name=""/>
          <p:cNvCxnSpPr/>
          <p:nvPr/>
        </p:nvCxnSpPr>
        <p:spPr>
          <a:xfrm>
            <a:off x="704528" y="1340768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65000" y="404664"/>
          <a:ext cx="9576000" cy="730935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+mn-ea"/>
                        </a:rPr>
                        <a:t>알림</a:t>
                      </a:r>
                      <a:endParaRPr lang="ko-KR" altLang="en-US" sz="1000" b="0" kern="100"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알림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src/main/webapp/WEB-INF/views/notice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알림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공지사항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방문자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?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264715" y="1241391"/>
          <a:ext cx="2476285" cy="5218245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화면설명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0050">
                <a:tc>
                  <a:txBody>
                    <a:bodyPr vert="horz" lIns="66203" tIns="66677" rIns="66203" bIns="33634" anchor="ctr" anchorCtr="0"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예약하기 화면</a:t>
                      </a:r>
                      <a:endParaRPr lang="ko-KR" altLang="en-US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기능요건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6052">
                <a:tc>
                  <a:txBody>
                    <a:bodyPr vert="horz" lIns="66203" tIns="66677" rIns="66203" bIns="33634" anchor="ctr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왼쪽의 각 탭을 누르면 해당 페이지로 이동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제목 클릭시 해당 내용의 상세 페이지로 이동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목록 하단의 숫자와 화살표는 목록 이동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(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화살표 한개는 페이지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10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개단위 이동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두개는 끝으로 이동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주요흐름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4264">
                <a:tc>
                  <a:txBody>
                    <a:bodyPr vert="horz" lIns="66203" tIns="66677" rIns="66203" bIns="33634" anchor="t" anchorCtr="0"/>
                    <a:p>
                      <a:pPr marL="0" indent="0" algn="l" eaLnBrk="1" hangingPunct="1">
                        <a:buFont typeface="+mj-lt"/>
                        <a:buNone/>
                        <a:defRPr/>
                      </a:pP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1.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제일 위 공지 몇개는 상단고정용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빨간글씨로 중요함 표시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264715" y="6379889"/>
          <a:ext cx="2476285" cy="474301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08095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테이블 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0640">
                <a:tc>
                  <a:txBody>
                    <a:bodyPr vert="horz" lIns="66203" tIns="66677" rIns="66203" bIns="33634" anchor="ctr" anchorCtr="0"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None/>
                        <a:defRPr/>
                      </a:pP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9" name=""/>
          <p:cNvSpPr/>
          <p:nvPr/>
        </p:nvSpPr>
        <p:spPr>
          <a:xfrm>
            <a:off x="2072680" y="1268760"/>
            <a:ext cx="4824536" cy="525658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 sz="3000" b="1">
              <a:solidFill>
                <a:srgbClr val="ff6600"/>
              </a:solidFill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704528" y="1340768"/>
            <a:ext cx="1080120" cy="219427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algn="l">
              <a:defRPr/>
            </a:pPr>
            <a:r>
              <a:rPr lang="ko-KR" altLang="en-US" sz="800"/>
              <a:t>▶</a:t>
            </a:r>
            <a:r>
              <a:rPr lang="ko-KR" altLang="en-US"/>
              <a:t> </a:t>
            </a:r>
            <a:r>
              <a:rPr xmlns:mc="http://schemas.openxmlformats.org/markup-compatibility/2006" xmlns:hp="http://schemas.haansoft.com/office/presentation/8.0" kumimoji="1" lang="ko-KR" altLang="en-US" b="1" i="0" u="none" strike="noStrike" kern="1200" cap="none" spc="0" normalizeH="0" baseline="0" mc:Ignorable="hp" hp:hslEmbossed="0">
                <a:solidFill>
                  <a:srgbClr val="6182d6"/>
                </a:solidFill>
                <a:latin typeface="굴림"/>
                <a:ea typeface="굴림"/>
                <a:cs typeface="+mn-cs"/>
              </a:rPr>
              <a:t>공지사항</a:t>
            </a:r>
            <a:endParaRPr xmlns:mc="http://schemas.openxmlformats.org/markup-compatibility/2006" xmlns:hp="http://schemas.haansoft.com/office/presentation/8.0" kumimoji="1" lang="ko-KR" altLang="en-US" b="1" i="0" u="none" strike="noStrike" kern="1200" cap="none" spc="0" normalizeH="0" baseline="0" mc:Ignorable="hp" hp:hslEmbossed="0">
              <a:solidFill>
                <a:srgbClr val="6182d6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704528" y="1548076"/>
            <a:ext cx="1080120" cy="224740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900"/>
              <a:t>▶ 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이벤트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704528" y="1772816"/>
            <a:ext cx="1080120" cy="224740"/>
          </a:xfrm>
          <a:prstGeom prst="rect">
            <a:avLst/>
          </a:prstGeom>
          <a:solidFill>
            <a:schemeClr val="lt1">
              <a:alpha val="100000"/>
            </a:schemeClr>
          </a:solidFill>
        </p:spPr>
        <p:txBody>
          <a:bodyPr wrap="square">
            <a:spAutoFit/>
          </a:bodyPr>
          <a:p>
            <a:pPr algn="l">
              <a:defRPr/>
            </a:pPr>
            <a:r>
              <a:rPr lang="ko-KR" altLang="en-US" sz="900"/>
              <a:t>▶ </a:t>
            </a:r>
            <a:r>
              <a:rPr xmlns:mc="http://schemas.openxmlformats.org/markup-compatibility/2006" xmlns:hp="http://schemas.haansoft.com/office/presentation/8.0" kumimoji="1" lang="en-US" altLang="ko-KR" sz="9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FAQ</a:t>
            </a:r>
            <a:endParaRPr xmlns:mc="http://schemas.openxmlformats.org/markup-compatibility/2006" xmlns:hp="http://schemas.haansoft.com/office/presentation/8.0" kumimoji="1" lang="en-US" altLang="ko-KR" sz="900" b="1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76" name=""/>
          <p:cNvCxnSpPr/>
          <p:nvPr/>
        </p:nvCxnSpPr>
        <p:spPr>
          <a:xfrm>
            <a:off x="704528" y="1988840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77" name=""/>
          <p:cNvCxnSpPr/>
          <p:nvPr/>
        </p:nvCxnSpPr>
        <p:spPr>
          <a:xfrm>
            <a:off x="704528" y="1772816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78" name=""/>
          <p:cNvCxnSpPr/>
          <p:nvPr/>
        </p:nvCxnSpPr>
        <p:spPr>
          <a:xfrm>
            <a:off x="704528" y="1556792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79" name=""/>
          <p:cNvCxnSpPr/>
          <p:nvPr/>
        </p:nvCxnSpPr>
        <p:spPr>
          <a:xfrm>
            <a:off x="704528" y="1340768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24" name=""/>
          <p:cNvSpPr txBox="1"/>
          <p:nvPr/>
        </p:nvSpPr>
        <p:spPr>
          <a:xfrm>
            <a:off x="2288704" y="1700808"/>
            <a:ext cx="720080" cy="22133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공지사항</a:t>
            </a:r>
            <a:endParaRPr lang="ko-KR" altLang="en-US"/>
          </a:p>
        </p:txBody>
      </p:sp>
      <p:cxnSp>
        <p:nvCxnSpPr>
          <p:cNvPr id="126" name=""/>
          <p:cNvCxnSpPr/>
          <p:nvPr/>
        </p:nvCxnSpPr>
        <p:spPr>
          <a:xfrm>
            <a:off x="2288704" y="1916832"/>
            <a:ext cx="720080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"/>
          <p:cNvCxnSpPr/>
          <p:nvPr/>
        </p:nvCxnSpPr>
        <p:spPr>
          <a:xfrm>
            <a:off x="2288704" y="2204864"/>
            <a:ext cx="4176464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"/>
          <p:cNvSpPr txBox="1"/>
          <p:nvPr/>
        </p:nvSpPr>
        <p:spPr>
          <a:xfrm>
            <a:off x="2288704" y="2204864"/>
            <a:ext cx="4176464" cy="222106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algn="l">
              <a:defRPr/>
            </a:pPr>
            <a:r>
              <a:rPr lang="ko-KR" altLang="en-US"/>
              <a:t> 글번호        작성일  	               제목</a:t>
            </a:r>
            <a:endParaRPr lang="ko-KR" altLang="en-US"/>
          </a:p>
        </p:txBody>
      </p:sp>
      <p:cxnSp>
        <p:nvCxnSpPr>
          <p:cNvPr id="130" name=""/>
          <p:cNvCxnSpPr/>
          <p:nvPr/>
        </p:nvCxnSpPr>
        <p:spPr>
          <a:xfrm rot="16200000" flipH="1">
            <a:off x="2756756" y="2312876"/>
            <a:ext cx="216024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"/>
          <p:cNvCxnSpPr/>
          <p:nvPr/>
        </p:nvCxnSpPr>
        <p:spPr>
          <a:xfrm rot="16200000" flipH="1">
            <a:off x="3476836" y="2312876"/>
            <a:ext cx="21602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32" name=""/>
          <p:cNvCxnSpPr/>
          <p:nvPr/>
        </p:nvCxnSpPr>
        <p:spPr>
          <a:xfrm>
            <a:off x="2288704" y="2420888"/>
            <a:ext cx="417646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33" name=""/>
          <p:cNvSpPr txBox="1"/>
          <p:nvPr/>
        </p:nvSpPr>
        <p:spPr>
          <a:xfrm>
            <a:off x="2288704" y="2420888"/>
            <a:ext cx="4176464" cy="215631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  </a:t>
            </a:r>
            <a:r>
              <a:rPr xmlns:mc="http://schemas.openxmlformats.org/markup-compatibility/2006" xmlns:hp="http://schemas.haansoft.com/office/presentation/8.0" kumimoji="1" lang="en-US" altLang="ko-KR" sz="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굴림"/>
                <a:ea typeface="굴림"/>
                <a:cs typeface="+mn-cs"/>
              </a:rPr>
              <a:t>3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굴림"/>
                <a:ea typeface="굴림"/>
                <a:cs typeface="+mn-cs"/>
              </a:rPr>
              <a:t>        </a:t>
            </a:r>
            <a:r>
              <a:rPr xmlns:mc="http://schemas.openxmlformats.org/markup-compatibility/2006" xmlns:hp="http://schemas.haansoft.com/office/presentation/8.0" kumimoji="1" lang="en-US" altLang="ko-KR" sz="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굴림"/>
                <a:ea typeface="굴림"/>
                <a:cs typeface="+mn-cs"/>
              </a:rPr>
              <a:t>2020-01-01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굴림"/>
                <a:ea typeface="굴림"/>
                <a:cs typeface="+mn-cs"/>
              </a:rPr>
              <a:t>  	        	          이것은 공지사항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ff000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134" name=""/>
          <p:cNvCxnSpPr/>
          <p:nvPr/>
        </p:nvCxnSpPr>
        <p:spPr>
          <a:xfrm rot="16200000" flipH="1">
            <a:off x="2756756" y="2528900"/>
            <a:ext cx="21602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35" name=""/>
          <p:cNvCxnSpPr/>
          <p:nvPr/>
        </p:nvCxnSpPr>
        <p:spPr>
          <a:xfrm rot="16200000" flipH="1">
            <a:off x="3476836" y="2528900"/>
            <a:ext cx="21602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36" name=""/>
          <p:cNvCxnSpPr/>
          <p:nvPr/>
        </p:nvCxnSpPr>
        <p:spPr>
          <a:xfrm>
            <a:off x="2288704" y="2636912"/>
            <a:ext cx="417646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37" name=""/>
          <p:cNvSpPr txBox="1"/>
          <p:nvPr/>
        </p:nvSpPr>
        <p:spPr>
          <a:xfrm>
            <a:off x="2288704" y="2636912"/>
            <a:ext cx="4176464" cy="220593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122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   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2020-01-01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	        	          이것은 공지사항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138" name=""/>
          <p:cNvCxnSpPr/>
          <p:nvPr/>
        </p:nvCxnSpPr>
        <p:spPr>
          <a:xfrm rot="16200000" flipH="1">
            <a:off x="2756756" y="2744924"/>
            <a:ext cx="21602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39" name=""/>
          <p:cNvCxnSpPr/>
          <p:nvPr/>
        </p:nvCxnSpPr>
        <p:spPr>
          <a:xfrm rot="16200000" flipH="1">
            <a:off x="3476836" y="2744924"/>
            <a:ext cx="21602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40" name=""/>
          <p:cNvCxnSpPr/>
          <p:nvPr/>
        </p:nvCxnSpPr>
        <p:spPr>
          <a:xfrm>
            <a:off x="2288704" y="2852936"/>
            <a:ext cx="417646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41" name=""/>
          <p:cNvSpPr txBox="1"/>
          <p:nvPr/>
        </p:nvSpPr>
        <p:spPr>
          <a:xfrm>
            <a:off x="2288704" y="2852936"/>
            <a:ext cx="4176464" cy="224785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121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   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2020-01-01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	        	          이것은 공지사항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142" name=""/>
          <p:cNvCxnSpPr/>
          <p:nvPr/>
        </p:nvCxnSpPr>
        <p:spPr>
          <a:xfrm rot="16200000" flipH="1">
            <a:off x="2756756" y="2960948"/>
            <a:ext cx="21602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43" name=""/>
          <p:cNvCxnSpPr/>
          <p:nvPr/>
        </p:nvCxnSpPr>
        <p:spPr>
          <a:xfrm rot="16200000" flipH="1">
            <a:off x="3476836" y="2960948"/>
            <a:ext cx="21602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44" name=""/>
          <p:cNvCxnSpPr/>
          <p:nvPr/>
        </p:nvCxnSpPr>
        <p:spPr>
          <a:xfrm>
            <a:off x="2288704" y="3068960"/>
            <a:ext cx="417646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45" name=""/>
          <p:cNvSpPr txBox="1"/>
          <p:nvPr/>
        </p:nvSpPr>
        <p:spPr>
          <a:xfrm>
            <a:off x="2288704" y="3068960"/>
            <a:ext cx="4176464" cy="224785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120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   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2020-01-01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	        	          이것은 공지사항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146" name=""/>
          <p:cNvCxnSpPr/>
          <p:nvPr/>
        </p:nvCxnSpPr>
        <p:spPr>
          <a:xfrm rot="16200000" flipH="1">
            <a:off x="2756756" y="3176972"/>
            <a:ext cx="21602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47" name=""/>
          <p:cNvCxnSpPr/>
          <p:nvPr/>
        </p:nvCxnSpPr>
        <p:spPr>
          <a:xfrm rot="16200000" flipH="1">
            <a:off x="3476836" y="3176972"/>
            <a:ext cx="21602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48" name=""/>
          <p:cNvCxnSpPr/>
          <p:nvPr/>
        </p:nvCxnSpPr>
        <p:spPr>
          <a:xfrm>
            <a:off x="2288704" y="3284984"/>
            <a:ext cx="417646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49" name=""/>
          <p:cNvSpPr txBox="1"/>
          <p:nvPr/>
        </p:nvSpPr>
        <p:spPr>
          <a:xfrm>
            <a:off x="2288704" y="3284984"/>
            <a:ext cx="4176464" cy="224026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119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   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2020-01-01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	        	          이것은 공지사항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150" name=""/>
          <p:cNvCxnSpPr/>
          <p:nvPr/>
        </p:nvCxnSpPr>
        <p:spPr>
          <a:xfrm rot="16200000" flipH="1">
            <a:off x="2756756" y="3392996"/>
            <a:ext cx="21602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51" name=""/>
          <p:cNvCxnSpPr/>
          <p:nvPr/>
        </p:nvCxnSpPr>
        <p:spPr>
          <a:xfrm rot="16200000" flipH="1">
            <a:off x="3476836" y="3392996"/>
            <a:ext cx="21602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52" name=""/>
          <p:cNvCxnSpPr/>
          <p:nvPr/>
        </p:nvCxnSpPr>
        <p:spPr>
          <a:xfrm>
            <a:off x="2288704" y="3501008"/>
            <a:ext cx="417646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53" name=""/>
          <p:cNvSpPr txBox="1"/>
          <p:nvPr/>
        </p:nvSpPr>
        <p:spPr>
          <a:xfrm>
            <a:off x="2288704" y="3501008"/>
            <a:ext cx="4176464" cy="224413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118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   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2020-01-01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	        	          이것은 공지사항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154" name=""/>
          <p:cNvCxnSpPr/>
          <p:nvPr/>
        </p:nvCxnSpPr>
        <p:spPr>
          <a:xfrm rot="16200000" flipH="1">
            <a:off x="2756756" y="3609020"/>
            <a:ext cx="21602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55" name=""/>
          <p:cNvCxnSpPr/>
          <p:nvPr/>
        </p:nvCxnSpPr>
        <p:spPr>
          <a:xfrm rot="16200000" flipH="1">
            <a:off x="3476836" y="3609020"/>
            <a:ext cx="21602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56" name=""/>
          <p:cNvCxnSpPr/>
          <p:nvPr/>
        </p:nvCxnSpPr>
        <p:spPr>
          <a:xfrm>
            <a:off x="2288704" y="3717032"/>
            <a:ext cx="417646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57" name=""/>
          <p:cNvSpPr txBox="1"/>
          <p:nvPr/>
        </p:nvSpPr>
        <p:spPr>
          <a:xfrm>
            <a:off x="2288704" y="3717032"/>
            <a:ext cx="4176464" cy="224785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117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   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2020-01-01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	        	          이것은 공지사항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158" name=""/>
          <p:cNvCxnSpPr/>
          <p:nvPr/>
        </p:nvCxnSpPr>
        <p:spPr>
          <a:xfrm rot="16200000" flipH="1">
            <a:off x="2756756" y="3825044"/>
            <a:ext cx="21602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59" name=""/>
          <p:cNvCxnSpPr/>
          <p:nvPr/>
        </p:nvCxnSpPr>
        <p:spPr>
          <a:xfrm rot="16200000" flipH="1">
            <a:off x="3476836" y="3825044"/>
            <a:ext cx="21602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60" name=""/>
          <p:cNvCxnSpPr/>
          <p:nvPr/>
        </p:nvCxnSpPr>
        <p:spPr>
          <a:xfrm>
            <a:off x="2288704" y="3933056"/>
            <a:ext cx="417646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61" name=""/>
          <p:cNvSpPr txBox="1"/>
          <p:nvPr/>
        </p:nvSpPr>
        <p:spPr>
          <a:xfrm>
            <a:off x="2288704" y="3933056"/>
            <a:ext cx="4176464" cy="224790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116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   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2020-01-01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	        	          이것은 공지사항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162" name=""/>
          <p:cNvCxnSpPr/>
          <p:nvPr/>
        </p:nvCxnSpPr>
        <p:spPr>
          <a:xfrm rot="16200000" flipH="1">
            <a:off x="2756756" y="4041068"/>
            <a:ext cx="21602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63" name=""/>
          <p:cNvCxnSpPr/>
          <p:nvPr/>
        </p:nvCxnSpPr>
        <p:spPr>
          <a:xfrm rot="16200000" flipH="1">
            <a:off x="3476836" y="4041068"/>
            <a:ext cx="21602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64" name=""/>
          <p:cNvCxnSpPr/>
          <p:nvPr/>
        </p:nvCxnSpPr>
        <p:spPr>
          <a:xfrm>
            <a:off x="2288704" y="4149080"/>
            <a:ext cx="417646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65" name=""/>
          <p:cNvSpPr txBox="1"/>
          <p:nvPr/>
        </p:nvSpPr>
        <p:spPr>
          <a:xfrm>
            <a:off x="2288704" y="4149080"/>
            <a:ext cx="4176464" cy="224423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115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   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2020-01-01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	        	          이것은 공지사항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166" name=""/>
          <p:cNvCxnSpPr/>
          <p:nvPr/>
        </p:nvCxnSpPr>
        <p:spPr>
          <a:xfrm rot="16200000" flipH="1">
            <a:off x="2756756" y="4257092"/>
            <a:ext cx="21602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67" name=""/>
          <p:cNvCxnSpPr/>
          <p:nvPr/>
        </p:nvCxnSpPr>
        <p:spPr>
          <a:xfrm rot="16200000" flipH="1">
            <a:off x="3476836" y="4257092"/>
            <a:ext cx="21602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68" name=""/>
          <p:cNvCxnSpPr/>
          <p:nvPr/>
        </p:nvCxnSpPr>
        <p:spPr>
          <a:xfrm>
            <a:off x="2288704" y="4365104"/>
            <a:ext cx="417646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69" name=""/>
          <p:cNvSpPr txBox="1"/>
          <p:nvPr/>
        </p:nvSpPr>
        <p:spPr>
          <a:xfrm>
            <a:off x="2288704" y="4365104"/>
            <a:ext cx="4176464" cy="224423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114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   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2020-01-01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	        	          이것은 공지사항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170" name=""/>
          <p:cNvCxnSpPr/>
          <p:nvPr/>
        </p:nvCxnSpPr>
        <p:spPr>
          <a:xfrm rot="16200000" flipH="1">
            <a:off x="2756756" y="4473116"/>
            <a:ext cx="21602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71" name=""/>
          <p:cNvCxnSpPr/>
          <p:nvPr/>
        </p:nvCxnSpPr>
        <p:spPr>
          <a:xfrm rot="16200000" flipH="1">
            <a:off x="3476836" y="4473116"/>
            <a:ext cx="21602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72" name=""/>
          <p:cNvCxnSpPr/>
          <p:nvPr/>
        </p:nvCxnSpPr>
        <p:spPr>
          <a:xfrm>
            <a:off x="2288704" y="4581128"/>
            <a:ext cx="417646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73" name=""/>
          <p:cNvSpPr txBox="1"/>
          <p:nvPr/>
        </p:nvSpPr>
        <p:spPr>
          <a:xfrm>
            <a:off x="2288704" y="4581128"/>
            <a:ext cx="4176464" cy="224785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113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   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2020-01-01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	        	          이것은 공지사항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174" name=""/>
          <p:cNvCxnSpPr/>
          <p:nvPr/>
        </p:nvCxnSpPr>
        <p:spPr>
          <a:xfrm rot="16200000" flipH="1">
            <a:off x="2756756" y="4689140"/>
            <a:ext cx="21602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75" name=""/>
          <p:cNvCxnSpPr/>
          <p:nvPr/>
        </p:nvCxnSpPr>
        <p:spPr>
          <a:xfrm rot="16200000" flipH="1">
            <a:off x="3476836" y="4689140"/>
            <a:ext cx="21602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76" name=""/>
          <p:cNvCxnSpPr/>
          <p:nvPr/>
        </p:nvCxnSpPr>
        <p:spPr>
          <a:xfrm>
            <a:off x="2288704" y="4797152"/>
            <a:ext cx="417646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77" name=""/>
          <p:cNvSpPr txBox="1"/>
          <p:nvPr/>
        </p:nvSpPr>
        <p:spPr>
          <a:xfrm>
            <a:off x="2288704" y="4797152"/>
            <a:ext cx="4176464" cy="224790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112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   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2020-01-01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	        	          이것은 공지사항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178" name=""/>
          <p:cNvCxnSpPr/>
          <p:nvPr/>
        </p:nvCxnSpPr>
        <p:spPr>
          <a:xfrm rot="16200000" flipH="1">
            <a:off x="2756756" y="4905164"/>
            <a:ext cx="21602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79" name=""/>
          <p:cNvCxnSpPr/>
          <p:nvPr/>
        </p:nvCxnSpPr>
        <p:spPr>
          <a:xfrm rot="16200000" flipH="1">
            <a:off x="3476836" y="4905164"/>
            <a:ext cx="21602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80" name=""/>
          <p:cNvCxnSpPr/>
          <p:nvPr/>
        </p:nvCxnSpPr>
        <p:spPr>
          <a:xfrm>
            <a:off x="2288704" y="5013176"/>
            <a:ext cx="4176464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81" name=""/>
          <p:cNvSpPr txBox="1"/>
          <p:nvPr/>
        </p:nvSpPr>
        <p:spPr>
          <a:xfrm>
            <a:off x="2792760" y="5157192"/>
            <a:ext cx="3168352" cy="22252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&lt;&lt;</a:t>
            </a:r>
            <a:r>
              <a:rPr lang="ko-KR" altLang="en-US"/>
              <a:t>  </a:t>
            </a:r>
            <a:r>
              <a:rPr lang="en-US" altLang="ko-KR"/>
              <a:t>&lt;</a:t>
            </a:r>
            <a:r>
              <a:rPr lang="ko-KR" altLang="en-US"/>
              <a:t>   </a:t>
            </a:r>
            <a:r>
              <a:rPr lang="en-US" altLang="ko-KR">
                <a:solidFill>
                  <a:srgbClr val="6182d6"/>
                </a:solidFill>
              </a:rPr>
              <a:t>1</a:t>
            </a:r>
            <a:r>
              <a:rPr lang="ko-KR" altLang="en-US"/>
              <a:t> </a:t>
            </a:r>
            <a:r>
              <a:rPr lang="en-US" altLang="ko-KR"/>
              <a:t>2</a:t>
            </a:r>
            <a:r>
              <a:rPr lang="ko-KR" altLang="en-US"/>
              <a:t> </a:t>
            </a:r>
            <a:r>
              <a:rPr lang="en-US" altLang="ko-KR"/>
              <a:t>3</a:t>
            </a:r>
            <a:r>
              <a:rPr lang="ko-KR" altLang="en-US"/>
              <a:t> </a:t>
            </a:r>
            <a:r>
              <a:rPr lang="en-US" altLang="ko-KR"/>
              <a:t>4</a:t>
            </a:r>
            <a:r>
              <a:rPr lang="ko-KR" altLang="en-US"/>
              <a:t> </a:t>
            </a:r>
            <a:r>
              <a:rPr lang="en-US" altLang="ko-KR"/>
              <a:t>5</a:t>
            </a:r>
            <a:r>
              <a:rPr lang="ko-KR" altLang="en-US"/>
              <a:t> </a:t>
            </a:r>
            <a:r>
              <a:rPr lang="en-US" altLang="ko-KR"/>
              <a:t>6</a:t>
            </a:r>
            <a:r>
              <a:rPr lang="ko-KR" altLang="en-US"/>
              <a:t> </a:t>
            </a:r>
            <a:r>
              <a:rPr lang="en-US" altLang="ko-KR"/>
              <a:t>7</a:t>
            </a:r>
            <a:r>
              <a:rPr lang="ko-KR" altLang="en-US"/>
              <a:t> </a:t>
            </a:r>
            <a:r>
              <a:rPr lang="en-US" altLang="ko-KR"/>
              <a:t>8</a:t>
            </a:r>
            <a:r>
              <a:rPr lang="ko-KR" altLang="en-US"/>
              <a:t> </a:t>
            </a:r>
            <a:r>
              <a:rPr lang="en-US" altLang="ko-KR"/>
              <a:t>9</a:t>
            </a:r>
            <a:r>
              <a:rPr lang="ko-KR" altLang="en-US"/>
              <a:t> </a:t>
            </a:r>
            <a:r>
              <a:rPr lang="en-US" altLang="ko-KR"/>
              <a:t>10</a:t>
            </a:r>
            <a:r>
              <a:rPr lang="ko-KR" altLang="en-US"/>
              <a:t>  </a:t>
            </a:r>
            <a:r>
              <a:rPr lang="en-US" altLang="ko-KR"/>
              <a:t>&gt;</a:t>
            </a:r>
            <a:r>
              <a:rPr lang="ko-KR" altLang="en-US"/>
              <a:t>  </a:t>
            </a:r>
            <a:r>
              <a:rPr lang="en-US" altLang="ko-KR"/>
              <a:t>&gt;&gt;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65000" y="1412776"/>
          <a:ext cx="9575998" cy="1987422"/>
        </p:xfrm>
        <a:graphic>
          <a:graphicData uri="http://schemas.openxmlformats.org/drawingml/2006/table">
            <a:tbl>
              <a:tblPr firstRow="1" firstCol="1" bandRow="1"/>
              <a:tblGrid>
                <a:gridCol w="1331616"/>
                <a:gridCol w="1656184"/>
                <a:gridCol w="1872208"/>
                <a:gridCol w="1800200"/>
                <a:gridCol w="2915790"/>
              </a:tblGrid>
              <a:tr h="331237">
                <a:tc gridSpan="5">
                  <a:txBody>
                    <a:bodyPr vert="horz" lIns="36000" tIns="36000" rIns="36000" bIns="36000" anchor="ctr" anchorCtr="0"/>
                    <a:p>
                      <a:pPr marL="0" marR="0" lvl="0" indent="0" algn="l" defTabSz="661568" rtl="0" eaLnBrk="1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1" kern="100">
                          <a:effectLst/>
                          <a:latin typeface="맑은 고딕"/>
                          <a:ea typeface="+mn-ea"/>
                        </a:rPr>
                        <a:t>입출력 항목                                                                                                                      </a:t>
                      </a:r>
                      <a:r>
                        <a:rPr lang="en-US" altLang="ko-KR" sz="1000" b="1" kern="100">
                          <a:effectLst/>
                          <a:latin typeface="맑은 고딕"/>
                          <a:ea typeface="+mn-ea"/>
                        </a:rPr>
                        <a:t>*</a:t>
                      </a:r>
                      <a:r>
                        <a:rPr lang="ko-KR" altLang="en-US" sz="1000" b="1" kern="100">
                          <a:effectLst/>
                          <a:latin typeface="맑은 고딕"/>
                          <a:ea typeface="+mn-ea"/>
                        </a:rPr>
                        <a:t>속성 </a:t>
                      </a:r>
                      <a:r>
                        <a:rPr lang="en-US" altLang="ko-KR" sz="1000" b="1" kern="100">
                          <a:effectLst/>
                          <a:latin typeface="맑은 고딕"/>
                          <a:ea typeface="+mn-ea"/>
                        </a:rPr>
                        <a:t>I:Input, O:Output, R:ReadOnly, E:Editable, H:Hidden</a:t>
                      </a:r>
                      <a:endParaRPr lang="ko-KR" altLang="en-US" sz="1000"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31237"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항목명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컨트롤명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타입 및 길이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속성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Validation Check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1237">
                <a:tc>
                  <a:txBody>
                    <a:bodyPr vert="horz" lIns="36000" tIns="36000" rIns="36000" bIns="36000" anchor="ctr" anchorCtr="0"/>
                    <a:p>
                      <a:pPr algn="l" rtl="0">
                        <a:defRPr/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작성일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nalja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DATE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 / R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l" defTabSz="661568" rtl="0" eaLnBrk="1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31237">
                <a:tc>
                  <a:txBody>
                    <a:bodyPr vert="horz" lIns="36000" tIns="36000" rIns="36000" bIns="36000" anchor="ctr" anchorCtr="0"/>
                    <a:p>
                      <a:pPr algn="l" rtl="0">
                        <a:defRPr/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sub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VARCHAR2(40 char)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 / R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l" defTabSz="661568" rtl="0" eaLnBrk="1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31237">
                <a:tc>
                  <a:txBody>
                    <a:bodyPr vert="horz" lIns="36000" tIns="36000" rIns="36000" bIns="36000" anchor="ctr" anchorCtr="0"/>
                    <a:p>
                      <a:pPr algn="l" rtl="0">
                        <a:defRPr/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글번호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표시용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 / R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l" defTabSz="661568" rtl="0" eaLnBrk="1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31237">
                <a:tc>
                  <a:txBody>
                    <a:bodyPr vert="horz" lIns="36000" tIns="36000" rIns="36000" bIns="36000" anchor="ctr" anchorCtr="0"/>
                    <a:p>
                      <a:pPr algn="l" rtl="0">
                        <a:defRPr/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글번호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실제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num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INTEGER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l" defTabSz="661568" rtl="0" eaLnBrk="1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/>
                        <a:t>중복불가</a:t>
                      </a:r>
                      <a:endParaRPr lang="ko-KR" altLang="en-US" sz="90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65000" y="4581128"/>
          <a:ext cx="9575998" cy="1248140"/>
        </p:xfrm>
        <a:graphic>
          <a:graphicData uri="http://schemas.openxmlformats.org/drawingml/2006/table">
            <a:tbl>
              <a:tblPr firstRow="1" firstCol="1" bandRow="1"/>
              <a:tblGrid>
                <a:gridCol w="1331616"/>
                <a:gridCol w="8244382"/>
              </a:tblGrid>
              <a:tr h="312035">
                <a:tc gridSpan="2">
                  <a:txBody>
                    <a:bodyPr vert="horz" lIns="36000" tIns="36000" rIns="36000" bIns="36000" anchor="ctr" anchorCtr="0"/>
                    <a:p>
                      <a:pPr marL="0" marR="0" lvl="0" indent="0" algn="l" defTabSz="661568" rtl="0" eaLnBrk="1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1" kern="100">
                          <a:effectLst/>
                          <a:latin typeface="맑은 고딕"/>
                          <a:ea typeface="+mn-ea"/>
                        </a:rPr>
                        <a:t>이벤트 호출 항목                                                                                                               </a:t>
                      </a:r>
                      <a:endParaRPr lang="ko-KR" altLang="en-US" sz="1000"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12035"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항목명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컨트롤 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24070">
                <a:tc>
                  <a:txBody>
                    <a:bodyPr vert="horz" lIns="36000" tIns="36000" rIns="36000" bIns="36000" anchor="ctr" anchorCtr="0"/>
                    <a:p>
                      <a:pPr algn="l" rtl="0">
                        <a:defRPr/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목록 불러오기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ctr" defTabSz="66156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selectNoticeAll()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65000" y="404664"/>
          <a:ext cx="9576000" cy="747701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+mn-ea"/>
                        </a:rPr>
                        <a:t>알림</a:t>
                      </a:r>
                      <a:endParaRPr lang="ko-KR" altLang="en-US" sz="1000" b="0" kern="100"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60411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알림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src/main/webapp/WEB-INF/views/notice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알림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공지사항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방문자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?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65000" y="404664"/>
          <a:ext cx="9576000" cy="730935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+mn-ea"/>
                        </a:rPr>
                        <a:t>알림</a:t>
                      </a:r>
                      <a:endParaRPr lang="ko-KR" altLang="en-US" sz="1000" b="0" kern="100"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알림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src/main/webapp/WEB-INF/views/ntcdetail?num=?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알림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공지사항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상세페이지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)</a:t>
                      </a:r>
                      <a:endParaRPr lang="en-US" alt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방문자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?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264715" y="1241391"/>
          <a:ext cx="2476285" cy="5218245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화면설명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0050">
                <a:tc>
                  <a:txBody>
                    <a:bodyPr vert="horz" lIns="66203" tIns="66677" rIns="66203" bIns="33634" anchor="ctr" anchorCtr="0"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예약하기 화면</a:t>
                      </a:r>
                      <a:endParaRPr lang="ko-KR" altLang="en-US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기능요건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6052">
                <a:tc>
                  <a:txBody>
                    <a:bodyPr vert="horz" lIns="66203" tIns="66677" rIns="66203" bIns="33634" anchor="ctr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왼쪽의 각 탭을 누르면 해당 페이지로 이동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하단의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이전글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’,’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다음글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을 누르면 해당 글의 상세 페이지로 이동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주요흐름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4264">
                <a:tc>
                  <a:txBody>
                    <a:bodyPr vert="horz" lIns="66203" tIns="66677" rIns="66203" bIns="33634" anchor="t" anchorCtr="0"/>
                    <a:p>
                      <a:pPr marL="0" indent="0" algn="l" eaLnBrk="1" hangingPunct="1">
                        <a:buFont typeface="+mj-lt"/>
                        <a:buNone/>
                        <a:defRPr/>
                      </a:pP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264715" y="6379889"/>
          <a:ext cx="2476285" cy="474301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08095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테이블 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0640">
                <a:tc>
                  <a:txBody>
                    <a:bodyPr vert="horz" lIns="66203" tIns="66677" rIns="66203" bIns="33634" anchor="ctr" anchorCtr="0"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None/>
                        <a:defRPr/>
                      </a:pP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9" name=""/>
          <p:cNvSpPr/>
          <p:nvPr/>
        </p:nvSpPr>
        <p:spPr>
          <a:xfrm>
            <a:off x="2072680" y="1268760"/>
            <a:ext cx="4824536" cy="525658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 sz="3000" b="1">
              <a:solidFill>
                <a:srgbClr val="ff6600"/>
              </a:solidFill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704528" y="1340768"/>
            <a:ext cx="1080120" cy="219427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algn="l">
              <a:defRPr/>
            </a:pPr>
            <a:r>
              <a:rPr lang="ko-KR" altLang="en-US" sz="800"/>
              <a:t>▶</a:t>
            </a:r>
            <a:r>
              <a:rPr lang="ko-KR" altLang="en-US"/>
              <a:t> </a:t>
            </a:r>
            <a:r>
              <a:rPr xmlns:mc="http://schemas.openxmlformats.org/markup-compatibility/2006" xmlns:hp="http://schemas.haansoft.com/office/presentation/8.0" kumimoji="1" lang="ko-KR" altLang="en-US" b="1" i="0" u="none" strike="noStrike" kern="1200" cap="none" spc="0" normalizeH="0" baseline="0" mc:Ignorable="hp" hp:hslEmbossed="0">
                <a:solidFill>
                  <a:srgbClr val="6182d6"/>
                </a:solidFill>
                <a:latin typeface="굴림"/>
                <a:ea typeface="굴림"/>
                <a:cs typeface="+mn-cs"/>
              </a:rPr>
              <a:t>공지사항</a:t>
            </a:r>
            <a:endParaRPr xmlns:mc="http://schemas.openxmlformats.org/markup-compatibility/2006" xmlns:hp="http://schemas.haansoft.com/office/presentation/8.0" kumimoji="1" lang="ko-KR" altLang="en-US" b="1" i="0" u="none" strike="noStrike" kern="1200" cap="none" spc="0" normalizeH="0" baseline="0" mc:Ignorable="hp" hp:hslEmbossed="0">
              <a:solidFill>
                <a:srgbClr val="6182d6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704528" y="1548076"/>
            <a:ext cx="1080120" cy="224740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900"/>
              <a:t>▶ 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이벤트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704528" y="1772816"/>
            <a:ext cx="1080120" cy="224740"/>
          </a:xfrm>
          <a:prstGeom prst="rect">
            <a:avLst/>
          </a:prstGeom>
          <a:solidFill>
            <a:schemeClr val="lt1">
              <a:alpha val="100000"/>
            </a:schemeClr>
          </a:solidFill>
        </p:spPr>
        <p:txBody>
          <a:bodyPr wrap="square">
            <a:spAutoFit/>
          </a:bodyPr>
          <a:p>
            <a:pPr algn="l">
              <a:defRPr/>
            </a:pPr>
            <a:r>
              <a:rPr lang="ko-KR" altLang="en-US" sz="900"/>
              <a:t>▶ </a:t>
            </a:r>
            <a:r>
              <a:rPr xmlns:mc="http://schemas.openxmlformats.org/markup-compatibility/2006" xmlns:hp="http://schemas.haansoft.com/office/presentation/8.0" kumimoji="1" lang="en-US" altLang="ko-KR" sz="9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FAQ</a:t>
            </a:r>
            <a:endParaRPr xmlns:mc="http://schemas.openxmlformats.org/markup-compatibility/2006" xmlns:hp="http://schemas.haansoft.com/office/presentation/8.0" kumimoji="1" lang="en-US" altLang="ko-KR" sz="900" b="1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76" name=""/>
          <p:cNvCxnSpPr/>
          <p:nvPr/>
        </p:nvCxnSpPr>
        <p:spPr>
          <a:xfrm>
            <a:off x="704528" y="1988840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77" name=""/>
          <p:cNvCxnSpPr/>
          <p:nvPr/>
        </p:nvCxnSpPr>
        <p:spPr>
          <a:xfrm>
            <a:off x="704528" y="1772816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78" name=""/>
          <p:cNvCxnSpPr/>
          <p:nvPr/>
        </p:nvCxnSpPr>
        <p:spPr>
          <a:xfrm>
            <a:off x="704528" y="1556792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79" name=""/>
          <p:cNvCxnSpPr/>
          <p:nvPr/>
        </p:nvCxnSpPr>
        <p:spPr>
          <a:xfrm>
            <a:off x="704528" y="1340768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82" name=""/>
          <p:cNvSpPr txBox="1"/>
          <p:nvPr/>
        </p:nvSpPr>
        <p:spPr>
          <a:xfrm>
            <a:off x="2360712" y="1412776"/>
            <a:ext cx="3960440" cy="223619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algn="l">
              <a:defRPr/>
            </a:pPr>
            <a:r>
              <a:rPr lang="ko-KR" altLang="en-US"/>
              <a:t>제목    이것은 공지사항	                     작성일  </a:t>
            </a:r>
            <a:r>
              <a:rPr lang="en-US" altLang="ko-KR"/>
              <a:t>2020-01-01</a:t>
            </a:r>
            <a:endParaRPr lang="en-US" altLang="ko-KR"/>
          </a:p>
        </p:txBody>
      </p:sp>
      <p:cxnSp>
        <p:nvCxnSpPr>
          <p:cNvPr id="183" name=""/>
          <p:cNvCxnSpPr/>
          <p:nvPr/>
        </p:nvCxnSpPr>
        <p:spPr>
          <a:xfrm>
            <a:off x="2360712" y="1412776"/>
            <a:ext cx="3961852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"/>
          <p:cNvCxnSpPr/>
          <p:nvPr/>
        </p:nvCxnSpPr>
        <p:spPr>
          <a:xfrm rot="16200000" flipH="1">
            <a:off x="2679559" y="1525975"/>
            <a:ext cx="22639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"/>
          <p:cNvCxnSpPr/>
          <p:nvPr/>
        </p:nvCxnSpPr>
        <p:spPr>
          <a:xfrm rot="16200000" flipH="1">
            <a:off x="4911808" y="1525975"/>
            <a:ext cx="226399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86" name=""/>
          <p:cNvCxnSpPr/>
          <p:nvPr/>
        </p:nvCxnSpPr>
        <p:spPr>
          <a:xfrm rot="16200000" flipH="1">
            <a:off x="5343856" y="1525975"/>
            <a:ext cx="226399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87" name=""/>
          <p:cNvSpPr txBox="1"/>
          <p:nvPr/>
        </p:nvSpPr>
        <p:spPr>
          <a:xfrm>
            <a:off x="2359300" y="1628800"/>
            <a:ext cx="3960440" cy="224388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내용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188" name=""/>
          <p:cNvCxnSpPr/>
          <p:nvPr/>
        </p:nvCxnSpPr>
        <p:spPr>
          <a:xfrm>
            <a:off x="2359300" y="1628800"/>
            <a:ext cx="3961852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92" name=""/>
          <p:cNvCxnSpPr/>
          <p:nvPr/>
        </p:nvCxnSpPr>
        <p:spPr>
          <a:xfrm>
            <a:off x="2360712" y="1844824"/>
            <a:ext cx="3961852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93" name=""/>
          <p:cNvSpPr/>
          <p:nvPr/>
        </p:nvSpPr>
        <p:spPr>
          <a:xfrm>
            <a:off x="2360712" y="1916832"/>
            <a:ext cx="3960440" cy="3672408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2500"/>
              <a:t>해당 공지사항의 내용</a:t>
            </a:r>
            <a:endParaRPr lang="ko-KR" altLang="en-US" sz="2500"/>
          </a:p>
        </p:txBody>
      </p:sp>
      <p:sp>
        <p:nvSpPr>
          <p:cNvPr id="194" name=""/>
          <p:cNvSpPr txBox="1"/>
          <p:nvPr/>
        </p:nvSpPr>
        <p:spPr>
          <a:xfrm>
            <a:off x="2362124" y="5724510"/>
            <a:ext cx="3960440" cy="224775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이전글    이전 공지사항의 제목	                     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195" name=""/>
          <p:cNvCxnSpPr/>
          <p:nvPr/>
        </p:nvCxnSpPr>
        <p:spPr>
          <a:xfrm>
            <a:off x="2362124" y="5724510"/>
            <a:ext cx="3961852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96" name=""/>
          <p:cNvCxnSpPr/>
          <p:nvPr/>
        </p:nvCxnSpPr>
        <p:spPr>
          <a:xfrm rot="16200000" flipH="1">
            <a:off x="2751568" y="5837710"/>
            <a:ext cx="226399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99" name=""/>
          <p:cNvSpPr txBox="1"/>
          <p:nvPr/>
        </p:nvSpPr>
        <p:spPr>
          <a:xfrm>
            <a:off x="2360712" y="5940534"/>
            <a:ext cx="3960440" cy="224770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다음글    다음 공지사항의 제목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200" name=""/>
          <p:cNvCxnSpPr/>
          <p:nvPr/>
        </p:nvCxnSpPr>
        <p:spPr>
          <a:xfrm>
            <a:off x="2360712" y="5940534"/>
            <a:ext cx="3961852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201" name=""/>
          <p:cNvCxnSpPr/>
          <p:nvPr/>
        </p:nvCxnSpPr>
        <p:spPr>
          <a:xfrm>
            <a:off x="2362124" y="6156558"/>
            <a:ext cx="3961852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202" name=""/>
          <p:cNvCxnSpPr/>
          <p:nvPr/>
        </p:nvCxnSpPr>
        <p:spPr>
          <a:xfrm rot="16200000" flipH="1">
            <a:off x="2750157" y="6052104"/>
            <a:ext cx="226399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65000" y="1412776"/>
          <a:ext cx="9575998" cy="1987422"/>
        </p:xfrm>
        <a:graphic>
          <a:graphicData uri="http://schemas.openxmlformats.org/drawingml/2006/table">
            <a:tbl>
              <a:tblPr firstRow="1" firstCol="1" bandRow="1"/>
              <a:tblGrid>
                <a:gridCol w="1331616"/>
                <a:gridCol w="1656184"/>
                <a:gridCol w="1872208"/>
                <a:gridCol w="1800200"/>
                <a:gridCol w="2915790"/>
              </a:tblGrid>
              <a:tr h="331237">
                <a:tc gridSpan="5">
                  <a:txBody>
                    <a:bodyPr vert="horz" lIns="36000" tIns="36000" rIns="36000" bIns="36000" anchor="ctr" anchorCtr="0"/>
                    <a:p>
                      <a:pPr marL="0" marR="0" lvl="0" indent="0" algn="l" defTabSz="661568" rtl="0" eaLnBrk="1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1" kern="100">
                          <a:effectLst/>
                          <a:latin typeface="맑은 고딕"/>
                          <a:ea typeface="+mn-ea"/>
                        </a:rPr>
                        <a:t>입출력 항목                                                                                                                      </a:t>
                      </a:r>
                      <a:r>
                        <a:rPr lang="en-US" altLang="ko-KR" sz="1000" b="1" kern="100">
                          <a:effectLst/>
                          <a:latin typeface="맑은 고딕"/>
                          <a:ea typeface="+mn-ea"/>
                        </a:rPr>
                        <a:t>*</a:t>
                      </a:r>
                      <a:r>
                        <a:rPr lang="ko-KR" altLang="en-US" sz="1000" b="1" kern="100">
                          <a:effectLst/>
                          <a:latin typeface="맑은 고딕"/>
                          <a:ea typeface="+mn-ea"/>
                        </a:rPr>
                        <a:t>속성 </a:t>
                      </a:r>
                      <a:r>
                        <a:rPr lang="en-US" altLang="ko-KR" sz="1000" b="1" kern="100">
                          <a:effectLst/>
                          <a:latin typeface="맑은 고딕"/>
                          <a:ea typeface="+mn-ea"/>
                        </a:rPr>
                        <a:t>I:Input, O:Output, R:ReadOnly, E:Editable, H:Hidden</a:t>
                      </a:r>
                      <a:endParaRPr lang="ko-KR" altLang="en-US" sz="1000"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31237"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항목명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컨트롤명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타입 및 길이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속성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Validation Check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1237">
                <a:tc>
                  <a:txBody>
                    <a:bodyPr vert="horz" lIns="36000" tIns="36000" rIns="36000" bIns="36000" anchor="ctr" anchorCtr="0"/>
                    <a:p>
                      <a:pPr algn="l" rtl="0">
                        <a:defRPr/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작성일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nalja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DATE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 / R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l" defTabSz="661568" rtl="0" eaLnBrk="1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31237">
                <a:tc>
                  <a:txBody>
                    <a:bodyPr vert="horz" lIns="36000" tIns="36000" rIns="36000" bIns="36000" anchor="ctr" anchorCtr="0"/>
                    <a:p>
                      <a:pPr algn="l" rtl="0">
                        <a:defRPr/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sub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VARCHAR2(40 char)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 / R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l" defTabSz="661568" rtl="0" eaLnBrk="1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31237">
                <a:tc>
                  <a:txBody>
                    <a:bodyPr vert="horz" lIns="36000" tIns="36000" rIns="36000" bIns="36000" anchor="ctr" anchorCtr="0"/>
                    <a:p>
                      <a:pPr algn="l" rtl="0">
                        <a:defRPr/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글번호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실제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num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INTEGER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l" defTabSz="661568" rtl="0" eaLnBrk="1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/>
                        <a:t>중복불가</a:t>
                      </a:r>
                      <a:endParaRPr lang="ko-KR" altLang="en-US" sz="90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31237">
                <a:tc>
                  <a:txBody>
                    <a:bodyPr vert="horz" lIns="36000" tIns="36000" rIns="36000" bIns="36000" anchor="ctr" anchorCtr="0"/>
                    <a:p>
                      <a:pPr algn="l" rtl="0">
                        <a:defRPr/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content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VARCHAR2(2000 char)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 / R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l" defTabSz="661568" rtl="0" eaLnBrk="1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65000" y="4581128"/>
          <a:ext cx="9575998" cy="1248140"/>
        </p:xfrm>
        <a:graphic>
          <a:graphicData uri="http://schemas.openxmlformats.org/drawingml/2006/table">
            <a:tbl>
              <a:tblPr firstRow="1" firstCol="1" bandRow="1"/>
              <a:tblGrid>
                <a:gridCol w="1331616"/>
                <a:gridCol w="8244382"/>
              </a:tblGrid>
              <a:tr h="312035">
                <a:tc gridSpan="2">
                  <a:txBody>
                    <a:bodyPr vert="horz" lIns="36000" tIns="36000" rIns="36000" bIns="36000" anchor="ctr" anchorCtr="0"/>
                    <a:p>
                      <a:pPr marL="0" marR="0" lvl="0" indent="0" algn="l" defTabSz="661568" rtl="0" eaLnBrk="1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1" kern="100">
                          <a:effectLst/>
                          <a:latin typeface="맑은 고딕"/>
                          <a:ea typeface="+mn-ea"/>
                        </a:rPr>
                        <a:t>이벤트 호출 항목                                                                                                               </a:t>
                      </a:r>
                      <a:endParaRPr lang="ko-KR" altLang="en-US" sz="1000"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12035"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항목명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컨트롤 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24070">
                <a:tc>
                  <a:txBody>
                    <a:bodyPr vert="horz" lIns="36000" tIns="36000" rIns="36000" bIns="36000" anchor="ctr" anchorCtr="0"/>
                    <a:p>
                      <a:pPr algn="l" rtl="0">
                        <a:defRPr/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글 불러오기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ctr" defTabSz="66156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selectOne(num)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65000" y="404664"/>
          <a:ext cx="9576000" cy="747701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+mn-ea"/>
                        </a:rPr>
                        <a:t>알림</a:t>
                      </a:r>
                      <a:endParaRPr lang="ko-KR" altLang="en-US" sz="1000" b="0" kern="100"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60411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알림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src/main/webapp/WEB-INF/views/ntcdetail?num=?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알림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공지사항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상세페이지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)</a:t>
                      </a:r>
                      <a:endParaRPr lang="en-US" alt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방문자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?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65000" y="404664"/>
          <a:ext cx="9576000" cy="730935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+mn-ea"/>
                        </a:rPr>
                        <a:t>알림</a:t>
                      </a:r>
                      <a:endParaRPr lang="ko-KR" altLang="en-US" sz="1000" b="0" kern="100"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알림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src/main/webapp/WEB-INF/views/event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알림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이벤트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방문자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?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264715" y="1241391"/>
          <a:ext cx="2476285" cy="5218245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화면설명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0050">
                <a:tc>
                  <a:txBody>
                    <a:bodyPr vert="horz" lIns="66203" tIns="66677" rIns="66203" bIns="33634" anchor="ctr" anchorCtr="0"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예약하기 화면</a:t>
                      </a:r>
                      <a:endParaRPr lang="ko-KR" altLang="en-US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기능요건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6052">
                <a:tc>
                  <a:txBody>
                    <a:bodyPr vert="horz" lIns="66203" tIns="66677" rIns="66203" bIns="33634" anchor="ctr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왼쪽의 각 탭을 누르면 해당 페이지로 이동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제목 클릭시 해당 내용의 상세 페이지로 이동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목록 하단의 숫자와 화살표는 목록 이동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(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화살표 한개는 페이지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10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개단위 이동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두개는 끝으로 이동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주요흐름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4264">
                <a:tc>
                  <a:txBody>
                    <a:bodyPr vert="horz" lIns="66203" tIns="66677" rIns="66203" bIns="33634" anchor="t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264715" y="6379889"/>
          <a:ext cx="2476285" cy="474301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08095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테이블 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0640">
                <a:tc>
                  <a:txBody>
                    <a:bodyPr vert="horz" lIns="66203" tIns="66677" rIns="66203" bIns="33634" anchor="ctr" anchorCtr="0"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None/>
                        <a:defRPr/>
                      </a:pP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9" name=""/>
          <p:cNvSpPr/>
          <p:nvPr/>
        </p:nvSpPr>
        <p:spPr>
          <a:xfrm>
            <a:off x="2072680" y="1268760"/>
            <a:ext cx="4824536" cy="525658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 sz="3000" b="1">
              <a:solidFill>
                <a:srgbClr val="ff6600"/>
              </a:solidFill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704528" y="1340768"/>
            <a:ext cx="1080120" cy="219427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algn="l">
              <a:defRPr/>
            </a:pPr>
            <a:r>
              <a:rPr lang="ko-KR" altLang="en-US" sz="800"/>
              <a:t>▶</a:t>
            </a:r>
            <a:r>
              <a:rPr lang="ko-KR" altLang="en-US"/>
              <a:t> </a:t>
            </a:r>
            <a:r>
              <a:rPr xmlns:mc="http://schemas.openxmlformats.org/markup-compatibility/2006" xmlns:hp="http://schemas.haansoft.com/office/presentation/8.0" kumimoji="1" lang="ko-KR" altLang="en-US" b="1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공지사항</a:t>
            </a:r>
            <a:endParaRPr xmlns:mc="http://schemas.openxmlformats.org/markup-compatibility/2006" xmlns:hp="http://schemas.haansoft.com/office/presentation/8.0" kumimoji="1" lang="ko-KR" altLang="en-US" b="1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704528" y="1548076"/>
            <a:ext cx="1080120" cy="224740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900"/>
              <a:t>▶ 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6182d6"/>
                </a:solidFill>
                <a:latin typeface="굴림"/>
                <a:ea typeface="굴림"/>
                <a:cs typeface="+mn-cs"/>
              </a:rPr>
              <a:t>이벤트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6182d6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704528" y="1772816"/>
            <a:ext cx="1080120" cy="224740"/>
          </a:xfrm>
          <a:prstGeom prst="rect">
            <a:avLst/>
          </a:prstGeom>
          <a:solidFill>
            <a:schemeClr val="lt1">
              <a:alpha val="100000"/>
            </a:schemeClr>
          </a:solidFill>
        </p:spPr>
        <p:txBody>
          <a:bodyPr wrap="square">
            <a:spAutoFit/>
          </a:bodyPr>
          <a:p>
            <a:pPr algn="l">
              <a:defRPr/>
            </a:pPr>
            <a:r>
              <a:rPr lang="ko-KR" altLang="en-US" sz="900"/>
              <a:t>▶ </a:t>
            </a:r>
            <a:r>
              <a:rPr xmlns:mc="http://schemas.openxmlformats.org/markup-compatibility/2006" xmlns:hp="http://schemas.haansoft.com/office/presentation/8.0" kumimoji="1" lang="en-US" altLang="ko-KR" sz="9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FAQ</a:t>
            </a:r>
            <a:endParaRPr xmlns:mc="http://schemas.openxmlformats.org/markup-compatibility/2006" xmlns:hp="http://schemas.haansoft.com/office/presentation/8.0" kumimoji="1" lang="en-US" altLang="ko-KR" sz="900" b="1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76" name=""/>
          <p:cNvCxnSpPr/>
          <p:nvPr/>
        </p:nvCxnSpPr>
        <p:spPr>
          <a:xfrm>
            <a:off x="704528" y="1988840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77" name=""/>
          <p:cNvCxnSpPr/>
          <p:nvPr/>
        </p:nvCxnSpPr>
        <p:spPr>
          <a:xfrm>
            <a:off x="704528" y="1772816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78" name=""/>
          <p:cNvCxnSpPr/>
          <p:nvPr/>
        </p:nvCxnSpPr>
        <p:spPr>
          <a:xfrm>
            <a:off x="704528" y="1556792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79" name=""/>
          <p:cNvCxnSpPr/>
          <p:nvPr/>
        </p:nvCxnSpPr>
        <p:spPr>
          <a:xfrm>
            <a:off x="704528" y="1340768"/>
            <a:ext cx="108012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80" name=""/>
          <p:cNvSpPr txBox="1"/>
          <p:nvPr/>
        </p:nvSpPr>
        <p:spPr>
          <a:xfrm>
            <a:off x="2288704" y="1700808"/>
            <a:ext cx="720080" cy="221337"/>
          </a:xfrm>
          <a:prstGeom prst="rect">
            <a:avLst/>
          </a:prstGeom>
          <a:solidFill>
            <a:srgbClr val="bbe0e3">
              <a:alpha val="100000"/>
            </a:srgbClr>
          </a:solidFill>
        </p:spPr>
        <p:txBody>
          <a:bodyPr wrap="square">
            <a:spAutoFit/>
          </a:bodyPr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이벤트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81" name=""/>
          <p:cNvCxnSpPr/>
          <p:nvPr/>
        </p:nvCxnSpPr>
        <p:spPr>
          <a:xfrm>
            <a:off x="2288704" y="1916832"/>
            <a:ext cx="720080" cy="0"/>
          </a:xfrm>
          <a:prstGeom prst="line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82" name=""/>
          <p:cNvCxnSpPr/>
          <p:nvPr/>
        </p:nvCxnSpPr>
        <p:spPr>
          <a:xfrm>
            <a:off x="2288701" y="2204864"/>
            <a:ext cx="4465325" cy="0"/>
          </a:xfrm>
          <a:prstGeom prst="line">
            <a:avLst/>
          </a:prstGeom>
          <a:solidFill>
            <a:schemeClr val="lt1"/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83" name=""/>
          <p:cNvSpPr txBox="1"/>
          <p:nvPr/>
        </p:nvSpPr>
        <p:spPr>
          <a:xfrm>
            <a:off x="2288704" y="2204864"/>
            <a:ext cx="4464496" cy="222106"/>
          </a:xfrm>
          <a:prstGeom prst="rect">
            <a:avLst/>
          </a:prstGeom>
          <a:solidFill>
            <a:schemeClr val="lt1">
              <a:alpha val="100000"/>
            </a:scheme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글번호        작성일  	               제목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84" name=""/>
          <p:cNvCxnSpPr/>
          <p:nvPr/>
        </p:nvCxnSpPr>
        <p:spPr>
          <a:xfrm rot="16200000" flipH="1">
            <a:off x="2756756" y="2312876"/>
            <a:ext cx="216024" cy="0"/>
          </a:xfrm>
          <a:prstGeom prst="line">
            <a:avLst/>
          </a:prstGeom>
          <a:solidFill>
            <a:schemeClr val="lt1"/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85" name=""/>
          <p:cNvCxnSpPr/>
          <p:nvPr/>
        </p:nvCxnSpPr>
        <p:spPr>
          <a:xfrm rot="16200000" flipH="1">
            <a:off x="3476836" y="2312876"/>
            <a:ext cx="216024" cy="0"/>
          </a:xfrm>
          <a:prstGeom prst="line">
            <a:avLst/>
          </a:prstGeom>
          <a:solidFill>
            <a:schemeClr val="lt1"/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86" name=""/>
          <p:cNvCxnSpPr/>
          <p:nvPr/>
        </p:nvCxnSpPr>
        <p:spPr>
          <a:xfrm>
            <a:off x="2288704" y="2420888"/>
            <a:ext cx="4461660" cy="0"/>
          </a:xfrm>
          <a:prstGeom prst="line">
            <a:avLst/>
          </a:prstGeom>
          <a:solidFill>
            <a:schemeClr val="lt1"/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87" name=""/>
          <p:cNvSpPr txBox="1"/>
          <p:nvPr/>
        </p:nvSpPr>
        <p:spPr>
          <a:xfrm>
            <a:off x="2288704" y="2420888"/>
            <a:ext cx="4464496" cy="215632"/>
          </a:xfrm>
          <a:prstGeom prst="rect">
            <a:avLst/>
          </a:prstGeom>
          <a:solidFill>
            <a:schemeClr val="lt1">
              <a:alpha val="100000"/>
            </a:scheme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굴림"/>
                <a:ea typeface="굴림"/>
                <a:cs typeface="+mn-cs"/>
              </a:rPr>
              <a:t>123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굴림"/>
                <a:ea typeface="굴림"/>
                <a:cs typeface="+mn-cs"/>
              </a:rPr>
              <a:t>       </a:t>
            </a:r>
            <a:r>
              <a:rPr xmlns:mc="http://schemas.openxmlformats.org/markup-compatibility/2006" xmlns:hp="http://schemas.haansoft.com/office/presentation/8.0" kumimoji="1" lang="en-US" altLang="ko-KR" sz="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굴림"/>
                <a:ea typeface="굴림"/>
                <a:cs typeface="+mn-cs"/>
              </a:rPr>
              <a:t>2020-01-01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굴림"/>
                <a:ea typeface="굴림"/>
                <a:cs typeface="+mn-cs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굴림"/>
                <a:ea typeface="굴림"/>
                <a:cs typeface="+mn-cs"/>
              </a:rPr>
              <a:t>[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굴림"/>
                <a:ea typeface="굴림"/>
                <a:cs typeface="+mn-cs"/>
              </a:rPr>
              <a:t>진행중</a:t>
            </a:r>
            <a:r>
              <a:rPr xmlns:mc="http://schemas.openxmlformats.org/markup-compatibility/2006" xmlns:hp="http://schemas.haansoft.com/office/presentation/8.0" kumimoji="1" lang="en-US" altLang="ko-KR" sz="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굴림"/>
                <a:ea typeface="굴림"/>
                <a:cs typeface="+mn-cs"/>
              </a:rPr>
              <a:t>][2019-12-25~2020-02-01]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굴림"/>
                <a:ea typeface="굴림"/>
                <a:cs typeface="+mn-cs"/>
              </a:rPr>
              <a:t>        이것은 이벤트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ff000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88" name=""/>
          <p:cNvCxnSpPr/>
          <p:nvPr/>
        </p:nvCxnSpPr>
        <p:spPr>
          <a:xfrm rot="16200000" flipH="1">
            <a:off x="2756756" y="2528900"/>
            <a:ext cx="216024" cy="0"/>
          </a:xfrm>
          <a:prstGeom prst="line">
            <a:avLst/>
          </a:prstGeom>
          <a:solidFill>
            <a:schemeClr val="lt1"/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89" name=""/>
          <p:cNvCxnSpPr/>
          <p:nvPr/>
        </p:nvCxnSpPr>
        <p:spPr>
          <a:xfrm rot="16200000" flipH="1">
            <a:off x="3476836" y="2528900"/>
            <a:ext cx="216024" cy="0"/>
          </a:xfrm>
          <a:prstGeom prst="line">
            <a:avLst/>
          </a:prstGeom>
          <a:solidFill>
            <a:schemeClr val="lt1"/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90" name=""/>
          <p:cNvCxnSpPr/>
          <p:nvPr/>
        </p:nvCxnSpPr>
        <p:spPr>
          <a:xfrm>
            <a:off x="2288701" y="2636912"/>
            <a:ext cx="4471802" cy="0"/>
          </a:xfrm>
          <a:prstGeom prst="line">
            <a:avLst/>
          </a:prstGeom>
          <a:solidFill>
            <a:schemeClr val="lt1"/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91" name=""/>
          <p:cNvSpPr txBox="1"/>
          <p:nvPr/>
        </p:nvSpPr>
        <p:spPr>
          <a:xfrm>
            <a:off x="2288704" y="2636912"/>
            <a:ext cx="4464496" cy="220593"/>
          </a:xfrm>
          <a:prstGeom prst="rect">
            <a:avLst/>
          </a:prstGeom>
          <a:solidFill>
            <a:schemeClr val="lt1">
              <a:alpha val="100000"/>
            </a:scheme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굴림"/>
                <a:ea typeface="굴림"/>
                <a:cs typeface="+mn-cs"/>
              </a:rPr>
              <a:t>122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굴림"/>
                <a:ea typeface="굴림"/>
                <a:cs typeface="+mn-cs"/>
              </a:rPr>
              <a:t>       </a:t>
            </a:r>
            <a:r>
              <a:rPr xmlns:mc="http://schemas.openxmlformats.org/markup-compatibility/2006" xmlns:hp="http://schemas.haansoft.com/office/presentation/8.0" kumimoji="1" lang="en-US" altLang="ko-KR" sz="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굴림"/>
                <a:ea typeface="굴림"/>
                <a:cs typeface="+mn-cs"/>
              </a:rPr>
              <a:t>2020-01-01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굴림"/>
                <a:ea typeface="굴림"/>
                <a:cs typeface="+mn-cs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굴림"/>
                <a:ea typeface="굴림"/>
                <a:cs typeface="+mn-cs"/>
              </a:rPr>
              <a:t>[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굴림"/>
                <a:ea typeface="굴림"/>
                <a:cs typeface="+mn-cs"/>
              </a:rPr>
              <a:t>진행중</a:t>
            </a:r>
            <a:r>
              <a:rPr xmlns:mc="http://schemas.openxmlformats.org/markup-compatibility/2006" xmlns:hp="http://schemas.haansoft.com/office/presentation/8.0" kumimoji="1" lang="en-US" altLang="ko-KR" sz="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굴림"/>
                <a:ea typeface="굴림"/>
                <a:cs typeface="+mn-cs"/>
              </a:rPr>
              <a:t>][2019-12-25~2020-02-01]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굴림"/>
                <a:ea typeface="굴림"/>
                <a:cs typeface="+mn-cs"/>
              </a:rPr>
              <a:t>        이것은 이벤트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ff000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92" name=""/>
          <p:cNvCxnSpPr/>
          <p:nvPr/>
        </p:nvCxnSpPr>
        <p:spPr>
          <a:xfrm rot="16200000" flipH="1">
            <a:off x="2756756" y="2744924"/>
            <a:ext cx="216024" cy="0"/>
          </a:xfrm>
          <a:prstGeom prst="line">
            <a:avLst/>
          </a:prstGeom>
          <a:solidFill>
            <a:schemeClr val="lt1"/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93" name=""/>
          <p:cNvCxnSpPr/>
          <p:nvPr/>
        </p:nvCxnSpPr>
        <p:spPr>
          <a:xfrm rot="16200000" flipH="1">
            <a:off x="3476836" y="2744924"/>
            <a:ext cx="216024" cy="0"/>
          </a:xfrm>
          <a:prstGeom prst="line">
            <a:avLst/>
          </a:prstGeom>
          <a:solidFill>
            <a:schemeClr val="lt1"/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94" name=""/>
          <p:cNvCxnSpPr/>
          <p:nvPr/>
        </p:nvCxnSpPr>
        <p:spPr>
          <a:xfrm>
            <a:off x="2288708" y="2852936"/>
            <a:ext cx="4459365" cy="0"/>
          </a:xfrm>
          <a:prstGeom prst="line">
            <a:avLst/>
          </a:prstGeom>
          <a:solidFill>
            <a:schemeClr val="lt1"/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95" name=""/>
          <p:cNvSpPr txBox="1"/>
          <p:nvPr/>
        </p:nvSpPr>
        <p:spPr>
          <a:xfrm>
            <a:off x="2288704" y="2852936"/>
            <a:ext cx="4464496" cy="224785"/>
          </a:xfrm>
          <a:prstGeom prst="rect">
            <a:avLst/>
          </a:prstGeom>
          <a:solidFill>
            <a:schemeClr val="lt1">
              <a:alpha val="100000"/>
            </a:scheme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굴림"/>
                <a:ea typeface="굴림"/>
                <a:cs typeface="+mn-cs"/>
              </a:rPr>
              <a:t>121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굴림"/>
                <a:ea typeface="굴림"/>
                <a:cs typeface="+mn-cs"/>
              </a:rPr>
              <a:t>       </a:t>
            </a:r>
            <a:r>
              <a:rPr xmlns:mc="http://schemas.openxmlformats.org/markup-compatibility/2006" xmlns:hp="http://schemas.haansoft.com/office/presentation/8.0" kumimoji="1" lang="en-US" altLang="ko-KR" sz="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굴림"/>
                <a:ea typeface="굴림"/>
                <a:cs typeface="+mn-cs"/>
              </a:rPr>
              <a:t>2020-01-01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굴림"/>
                <a:ea typeface="굴림"/>
                <a:cs typeface="+mn-cs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굴림"/>
                <a:ea typeface="굴림"/>
                <a:cs typeface="+mn-cs"/>
              </a:rPr>
              <a:t>[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굴림"/>
                <a:ea typeface="굴림"/>
                <a:cs typeface="+mn-cs"/>
              </a:rPr>
              <a:t>진행중</a:t>
            </a:r>
            <a:r>
              <a:rPr xmlns:mc="http://schemas.openxmlformats.org/markup-compatibility/2006" xmlns:hp="http://schemas.haansoft.com/office/presentation/8.0" kumimoji="1" lang="en-US" altLang="ko-KR" sz="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굴림"/>
                <a:ea typeface="굴림"/>
                <a:cs typeface="+mn-cs"/>
              </a:rPr>
              <a:t>][2019-12-25~2020-02-01]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굴림"/>
                <a:ea typeface="굴림"/>
                <a:cs typeface="+mn-cs"/>
              </a:rPr>
              <a:t>        이것은 이벤트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ff000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96" name=""/>
          <p:cNvCxnSpPr/>
          <p:nvPr/>
        </p:nvCxnSpPr>
        <p:spPr>
          <a:xfrm rot="16200000" flipH="1">
            <a:off x="2756756" y="2960948"/>
            <a:ext cx="216024" cy="0"/>
          </a:xfrm>
          <a:prstGeom prst="line">
            <a:avLst/>
          </a:prstGeom>
          <a:solidFill>
            <a:schemeClr val="lt1"/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97" name=""/>
          <p:cNvCxnSpPr/>
          <p:nvPr/>
        </p:nvCxnSpPr>
        <p:spPr>
          <a:xfrm rot="16200000" flipH="1">
            <a:off x="3476836" y="2960948"/>
            <a:ext cx="216024" cy="0"/>
          </a:xfrm>
          <a:prstGeom prst="line">
            <a:avLst/>
          </a:prstGeom>
          <a:solidFill>
            <a:schemeClr val="lt1"/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98" name=""/>
          <p:cNvCxnSpPr/>
          <p:nvPr/>
        </p:nvCxnSpPr>
        <p:spPr>
          <a:xfrm>
            <a:off x="2288706" y="3068960"/>
            <a:ext cx="4458284" cy="0"/>
          </a:xfrm>
          <a:prstGeom prst="line">
            <a:avLst/>
          </a:prstGeom>
          <a:solidFill>
            <a:schemeClr val="lt1"/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99" name=""/>
          <p:cNvSpPr txBox="1"/>
          <p:nvPr/>
        </p:nvSpPr>
        <p:spPr>
          <a:xfrm>
            <a:off x="2288704" y="3068960"/>
            <a:ext cx="4464496" cy="224785"/>
          </a:xfrm>
          <a:prstGeom prst="rect">
            <a:avLst/>
          </a:prstGeom>
          <a:solidFill>
            <a:schemeClr val="lt1">
              <a:alpha val="100000"/>
            </a:scheme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120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   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2020-01-01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[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종료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][2019-10-01~2020-01-01]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        이것은 이벤트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100" name=""/>
          <p:cNvCxnSpPr/>
          <p:nvPr/>
        </p:nvCxnSpPr>
        <p:spPr>
          <a:xfrm rot="16200000" flipH="1">
            <a:off x="2756756" y="3176972"/>
            <a:ext cx="216024" cy="0"/>
          </a:xfrm>
          <a:prstGeom prst="line">
            <a:avLst/>
          </a:prstGeom>
          <a:solidFill>
            <a:schemeClr val="lt1"/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01" name=""/>
          <p:cNvCxnSpPr/>
          <p:nvPr/>
        </p:nvCxnSpPr>
        <p:spPr>
          <a:xfrm rot="16200000" flipH="1">
            <a:off x="3476836" y="3176972"/>
            <a:ext cx="216024" cy="0"/>
          </a:xfrm>
          <a:prstGeom prst="line">
            <a:avLst/>
          </a:prstGeom>
          <a:solidFill>
            <a:schemeClr val="lt1"/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02" name=""/>
          <p:cNvCxnSpPr/>
          <p:nvPr/>
        </p:nvCxnSpPr>
        <p:spPr>
          <a:xfrm>
            <a:off x="2288704" y="3284984"/>
            <a:ext cx="4461386" cy="0"/>
          </a:xfrm>
          <a:prstGeom prst="line">
            <a:avLst/>
          </a:prstGeom>
          <a:solidFill>
            <a:schemeClr val="lt1"/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03" name=""/>
          <p:cNvSpPr txBox="1"/>
          <p:nvPr/>
        </p:nvSpPr>
        <p:spPr>
          <a:xfrm>
            <a:off x="2288704" y="3284984"/>
            <a:ext cx="4464496" cy="224026"/>
          </a:xfrm>
          <a:prstGeom prst="rect">
            <a:avLst/>
          </a:prstGeom>
          <a:solidFill>
            <a:schemeClr val="lt1">
              <a:alpha val="100000"/>
            </a:scheme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119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   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2020-01-01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[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종료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][2019-10-01~2020-01-01]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        이것은 이벤트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104" name=""/>
          <p:cNvCxnSpPr/>
          <p:nvPr/>
        </p:nvCxnSpPr>
        <p:spPr>
          <a:xfrm rot="16200000" flipH="1">
            <a:off x="2756756" y="3392996"/>
            <a:ext cx="216024" cy="0"/>
          </a:xfrm>
          <a:prstGeom prst="line">
            <a:avLst/>
          </a:prstGeom>
          <a:solidFill>
            <a:schemeClr val="lt1"/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05" name=""/>
          <p:cNvCxnSpPr/>
          <p:nvPr/>
        </p:nvCxnSpPr>
        <p:spPr>
          <a:xfrm rot="16200000" flipH="1">
            <a:off x="3476836" y="3392996"/>
            <a:ext cx="216024" cy="0"/>
          </a:xfrm>
          <a:prstGeom prst="line">
            <a:avLst/>
          </a:prstGeom>
          <a:solidFill>
            <a:schemeClr val="lt1"/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06" name=""/>
          <p:cNvCxnSpPr/>
          <p:nvPr/>
        </p:nvCxnSpPr>
        <p:spPr>
          <a:xfrm>
            <a:off x="2288708" y="3501008"/>
            <a:ext cx="4462042" cy="0"/>
          </a:xfrm>
          <a:prstGeom prst="line">
            <a:avLst/>
          </a:prstGeom>
          <a:solidFill>
            <a:schemeClr val="lt1"/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07" name=""/>
          <p:cNvSpPr txBox="1"/>
          <p:nvPr/>
        </p:nvSpPr>
        <p:spPr>
          <a:xfrm>
            <a:off x="2288704" y="3501008"/>
            <a:ext cx="4464496" cy="224413"/>
          </a:xfrm>
          <a:prstGeom prst="rect">
            <a:avLst/>
          </a:prstGeom>
          <a:solidFill>
            <a:schemeClr val="lt1">
              <a:alpha val="100000"/>
            </a:scheme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118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   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2020-01-01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[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종료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][2019-10-01~2020-01-01]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        이것은 이벤트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108" name=""/>
          <p:cNvCxnSpPr/>
          <p:nvPr/>
        </p:nvCxnSpPr>
        <p:spPr>
          <a:xfrm rot="16200000" flipH="1">
            <a:off x="2756756" y="3609020"/>
            <a:ext cx="216024" cy="0"/>
          </a:xfrm>
          <a:prstGeom prst="line">
            <a:avLst/>
          </a:prstGeom>
          <a:solidFill>
            <a:schemeClr val="lt1"/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09" name=""/>
          <p:cNvCxnSpPr/>
          <p:nvPr/>
        </p:nvCxnSpPr>
        <p:spPr>
          <a:xfrm rot="16200000" flipH="1">
            <a:off x="3476836" y="3609020"/>
            <a:ext cx="216024" cy="0"/>
          </a:xfrm>
          <a:prstGeom prst="line">
            <a:avLst/>
          </a:prstGeom>
          <a:solidFill>
            <a:schemeClr val="lt1"/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10" name=""/>
          <p:cNvCxnSpPr/>
          <p:nvPr/>
        </p:nvCxnSpPr>
        <p:spPr>
          <a:xfrm>
            <a:off x="2288709" y="3717032"/>
            <a:ext cx="4464796" cy="0"/>
          </a:xfrm>
          <a:prstGeom prst="line">
            <a:avLst/>
          </a:prstGeom>
          <a:solidFill>
            <a:schemeClr val="lt1"/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11" name=""/>
          <p:cNvSpPr txBox="1"/>
          <p:nvPr/>
        </p:nvSpPr>
        <p:spPr>
          <a:xfrm>
            <a:off x="2288704" y="3717032"/>
            <a:ext cx="4464496" cy="224785"/>
          </a:xfrm>
          <a:prstGeom prst="rect">
            <a:avLst/>
          </a:prstGeom>
          <a:solidFill>
            <a:schemeClr val="lt1">
              <a:alpha val="100000"/>
            </a:scheme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117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   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2020-01-01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[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종료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][2019-10-01~2020-01-01]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        이것은 이벤트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112" name=""/>
          <p:cNvCxnSpPr/>
          <p:nvPr/>
        </p:nvCxnSpPr>
        <p:spPr>
          <a:xfrm rot="16200000" flipH="1">
            <a:off x="2756756" y="3825044"/>
            <a:ext cx="216024" cy="0"/>
          </a:xfrm>
          <a:prstGeom prst="line">
            <a:avLst/>
          </a:prstGeom>
          <a:solidFill>
            <a:schemeClr val="lt1"/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13" name=""/>
          <p:cNvCxnSpPr/>
          <p:nvPr/>
        </p:nvCxnSpPr>
        <p:spPr>
          <a:xfrm rot="16200000" flipH="1">
            <a:off x="3476836" y="3825044"/>
            <a:ext cx="216024" cy="0"/>
          </a:xfrm>
          <a:prstGeom prst="line">
            <a:avLst/>
          </a:prstGeom>
          <a:solidFill>
            <a:schemeClr val="lt1"/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14" name=""/>
          <p:cNvCxnSpPr/>
          <p:nvPr/>
        </p:nvCxnSpPr>
        <p:spPr>
          <a:xfrm>
            <a:off x="2288706" y="3933056"/>
            <a:ext cx="4462368" cy="0"/>
          </a:xfrm>
          <a:prstGeom prst="line">
            <a:avLst/>
          </a:prstGeom>
          <a:solidFill>
            <a:schemeClr val="lt1"/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15" name=""/>
          <p:cNvSpPr txBox="1"/>
          <p:nvPr/>
        </p:nvSpPr>
        <p:spPr>
          <a:xfrm>
            <a:off x="2288704" y="3933056"/>
            <a:ext cx="4464496" cy="224790"/>
          </a:xfrm>
          <a:prstGeom prst="rect">
            <a:avLst/>
          </a:prstGeom>
          <a:solidFill>
            <a:schemeClr val="lt1">
              <a:alpha val="100000"/>
            </a:scheme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116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   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2020-01-01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[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종료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][2019-10-01~2020-01-01]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        이것은 이벤트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116" name=""/>
          <p:cNvCxnSpPr/>
          <p:nvPr/>
        </p:nvCxnSpPr>
        <p:spPr>
          <a:xfrm rot="16200000" flipH="1">
            <a:off x="2756756" y="4041068"/>
            <a:ext cx="216024" cy="0"/>
          </a:xfrm>
          <a:prstGeom prst="line">
            <a:avLst/>
          </a:prstGeom>
          <a:solidFill>
            <a:schemeClr val="lt1"/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17" name=""/>
          <p:cNvCxnSpPr/>
          <p:nvPr/>
        </p:nvCxnSpPr>
        <p:spPr>
          <a:xfrm rot="16200000" flipH="1">
            <a:off x="3476836" y="4041068"/>
            <a:ext cx="216024" cy="0"/>
          </a:xfrm>
          <a:prstGeom prst="line">
            <a:avLst/>
          </a:prstGeom>
          <a:solidFill>
            <a:schemeClr val="lt1"/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18" name=""/>
          <p:cNvCxnSpPr/>
          <p:nvPr/>
        </p:nvCxnSpPr>
        <p:spPr>
          <a:xfrm>
            <a:off x="2288705" y="4149080"/>
            <a:ext cx="4464610" cy="0"/>
          </a:xfrm>
          <a:prstGeom prst="line">
            <a:avLst/>
          </a:prstGeom>
          <a:solidFill>
            <a:schemeClr val="lt1"/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19" name=""/>
          <p:cNvSpPr txBox="1"/>
          <p:nvPr/>
        </p:nvSpPr>
        <p:spPr>
          <a:xfrm>
            <a:off x="2288704" y="4149080"/>
            <a:ext cx="4464496" cy="224423"/>
          </a:xfrm>
          <a:prstGeom prst="rect">
            <a:avLst/>
          </a:prstGeom>
          <a:solidFill>
            <a:schemeClr val="lt1">
              <a:alpha val="100000"/>
            </a:scheme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115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   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2020-01-01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[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종료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][2019-10-01~2020-01-01]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        이것은 이벤트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120" name=""/>
          <p:cNvCxnSpPr/>
          <p:nvPr/>
        </p:nvCxnSpPr>
        <p:spPr>
          <a:xfrm rot="16200000" flipH="1">
            <a:off x="2756756" y="4257092"/>
            <a:ext cx="216024" cy="0"/>
          </a:xfrm>
          <a:prstGeom prst="line">
            <a:avLst/>
          </a:prstGeom>
          <a:solidFill>
            <a:schemeClr val="lt1"/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21" name=""/>
          <p:cNvCxnSpPr/>
          <p:nvPr/>
        </p:nvCxnSpPr>
        <p:spPr>
          <a:xfrm rot="16200000" flipH="1">
            <a:off x="3476836" y="4257092"/>
            <a:ext cx="216024" cy="0"/>
          </a:xfrm>
          <a:prstGeom prst="line">
            <a:avLst/>
          </a:prstGeom>
          <a:solidFill>
            <a:schemeClr val="lt1"/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22" name=""/>
          <p:cNvCxnSpPr/>
          <p:nvPr/>
        </p:nvCxnSpPr>
        <p:spPr>
          <a:xfrm>
            <a:off x="2288705" y="4365104"/>
            <a:ext cx="4462169" cy="0"/>
          </a:xfrm>
          <a:prstGeom prst="line">
            <a:avLst/>
          </a:prstGeom>
          <a:solidFill>
            <a:schemeClr val="lt1"/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23" name=""/>
          <p:cNvSpPr txBox="1"/>
          <p:nvPr/>
        </p:nvSpPr>
        <p:spPr>
          <a:xfrm>
            <a:off x="2288704" y="4365104"/>
            <a:ext cx="4464496" cy="224423"/>
          </a:xfrm>
          <a:prstGeom prst="rect">
            <a:avLst/>
          </a:prstGeom>
          <a:solidFill>
            <a:schemeClr val="lt1">
              <a:alpha val="100000"/>
            </a:scheme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114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   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2020-01-01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[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종료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][2019-10-01~2020-01-01]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        이것은 이벤트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124" name=""/>
          <p:cNvCxnSpPr/>
          <p:nvPr/>
        </p:nvCxnSpPr>
        <p:spPr>
          <a:xfrm rot="16200000" flipH="1">
            <a:off x="2756756" y="4473116"/>
            <a:ext cx="216024" cy="0"/>
          </a:xfrm>
          <a:prstGeom prst="line">
            <a:avLst/>
          </a:prstGeom>
          <a:solidFill>
            <a:schemeClr val="lt1"/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25" name=""/>
          <p:cNvCxnSpPr/>
          <p:nvPr/>
        </p:nvCxnSpPr>
        <p:spPr>
          <a:xfrm rot="16200000" flipH="1">
            <a:off x="3476836" y="4473116"/>
            <a:ext cx="216024" cy="0"/>
          </a:xfrm>
          <a:prstGeom prst="line">
            <a:avLst/>
          </a:prstGeom>
          <a:solidFill>
            <a:schemeClr val="lt1"/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26" name=""/>
          <p:cNvCxnSpPr/>
          <p:nvPr/>
        </p:nvCxnSpPr>
        <p:spPr>
          <a:xfrm>
            <a:off x="2288700" y="4581128"/>
            <a:ext cx="4460274" cy="0"/>
          </a:xfrm>
          <a:prstGeom prst="line">
            <a:avLst/>
          </a:prstGeom>
          <a:solidFill>
            <a:schemeClr val="lt1"/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27" name=""/>
          <p:cNvSpPr txBox="1"/>
          <p:nvPr/>
        </p:nvSpPr>
        <p:spPr>
          <a:xfrm>
            <a:off x="2288704" y="4581128"/>
            <a:ext cx="4464496" cy="224785"/>
          </a:xfrm>
          <a:prstGeom prst="rect">
            <a:avLst/>
          </a:prstGeom>
          <a:solidFill>
            <a:schemeClr val="lt1">
              <a:alpha val="100000"/>
            </a:scheme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113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   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2020-01-01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[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종료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][2019-10-01~2020-01-01]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        이것은 이벤트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128" name=""/>
          <p:cNvCxnSpPr/>
          <p:nvPr/>
        </p:nvCxnSpPr>
        <p:spPr>
          <a:xfrm rot="16200000" flipH="1">
            <a:off x="2756756" y="4689140"/>
            <a:ext cx="216024" cy="0"/>
          </a:xfrm>
          <a:prstGeom prst="line">
            <a:avLst/>
          </a:prstGeom>
          <a:solidFill>
            <a:schemeClr val="lt1"/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29" name=""/>
          <p:cNvCxnSpPr/>
          <p:nvPr/>
        </p:nvCxnSpPr>
        <p:spPr>
          <a:xfrm rot="16200000" flipH="1">
            <a:off x="3476836" y="4689140"/>
            <a:ext cx="216024" cy="0"/>
          </a:xfrm>
          <a:prstGeom prst="line">
            <a:avLst/>
          </a:prstGeom>
          <a:solidFill>
            <a:schemeClr val="lt1"/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30" name=""/>
          <p:cNvCxnSpPr/>
          <p:nvPr/>
        </p:nvCxnSpPr>
        <p:spPr>
          <a:xfrm>
            <a:off x="2288706" y="4797152"/>
            <a:ext cx="4467274" cy="0"/>
          </a:xfrm>
          <a:prstGeom prst="line">
            <a:avLst/>
          </a:prstGeom>
          <a:solidFill>
            <a:schemeClr val="lt1"/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31" name=""/>
          <p:cNvSpPr txBox="1"/>
          <p:nvPr/>
        </p:nvSpPr>
        <p:spPr>
          <a:xfrm>
            <a:off x="2288704" y="4797152"/>
            <a:ext cx="4464496" cy="224790"/>
          </a:xfrm>
          <a:prstGeom prst="rect">
            <a:avLst/>
          </a:prstGeom>
          <a:solidFill>
            <a:schemeClr val="lt1">
              <a:alpha val="100000"/>
            </a:schemeClr>
          </a:solidFill>
        </p:spPr>
        <p:txBody>
          <a:bodyPr wrap="square">
            <a:spAutoFit/>
          </a:bodyPr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112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   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2020-01-01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[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종료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][2019-10-01~2020-01-01]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        이것은 이벤트</a:t>
            </a:r>
            <a:endPara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  <p:cxnSp>
        <p:nvCxnSpPr>
          <p:cNvPr id="132" name=""/>
          <p:cNvCxnSpPr/>
          <p:nvPr/>
        </p:nvCxnSpPr>
        <p:spPr>
          <a:xfrm rot="16200000" flipH="1">
            <a:off x="2756756" y="4905164"/>
            <a:ext cx="216024" cy="0"/>
          </a:xfrm>
          <a:prstGeom prst="line">
            <a:avLst/>
          </a:prstGeom>
          <a:solidFill>
            <a:schemeClr val="lt1"/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33" name=""/>
          <p:cNvCxnSpPr/>
          <p:nvPr/>
        </p:nvCxnSpPr>
        <p:spPr>
          <a:xfrm rot="16200000" flipH="1">
            <a:off x="3476836" y="4905164"/>
            <a:ext cx="216024" cy="0"/>
          </a:xfrm>
          <a:prstGeom prst="line">
            <a:avLst/>
          </a:prstGeom>
          <a:solidFill>
            <a:schemeClr val="lt1"/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34" name=""/>
          <p:cNvCxnSpPr/>
          <p:nvPr/>
        </p:nvCxnSpPr>
        <p:spPr>
          <a:xfrm>
            <a:off x="2288705" y="5013176"/>
            <a:ext cx="4463917" cy="0"/>
          </a:xfrm>
          <a:prstGeom prst="line">
            <a:avLst/>
          </a:prstGeom>
          <a:solidFill>
            <a:schemeClr val="lt1"/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35" name=""/>
          <p:cNvSpPr txBox="1"/>
          <p:nvPr/>
        </p:nvSpPr>
        <p:spPr>
          <a:xfrm>
            <a:off x="2792760" y="5157192"/>
            <a:ext cx="3168352" cy="22252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&lt;&lt;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&lt;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굴림"/>
                <a:ea typeface="굴림"/>
                <a:cs typeface="+mn-cs"/>
              </a:rPr>
              <a:t>1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2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3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4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5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6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7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8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9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10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&gt;</a:t>
            </a:r>
            <a:r>
              <a:rPr xmlns:mc="http://schemas.openxmlformats.org/markup-compatibility/2006" xmlns:hp="http://schemas.haansoft.com/office/presentation/8.0" kumimoji="1" lang="ko-KR" altLang="en-US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굴림"/>
                <a:ea typeface="굴림"/>
                <a:cs typeface="+mn-cs"/>
              </a:rPr>
              <a:t>&gt;&gt;</a:t>
            </a:r>
            <a:endParaRPr xmlns:mc="http://schemas.openxmlformats.org/markup-compatibility/2006" xmlns:hp="http://schemas.haansoft.com/office/presentation/8.0" kumimoji="1" lang="en-US" altLang="ko-KR" sz="900" b="0" i="0" u="none" strike="noStrike" kern="1200" cap="none" spc="0" normalizeH="0" baseline="0" mc:Ignorable="hp" hp:hslEmbossed="0">
              <a:solidFill>
                <a:srgbClr val="808080"/>
              </a:solidFill>
              <a:latin typeface="굴림"/>
              <a:ea typeface="굴림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65000" y="1412776"/>
          <a:ext cx="9575998" cy="2649896"/>
        </p:xfrm>
        <a:graphic>
          <a:graphicData uri="http://schemas.openxmlformats.org/drawingml/2006/table">
            <a:tbl>
              <a:tblPr firstRow="1" firstCol="1" bandRow="1"/>
              <a:tblGrid>
                <a:gridCol w="1331616"/>
                <a:gridCol w="1656184"/>
                <a:gridCol w="1872208"/>
                <a:gridCol w="1800200"/>
                <a:gridCol w="2915790"/>
              </a:tblGrid>
              <a:tr h="331237">
                <a:tc gridSpan="5">
                  <a:txBody>
                    <a:bodyPr vert="horz" lIns="36000" tIns="36000" rIns="36000" bIns="36000" anchor="ctr" anchorCtr="0"/>
                    <a:p>
                      <a:pPr marL="0" marR="0" lvl="0" indent="0" algn="l" defTabSz="661568" rtl="0" eaLnBrk="1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1" kern="100">
                          <a:effectLst/>
                          <a:latin typeface="맑은 고딕"/>
                          <a:ea typeface="+mn-ea"/>
                        </a:rPr>
                        <a:t>입출력 항목                                                                                                                      </a:t>
                      </a:r>
                      <a:r>
                        <a:rPr lang="en-US" altLang="ko-KR" sz="1000" b="1" kern="100">
                          <a:effectLst/>
                          <a:latin typeface="맑은 고딕"/>
                          <a:ea typeface="+mn-ea"/>
                        </a:rPr>
                        <a:t>*</a:t>
                      </a:r>
                      <a:r>
                        <a:rPr lang="ko-KR" altLang="en-US" sz="1000" b="1" kern="100">
                          <a:effectLst/>
                          <a:latin typeface="맑은 고딕"/>
                          <a:ea typeface="+mn-ea"/>
                        </a:rPr>
                        <a:t>속성 </a:t>
                      </a:r>
                      <a:r>
                        <a:rPr lang="en-US" altLang="ko-KR" sz="1000" b="1" kern="100">
                          <a:effectLst/>
                          <a:latin typeface="맑은 고딕"/>
                          <a:ea typeface="+mn-ea"/>
                        </a:rPr>
                        <a:t>I:Input, O:Output, R:ReadOnly, E:Editable, H:Hidden</a:t>
                      </a:r>
                      <a:endParaRPr lang="ko-KR" altLang="en-US" sz="1000"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31237"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항목명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컨트롤명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타입 및 길이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속성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Validation Check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1237">
                <a:tc>
                  <a:txBody>
                    <a:bodyPr vert="horz" lIns="36000" tIns="36000" rIns="36000" bIns="36000" anchor="ctr" anchorCtr="0"/>
                    <a:p>
                      <a:pPr algn="l" rtl="0">
                        <a:defRPr/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작성일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nalja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DATE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 / R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l" defTabSz="661568" rtl="0" eaLnBrk="1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31237">
                <a:tc>
                  <a:txBody>
                    <a:bodyPr vert="horz" lIns="36000" tIns="36000" rIns="36000" bIns="36000" anchor="ctr" anchorCtr="0"/>
                    <a:p>
                      <a:pPr algn="l" rtl="0">
                        <a:defRPr/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sub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VARCHAR2(40 char)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 / R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l" defTabSz="661568" rtl="0" eaLnBrk="1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31237">
                <a:tc>
                  <a:txBody>
                    <a:bodyPr vert="horz" lIns="36000" tIns="36000" rIns="36000" bIns="36000" anchor="ctr" anchorCtr="0"/>
                    <a:p>
                      <a:pPr algn="l" rtl="0">
                        <a:defRPr/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글번호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표시용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 / R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l" defTabSz="661568" rtl="0" eaLnBrk="1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31237">
                <a:tc>
                  <a:txBody>
                    <a:bodyPr vert="horz" lIns="36000" tIns="36000" rIns="36000" bIns="36000" anchor="ctr" anchorCtr="0"/>
                    <a:p>
                      <a:pPr algn="l" rtl="0">
                        <a:defRPr/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글번호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실제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num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INTEGER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l" defTabSz="661568" rtl="0" eaLnBrk="1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/>
                        <a:t>중복불가</a:t>
                      </a:r>
                      <a:endParaRPr lang="ko-KR" altLang="en-US" sz="90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31237">
                <a:tc>
                  <a:txBody>
                    <a:bodyPr vert="horz" lIns="36000" tIns="36000" rIns="36000" bIns="36000" anchor="ctr" anchorCtr="0"/>
                    <a:p>
                      <a:pPr algn="l" rtl="0">
                        <a:defRPr/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이벤트시작일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evtstart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DATE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 / R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l" defTabSz="661568" rtl="0" eaLnBrk="1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31237">
                <a:tc>
                  <a:txBody>
                    <a:bodyPr vert="horz" lIns="36000" tIns="36000" rIns="36000" bIns="36000" anchor="ctr" anchorCtr="0"/>
                    <a:p>
                      <a:pPr algn="l" rtl="0">
                        <a:defRPr/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이벤트종료일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evtend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DATE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 / R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l" defTabSz="661568" rtl="0" eaLnBrk="1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65000" y="4581128"/>
          <a:ext cx="9575998" cy="1248140"/>
        </p:xfrm>
        <a:graphic>
          <a:graphicData uri="http://schemas.openxmlformats.org/drawingml/2006/table">
            <a:tbl>
              <a:tblPr firstRow="1" firstCol="1" bandRow="1"/>
              <a:tblGrid>
                <a:gridCol w="1331616"/>
                <a:gridCol w="8244382"/>
              </a:tblGrid>
              <a:tr h="312035">
                <a:tc gridSpan="2">
                  <a:txBody>
                    <a:bodyPr vert="horz" lIns="36000" tIns="36000" rIns="36000" bIns="36000" anchor="ctr" anchorCtr="0"/>
                    <a:p>
                      <a:pPr marL="0" marR="0" lvl="0" indent="0" algn="l" defTabSz="661568" rtl="0" eaLnBrk="1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1" kern="100">
                          <a:effectLst/>
                          <a:latin typeface="맑은 고딕"/>
                          <a:ea typeface="+mn-ea"/>
                        </a:rPr>
                        <a:t>이벤트 호출 항목                                                                                                               </a:t>
                      </a:r>
                      <a:endParaRPr lang="ko-KR" altLang="en-US" sz="1000"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12035"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항목명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컨트롤 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24070">
                <a:tc>
                  <a:txBody>
                    <a:bodyPr vert="horz" lIns="36000" tIns="36000" rIns="36000" bIns="36000" anchor="ctr" anchorCtr="0"/>
                    <a:p>
                      <a:pPr algn="l" rtl="0">
                        <a:defRPr/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목록 불러오기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marR="0" indent="0" algn="ctr" defTabSz="66156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selectEventAll()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65000" y="404664"/>
          <a:ext cx="9576000" cy="747701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+mn-ea"/>
                        </a:rPr>
                        <a:t>알림</a:t>
                      </a:r>
                      <a:endParaRPr lang="ko-KR" altLang="en-US" sz="1000" b="0" kern="100"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60411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알림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src/main/webapp/WEB-INF/views/event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알림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이벤트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방문자</a:t>
                      </a: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?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2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1</ep:Company>
  <ep:Words>974</ep:Words>
  <ep:PresentationFormat>A4 용지(210x297mm)</ep:PresentationFormat>
  <ep:Paragraphs>93</ep:Paragraphs>
  <ep:Slides>15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2_기본 디자인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2008-09-10T03:44:25.000</dcterms:created>
  <dc:creator>likesonagy</dc:creator>
  <cp:lastModifiedBy>rose_</cp:lastModifiedBy>
  <dcterms:modified xsi:type="dcterms:W3CDTF">2020-03-09T07:04:48.299</dcterms:modified>
  <cp:revision>5453</cp:revision>
  <dc:title>슬라이드 1</dc:title>
  <cp:version/>
</cp:coreProperties>
</file>