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4" r:id="rId3"/>
    <p:sldId id="260" r:id="rId4"/>
    <p:sldId id="263" r:id="rId5"/>
    <p:sldId id="265" r:id="rId6"/>
    <p:sldId id="266" r:id="rId7"/>
    <p:sldId id="267" r:id="rId8"/>
    <p:sldId id="268" r:id="rId9"/>
    <p:sldId id="269" r:id="rId10"/>
    <p:sldId id="278" r:id="rId11"/>
    <p:sldId id="273" r:id="rId12"/>
    <p:sldId id="271" r:id="rId13"/>
    <p:sldId id="272" r:id="rId14"/>
    <p:sldId id="276" r:id="rId15"/>
    <p:sldId id="275" r:id="rId16"/>
    <p:sldId id="274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1" autoAdjust="0"/>
  </p:normalViewPr>
  <p:slideViewPr>
    <p:cSldViewPr>
      <p:cViewPr varScale="1">
        <p:scale>
          <a:sx n="83" d="100"/>
          <a:sy n="83" d="100"/>
        </p:scale>
        <p:origin x="-9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0F13B-02C7-45B4-BCEA-142F54F87610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3E251-C824-4CD8-9CD5-916930E9F9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3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3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50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45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=""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88070" y="6683375"/>
            <a:ext cx="66528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582" y="62869"/>
            <a:ext cx="25219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sz="1100" b="1" dirty="0">
                <a:solidFill>
                  <a:srgbClr val="000000"/>
                </a:solidFill>
                <a:latin typeface="+mj-lt"/>
                <a:ea typeface="돋움" pitchFamily="50" charset="-127"/>
              </a:rPr>
              <a:t>반려동물 쇼핑몰</a:t>
            </a:r>
            <a:r>
              <a:rPr lang="en-US" altLang="ko-KR" sz="1100" b="1" dirty="0">
                <a:solidFill>
                  <a:srgbClr val="000000"/>
                </a:solidFill>
                <a:latin typeface="+mj-lt"/>
                <a:ea typeface="돋움" pitchFamily="50" charset="-127"/>
              </a:rPr>
              <a:t>&amp;</a:t>
            </a:r>
            <a:r>
              <a:rPr lang="ko-KR" altLang="en-US" sz="1100" b="1" dirty="0">
                <a:solidFill>
                  <a:srgbClr val="000000"/>
                </a:solidFill>
                <a:latin typeface="+mj-lt"/>
                <a:ea typeface="돋움" pitchFamily="50" charset="-127"/>
              </a:rPr>
              <a:t>호텔 웹사이트 구축</a:t>
            </a:r>
            <a:endParaRPr lang="en-US" altLang="ko-KR" sz="1100" b="1" dirty="0">
              <a:solidFill>
                <a:schemeClr val="tx1"/>
              </a:solidFill>
              <a:latin typeface="+mj-lt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71493" y="9009"/>
            <a:ext cx="2521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172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188070" y="6683375"/>
            <a:ext cx="66528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961658" y="980728"/>
            <a:ext cx="51181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61658" y="1412776"/>
            <a:ext cx="51181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=""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93" y="6143626"/>
            <a:ext cx="249701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36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93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0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99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31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5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F2FC-3869-42C8-9B9D-9A5078D7E4A5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5DE70-BDAC-455F-8730-64C9C60557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4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icno@google.com" TargetMode="External"/><Relationship Id="rId2" Type="http://schemas.openxmlformats.org/officeDocument/2006/relationships/hyperlink" Target="mailto:skdn@naver.com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icno@google.com" TargetMode="External"/><Relationship Id="rId2" Type="http://schemas.openxmlformats.org/officeDocument/2006/relationships/hyperlink" Target="mailto:skdn@naver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mailto:2ionp@google.com" TargetMode="External"/><Relationship Id="rId4" Type="http://schemas.openxmlformats.org/officeDocument/2006/relationships/hyperlink" Target="mailto:dkdnbf@naver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kicno@google.com" TargetMode="External"/><Relationship Id="rId2" Type="http://schemas.openxmlformats.org/officeDocument/2006/relationships/hyperlink" Target="mailto:skdn@naver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mailto:2ionp@google.com" TargetMode="External"/><Relationship Id="rId4" Type="http://schemas.openxmlformats.org/officeDocument/2006/relationships/hyperlink" Target="mailto:dkdnbf@naver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kicno@google.com" TargetMode="External"/><Relationship Id="rId2" Type="http://schemas.openxmlformats.org/officeDocument/2006/relationships/hyperlink" Target="mailto:skdn@naver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mailto:2ionp@google.com" TargetMode="External"/><Relationship Id="rId4" Type="http://schemas.openxmlformats.org/officeDocument/2006/relationships/hyperlink" Target="mailto:dkdnbf@naver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petLover12@naver.com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petLover12@naver.com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icno@google.com" TargetMode="External"/><Relationship Id="rId2" Type="http://schemas.openxmlformats.org/officeDocument/2006/relationships/hyperlink" Target="mailto:skdn@naver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mailto:2ionp@google.com" TargetMode="External"/><Relationship Id="rId4" Type="http://schemas.openxmlformats.org/officeDocument/2006/relationships/hyperlink" Target="mailto:dkdnbf@naver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9183" y="960573"/>
            <a:ext cx="748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087085" y="4341856"/>
          <a:ext cx="4969831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6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946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514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15388"/>
              </p:ext>
            </p:extLst>
          </p:nvPr>
        </p:nvGraphicFramePr>
        <p:xfrm>
          <a:off x="1258780" y="2166092"/>
          <a:ext cx="6626441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04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03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2020. 03. 01.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en-US" altLang="ko-KR" sz="1300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2020. 04. 19.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493" y="6143626"/>
            <a:ext cx="249701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350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7994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관리자 호텔 관리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펫호텔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현황 메인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8363"/>
              </p:ext>
            </p:extLst>
          </p:nvPr>
        </p:nvGraphicFramePr>
        <p:xfrm>
          <a:off x="6705891" y="1241392"/>
          <a:ext cx="2285802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현황 목록을 출력하는 메인 페이지 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카테고리에 해당하는 정렬 목록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상세 조회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선택한 목록을 삭제 여부를 확인 하는 팝업 창을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페이지를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69895"/>
              </p:ext>
            </p:extLst>
          </p:nvPr>
        </p:nvGraphicFramePr>
        <p:xfrm>
          <a:off x="179514" y="2348879"/>
          <a:ext cx="6408714" cy="2559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978"/>
                <a:gridCol w="492978"/>
                <a:gridCol w="492978"/>
                <a:gridCol w="492978"/>
                <a:gridCol w="492978"/>
                <a:gridCol w="492978"/>
                <a:gridCol w="492978"/>
                <a:gridCol w="492978"/>
                <a:gridCol w="492978"/>
                <a:gridCol w="492978"/>
                <a:gridCol w="492978"/>
                <a:gridCol w="492978"/>
                <a:gridCol w="492978"/>
              </a:tblGrid>
              <a:tr h="45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Check-in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Check-out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Pet-name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환불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6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SSS-10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10,0000\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이진규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진우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진도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,2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2"/>
                        </a:rPr>
                        <a:t>skdn@naver.com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01011122234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working.,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X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rgbClr val="FF0000"/>
                          </a:solidFill>
                        </a:rPr>
                        <a:t>날짜 변경 </a:t>
                      </a:r>
                      <a:r>
                        <a:rPr lang="en-US" altLang="ko-KR" sz="800" b="1" dirty="0" smtClean="0">
                          <a:solidFill>
                            <a:srgbClr val="FF0000"/>
                          </a:solidFill>
                        </a:rPr>
                        <a:t>02.01~02.07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Som-1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Deluxe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80,000\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이규진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우진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err="1" smtClean="0">
                          <a:latin typeface="+mj-lt"/>
                        </a:rPr>
                        <a:t>웰시코기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3"/>
                        </a:rPr>
                        <a:t>kicno@google.com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01077517541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농협 </a:t>
                      </a:r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-11011022410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X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smtClean="0"/>
                        <a:t>Sse-22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u="sng" dirty="0" smtClean="0">
                          <a:solidFill>
                            <a:schemeClr val="tx1"/>
                          </a:solidFill>
                        </a:rPr>
                        <a:t>Premium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20.03.06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100,000\</a:t>
                      </a:r>
                    </a:p>
                    <a:p>
                      <a:pPr latinLnBrk="1"/>
                      <a:r>
                        <a:rPr lang="en-US" altLang="ko-KR" sz="800" b="1" dirty="0" smtClean="0"/>
                        <a:t>-&gt;</a:t>
                      </a:r>
                    </a:p>
                    <a:p>
                      <a:pPr latinLnBrk="1"/>
                      <a:r>
                        <a:rPr lang="en-US" altLang="ko-KR" sz="800" b="1" dirty="0" smtClean="0"/>
                        <a:t>150,000\</a:t>
                      </a:r>
                    </a:p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이미자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민철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삽살개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,2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123sd@naver.com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01011234456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working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X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Standard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en-US" altLang="ko-KR" sz="800" baseline="0" dirty="0" smtClean="0">
                          <a:solidFill>
                            <a:srgbClr val="FF0000"/>
                          </a:solidFill>
                        </a:rPr>
                        <a:t> premium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1508805" y="5942924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</a:t>
            </a:r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79512" y="2342982"/>
            <a:ext cx="6408712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8935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" y="1259320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259642" y="584666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03" y="574186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641651" y="5951466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취소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3465287" y="585447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48" y="574967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51338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환불</a:t>
            </a:r>
            <a:r>
              <a:rPr lang="en-US" altLang="ko-KR" dirty="0" smtClean="0"/>
              <a:t>/</a:t>
            </a:r>
            <a:r>
              <a:rPr lang="ko-KR" altLang="en-US" dirty="0" smtClean="0"/>
              <a:t>취</a:t>
            </a:r>
            <a:r>
              <a:rPr lang="ko-KR" altLang="en-US" dirty="0"/>
              <a:t>소</a:t>
            </a:r>
            <a:r>
              <a:rPr lang="ko-KR" altLang="en-US" dirty="0" smtClean="0"/>
              <a:t> 요청 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5000" y="1844824"/>
            <a:ext cx="18147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19" y="2964964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모서리가 둥근 직사각형 19"/>
          <p:cNvSpPr/>
          <p:nvPr/>
        </p:nvSpPr>
        <p:spPr>
          <a:xfrm>
            <a:off x="6165840" y="3608664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19" y="4293096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07023" y="1793845"/>
            <a:ext cx="2526992" cy="64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할 부분을 클릭하세요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284498" y="2225893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69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90456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관리자 호텔 관리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호텔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관리 삭제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36370"/>
              </p:ext>
            </p:extLst>
          </p:nvPr>
        </p:nvGraphicFramePr>
        <p:xfrm>
          <a:off x="6705891" y="1241392"/>
          <a:ext cx="2285802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관리 삭제 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l" eaLnBrk="1" hangingPunct="1">
                        <a:buFont typeface="+mj-lt"/>
                        <a:buNone/>
                      </a:pP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목록에서 선택한 요소를 삭제하고 현황 페이지로 이동한다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체크박스의 선택을 해제하고 현황 페이지로 이동한다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/>
                </a:solidFill>
              </a:rPr>
              <a:t>Romm</a:t>
            </a:r>
            <a:r>
              <a:rPr lang="en-US" altLang="ko-KR" sz="900" dirty="0" smtClean="0">
                <a:solidFill>
                  <a:schemeClr val="tx1"/>
                </a:solidFill>
              </a:rPr>
              <a:t> types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(3)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7704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New Bookings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(11)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3888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Confirmed Bookings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(0)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24916"/>
              </p:ext>
            </p:extLst>
          </p:nvPr>
        </p:nvGraphicFramePr>
        <p:xfrm>
          <a:off x="179514" y="2348879"/>
          <a:ext cx="6408710" cy="335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</a:tblGrid>
              <a:tr h="45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Check-in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Check-out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Pet-name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6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Sos-1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Standard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20.02.01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20.02.05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10,0000\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이진규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진우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진도</a:t>
                      </a:r>
                      <a:r>
                        <a:rPr lang="en-US" altLang="ko-KR" sz="800" dirty="0" smtClean="0"/>
                        <a:t>,2</a:t>
                      </a:r>
                      <a:r>
                        <a:rPr lang="ko-KR" altLang="en-US" sz="800" dirty="0" smtClean="0"/>
                        <a:t>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2"/>
                        </a:rPr>
                        <a:t>skdn@naver.com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01011122234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working.,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Som-1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Deluxe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20.02.09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20.02.11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80,000\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이규진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우진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웰시코기</a:t>
                      </a:r>
                      <a:r>
                        <a:rPr lang="en-US" altLang="ko-KR" sz="800" dirty="0" smtClean="0"/>
                        <a:t>,1</a:t>
                      </a:r>
                      <a:r>
                        <a:rPr lang="ko-KR" altLang="en-US" sz="800" dirty="0" smtClean="0"/>
                        <a:t>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3"/>
                        </a:rPr>
                        <a:t>kicno@google.com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01077517541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Grooming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Mom-2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Standard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20.02.18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20.02.20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30,000\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김정은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코코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달마시안</a:t>
                      </a:r>
                      <a:r>
                        <a:rPr lang="en-US" altLang="ko-KR" sz="800" dirty="0" smtClean="0"/>
                        <a:t>,9</a:t>
                      </a:r>
                      <a:r>
                        <a:rPr lang="ko-KR" altLang="en-US" sz="800" dirty="0" smtClean="0"/>
                        <a:t>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4"/>
                        </a:rPr>
                        <a:t>dkdnbf@naver.com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01088142215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Working,grooming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Lol-3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Standard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20.02.19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20.02.26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50,000\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김은정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팜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차우</a:t>
                      </a:r>
                      <a:r>
                        <a:rPr lang="en-US" altLang="ko-KR" sz="800" dirty="0" smtClean="0"/>
                        <a:t>,8</a:t>
                      </a:r>
                      <a:r>
                        <a:rPr lang="ko-KR" altLang="en-US" sz="800" dirty="0" smtClean="0"/>
                        <a:t>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Z;lkckn@google.com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01011234567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Working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Lol-2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Standard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20.02.20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20.03.02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60,000\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김우진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초코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시바</a:t>
                      </a:r>
                      <a:r>
                        <a:rPr lang="en-US" altLang="ko-KR" sz="800" dirty="0" smtClean="0"/>
                        <a:t>,10</a:t>
                      </a:r>
                      <a:r>
                        <a:rPr lang="ko-KR" altLang="en-US" sz="800" dirty="0" smtClean="0"/>
                        <a:t>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hlinkClick r:id="rId5"/>
                        </a:rPr>
                        <a:t>2ionp@google.com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01099789978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Grooming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Sos-1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Standard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20.02.21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20.02.27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70,000\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김진우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에몽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시바</a:t>
                      </a:r>
                      <a:r>
                        <a:rPr lang="en-US" altLang="ko-KR" sz="800" dirty="0" smtClean="0"/>
                        <a:t>,10</a:t>
                      </a:r>
                      <a:r>
                        <a:rPr lang="ko-KR" altLang="en-US" sz="800" dirty="0" smtClean="0"/>
                        <a:t>세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jinwoo@naver.com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01177997799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Grooming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282265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5229200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371703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067465" y="429309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67465" y="3310810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67465" y="476932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730066" y="5934382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목록 삭제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2906910A-72E7-4DD6-989A-96F0112C449B}"/>
              </a:ext>
            </a:extLst>
          </p:cNvPr>
          <p:cNvSpPr/>
          <p:nvPr/>
        </p:nvSpPr>
        <p:spPr>
          <a:xfrm>
            <a:off x="809896" y="2377592"/>
            <a:ext cx="5022606" cy="3112807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회원 목록을 예약 목록에서 삭제 하시겠습니까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42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1961572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43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4002940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918261" y="4787097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87" y="470785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4007140" y="4781934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55" y="467993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507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79731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관리자 호텔 관리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펫호텔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현황</a:t>
                      </a:r>
                      <a:r>
                        <a:rPr lang="ko-KR" altLang="en-US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977375"/>
              </p:ext>
            </p:extLst>
          </p:nvPr>
        </p:nvGraphicFramePr>
        <p:xfrm>
          <a:off x="6705891" y="1241392"/>
          <a:ext cx="2285802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현황 목록을 출력하는 메인 페이지 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각 목록을 클릭하고 텍스트 상자를 직접 수정하도록 한다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수정된 사항을 적용한 현황 페이지를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사항이 적용되기 이전의 페이지 목록을 출력한다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50357"/>
              </p:ext>
            </p:extLst>
          </p:nvPr>
        </p:nvGraphicFramePr>
        <p:xfrm>
          <a:off x="179514" y="2348879"/>
          <a:ext cx="6408710" cy="335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</a:tblGrid>
              <a:tr h="45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Check-in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Check-out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Pet-name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6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Sos-1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10,0000\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이진규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진우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진도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,2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2"/>
                        </a:rPr>
                        <a:t>skdn@naver.com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01011122234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working.,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Som-1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Deluxe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80,000\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오광은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우진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err="1" smtClean="0">
                          <a:latin typeface="+mj-lt"/>
                        </a:rPr>
                        <a:t>웰시코기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3"/>
                        </a:rPr>
                        <a:t>kicno@google.com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01077517541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Mom-2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20.02.20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30,000\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김정은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+mj-lt"/>
                        </a:rPr>
                        <a:t>코코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달마시안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,9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4"/>
                        </a:rPr>
                        <a:t>dkdnbf@naver.com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01088142215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 smtClean="0"/>
                        <a:t>Working,grooming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Lol-3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20.02.26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50,000\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김은정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팜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err="1" smtClean="0">
                          <a:latin typeface="+mj-lt"/>
                        </a:rPr>
                        <a:t>차우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,8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 smtClean="0"/>
                        <a:t>Z;lkckn@google.com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01011234567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Working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Lol-2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20.02.20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20.03.02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60,000\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김우진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+mj-lt"/>
                        </a:rPr>
                        <a:t>초코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시바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,10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5"/>
                        </a:rPr>
                        <a:t>2ionp@google.com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01099789978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Sos-1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70,000\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최재만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+mj-lt"/>
                        </a:rPr>
                        <a:t>에몽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시바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,10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jinwoo@naver.com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01177997799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282265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5229200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371703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067465" y="429309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67465" y="3310810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67465" y="476932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1508805" y="5942924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완료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259642" y="584666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03" y="574186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641651" y="5951466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3465287" y="585447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48" y="574967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-3854" y="1772816"/>
            <a:ext cx="2526992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할 부분을 클릭하세요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3621" y="220486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52739" y="2806561"/>
            <a:ext cx="5880905" cy="2935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833" y="2669196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54229" y="1198494"/>
            <a:ext cx="1872218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페이지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74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811655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관리자 호텔 관리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펫호텔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수정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현황</a:t>
                      </a:r>
                      <a:r>
                        <a:rPr lang="ko-KR" altLang="en-US" sz="1000" b="0" kern="100" baseline="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수정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64088"/>
              </p:ext>
            </p:extLst>
          </p:nvPr>
        </p:nvGraphicFramePr>
        <p:xfrm>
          <a:off x="6705891" y="1241392"/>
          <a:ext cx="2285802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현황 목록을 출력하는 메인 페이지 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각 목록을 클릭하고 텍스트 상자를 직접 수정하도록 한다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수정된 사항을 적용한 현황 페이지를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창을 닫고 수정 페이지를 출력한다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38166"/>
              </p:ext>
            </p:extLst>
          </p:nvPr>
        </p:nvGraphicFramePr>
        <p:xfrm>
          <a:off x="179514" y="2348879"/>
          <a:ext cx="6408710" cy="335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</a:tblGrid>
              <a:tr h="45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Check-in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Check-out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Pet-name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6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Sos-1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10,0000\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이진규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진우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진도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,2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2"/>
                        </a:rPr>
                        <a:t>skdn@naver.com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01011122234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working.,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Som-1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Deluxe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80,000\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이규진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우진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err="1" smtClean="0">
                          <a:latin typeface="+mj-lt"/>
                        </a:rPr>
                        <a:t>웰시코기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3"/>
                        </a:rPr>
                        <a:t>kicno@google.com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01077517541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Mom-2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20.02.20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30,000\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김정은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+mj-lt"/>
                        </a:rPr>
                        <a:t>코코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달마시안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,9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4"/>
                        </a:rPr>
                        <a:t>dkdnbf@naver.com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01088142215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 smtClean="0"/>
                        <a:t>Working,grooming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Lol-3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20.02.26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50,000\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김은정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팜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err="1" smtClean="0">
                          <a:latin typeface="+mj-lt"/>
                        </a:rPr>
                        <a:t>차우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,8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 smtClean="0"/>
                        <a:t>Z;lkckn@google.com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01011234567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Working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Lol-2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20.02.20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20.03.02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60,000\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김우진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+mj-lt"/>
                        </a:rPr>
                        <a:t>초코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시바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,10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5"/>
                        </a:rPr>
                        <a:t>2ionp@google.com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01099789978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Sos-1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70,000\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김진우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+mj-lt"/>
                        </a:rPr>
                        <a:t>에몽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시바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,10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jinwoo@naver.com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01177997799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282265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5229200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371703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067465" y="429309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67465" y="3310810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67465" y="476932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1508805" y="5942924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완료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641651" y="5951466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목록으</a:t>
            </a: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-3854" y="1772816"/>
            <a:ext cx="2526992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할 부분을 클릭하세요</a:t>
            </a:r>
            <a:r>
              <a:rPr lang="en-US" altLang="ko-KR" sz="14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3621" y="220486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52739" y="2806561"/>
            <a:ext cx="5880905" cy="29353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833" y="2669196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154229" y="1198494"/>
            <a:ext cx="1872218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페이지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906910A-72E7-4DD6-989A-96F0112C449B}"/>
              </a:ext>
            </a:extLst>
          </p:cNvPr>
          <p:cNvSpPr/>
          <p:nvPr/>
        </p:nvSpPr>
        <p:spPr>
          <a:xfrm>
            <a:off x="827584" y="2377592"/>
            <a:ext cx="5022606" cy="3112807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내용을 반영하시겠습니까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6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1979260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4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4020628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935949" y="4787097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75" y="470785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4007140" y="4781934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143" y="467993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208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66898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관리자 호텔 관리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직원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직원 관리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74755"/>
              </p:ext>
            </p:extLst>
          </p:nvPr>
        </p:nvGraphicFramePr>
        <p:xfrm>
          <a:off x="6705891" y="1241392"/>
          <a:ext cx="2285802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구성원 목록을 관리하는 페이지 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카테고리에 해당하는 정렬 목록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상세 조회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선택한 목록을 삭제 여부를 확인 하는 팝업 창을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페이지를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미용사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7704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수의</a:t>
            </a:r>
            <a:r>
              <a:rPr lang="ko-KR" altLang="en-US" sz="900" dirty="0">
                <a:solidFill>
                  <a:schemeClr val="tx1"/>
                </a:solidFill>
              </a:rPr>
              <a:t>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3888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관리원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93283"/>
              </p:ext>
            </p:extLst>
          </p:nvPr>
        </p:nvGraphicFramePr>
        <p:xfrm>
          <a:off x="179514" y="2348879"/>
          <a:ext cx="6408708" cy="329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8"/>
                <a:gridCol w="1068118"/>
                <a:gridCol w="1068118"/>
                <a:gridCol w="1068118"/>
                <a:gridCol w="1068118"/>
                <a:gridCol w="1068118"/>
              </a:tblGrid>
              <a:tr h="456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6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미용사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홍길동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eon@naver.com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01012345678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Aa12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돌봄이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이성계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11w@naver.jcon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01012345677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Aa23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돌봄이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장보고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ineer2@google.com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01012348897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Af2bbf2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미용사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이순신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2ddon@google.com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01099789946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Safnh243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수의사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김아롱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94jinwoo@google.com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01066459785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Dkuyh3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관리직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김다롱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HY중고딕" pitchFamily="18" charset="-127"/>
                          <a:ea typeface="HY중고딕" pitchFamily="18" charset="-127"/>
                        </a:rPr>
                        <a:t>93jaeman@google.com</a:t>
                      </a:r>
                      <a:endParaRPr lang="ko-KR" altLang="en-US" sz="800" b="1" dirty="0"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01033232232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fykfgukg112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282265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5229200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371703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067465" y="429309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67465" y="3310810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67465" y="476932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1508805" y="5942924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목록 삭제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79512" y="2793904"/>
            <a:ext cx="6408712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8053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" y="1259320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08122" y="1420019"/>
            <a:ext cx="1339542" cy="5402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259642" y="584666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03" y="574186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641651" y="5951466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페이지로 이동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3465287" y="585447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48" y="574967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99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3856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관리자 호텔 관리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직원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직원 관리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588884"/>
              </p:ext>
            </p:extLst>
          </p:nvPr>
        </p:nvGraphicFramePr>
        <p:xfrm>
          <a:off x="6705891" y="1241392"/>
          <a:ext cx="2285802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구성원 목록을 관리하는 페이지 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카테고리에 해당하는 정렬 목록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상세 조회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수정된 사항을 적용한 직원 페이지를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 창을 닫고 수정 페이지를 출력한다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미용사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7704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수의</a:t>
            </a:r>
            <a:r>
              <a:rPr lang="ko-KR" altLang="en-US" sz="900" dirty="0">
                <a:solidFill>
                  <a:schemeClr val="tx1"/>
                </a:solidFill>
              </a:rPr>
              <a:t>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3888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관리원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723627"/>
              </p:ext>
            </p:extLst>
          </p:nvPr>
        </p:nvGraphicFramePr>
        <p:xfrm>
          <a:off x="179514" y="2348879"/>
          <a:ext cx="6408708" cy="329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8"/>
                <a:gridCol w="1068118"/>
                <a:gridCol w="1068118"/>
                <a:gridCol w="1068118"/>
                <a:gridCol w="1068118"/>
                <a:gridCol w="1068118"/>
              </a:tblGrid>
              <a:tr h="456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6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미용사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홍길동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eon@naver.com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01012345678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Aa12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돌봄이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이성계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11w@naver.jcon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01012345677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Aa23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돌봄이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장보고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ineer2@google.com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01012348897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Af2bbf2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미용사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이순신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2ddon@google.com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01099789946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Safnh243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수의사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김아롱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94jinwoo@google.com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01066459785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Dkuyh3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관리직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김다롱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HY중고딕" pitchFamily="18" charset="-127"/>
                          <a:ea typeface="HY중고딕" pitchFamily="18" charset="-127"/>
                        </a:rPr>
                        <a:t>93jaeman@google.com</a:t>
                      </a:r>
                      <a:endParaRPr lang="ko-KR" altLang="en-US" sz="800" b="1" dirty="0"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01033232232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fykfgukg112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282265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5229200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371703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067465" y="429309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67465" y="3310810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67465" y="476932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1508805" y="5942924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목록 삭제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79512" y="2793904"/>
            <a:ext cx="6408712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8053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" y="1259320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08122" y="1420019"/>
            <a:ext cx="1339542" cy="5402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259642" y="584666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03" y="574186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641651" y="5951466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페이지로 이동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3465287" y="585447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48" y="574967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906910A-72E7-4DD6-989A-96F0112C449B}"/>
              </a:ext>
            </a:extLst>
          </p:cNvPr>
          <p:cNvSpPr/>
          <p:nvPr/>
        </p:nvSpPr>
        <p:spPr>
          <a:xfrm>
            <a:off x="827584" y="2377592"/>
            <a:ext cx="5022606" cy="3112807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 수정 내용을 반영하시겠습니까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44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1979260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45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4020628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935949" y="4787097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75" y="470785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4007140" y="4781934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143" y="467993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621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81664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관리자 호텔 관리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직원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직원 관리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02812"/>
              </p:ext>
            </p:extLst>
          </p:nvPr>
        </p:nvGraphicFramePr>
        <p:xfrm>
          <a:off x="6705891" y="1241392"/>
          <a:ext cx="2285802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구성원 목록을 관리하는 페이지 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카테고리에 해당하는 정렬 목록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상세 조회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선택한 직원의 삭제 여부를 확인 하는 팝업 창을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직원 페이지를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9512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미용사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7704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수의</a:t>
            </a:r>
            <a:r>
              <a:rPr lang="ko-KR" altLang="en-US" sz="900" dirty="0">
                <a:solidFill>
                  <a:schemeClr val="tx1"/>
                </a:solidFill>
              </a:rPr>
              <a:t>사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3888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관리원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96808"/>
              </p:ext>
            </p:extLst>
          </p:nvPr>
        </p:nvGraphicFramePr>
        <p:xfrm>
          <a:off x="179514" y="2348879"/>
          <a:ext cx="6408708" cy="3299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118"/>
                <a:gridCol w="1068118"/>
                <a:gridCol w="1068118"/>
                <a:gridCol w="1068118"/>
                <a:gridCol w="1068118"/>
                <a:gridCol w="1068118"/>
              </a:tblGrid>
              <a:tr h="4566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업무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E-mail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휴대전화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직원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체크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68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미용사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홍길동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eon@naver.com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01012345678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Aa12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돌봄이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이성계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11w@naver.jcon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01012345677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Aa23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돌봄이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장보고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ineer2@google.com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01012348897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Af2bbf2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미용사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이순신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2ddon@google.com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01099789946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Safnh243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수의사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김아롱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94jinwoo@google.com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01066459785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Dkuyh3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관리직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김다롱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HY중고딕" pitchFamily="18" charset="-127"/>
                          <a:ea typeface="HY중고딕" pitchFamily="18" charset="-127"/>
                        </a:rPr>
                        <a:t>93jaeman@google.com</a:t>
                      </a:r>
                      <a:endParaRPr lang="ko-KR" altLang="en-US" sz="800" b="1" dirty="0">
                        <a:latin typeface="HY중고딕" pitchFamily="18" charset="-127"/>
                        <a:ea typeface="HY중고딕" pitchFamily="18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01033232232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fykfgukg112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282265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5229200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371703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067465" y="429309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67465" y="3310810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67465" y="476932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1508805" y="5942924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목록 삭제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79512" y="2793904"/>
            <a:ext cx="6408712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8053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" y="1259320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08122" y="1420019"/>
            <a:ext cx="1339542" cy="5402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259642" y="584666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03" y="574186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641651" y="5951466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페이지로 이동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3465287" y="585447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48" y="574967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2906910A-72E7-4DD6-989A-96F0112C449B}"/>
              </a:ext>
            </a:extLst>
          </p:cNvPr>
          <p:cNvSpPr/>
          <p:nvPr/>
        </p:nvSpPr>
        <p:spPr>
          <a:xfrm>
            <a:off x="809896" y="2377592"/>
            <a:ext cx="5022606" cy="3112807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직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직원 목록에서 삭제 하시겠습니까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44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1961572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45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4002940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918261" y="4787097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87" y="470785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4007140" y="4781934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55" y="467993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295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1F8E5BB3-A604-40EC-974F-78159C737564}"/>
              </a:ext>
            </a:extLst>
          </p:cNvPr>
          <p:cNvSpPr/>
          <p:nvPr/>
        </p:nvSpPr>
        <p:spPr>
          <a:xfrm>
            <a:off x="1946478" y="2348880"/>
            <a:ext cx="5251045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hangingPunct="0">
              <a:spcBef>
                <a:spcPct val="20000"/>
              </a:spcBef>
            </a:pPr>
            <a:r>
              <a:rPr lang="ko-KR" altLang="en-US" sz="4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호텔 관리</a:t>
            </a:r>
            <a:endParaRPr lang="ko-KR" altLang="en-US" sz="4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46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/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SB-COMM-001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GNB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모든 사용자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1241392"/>
          <a:ext cx="2285802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Global Navigation Bar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0" indent="0" algn="ctr" eaLnBrk="1" hangingPunct="1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7B4AA4E-922A-46D6-A784-4E9BA565EE01}"/>
              </a:ext>
            </a:extLst>
          </p:cNvPr>
          <p:cNvSpPr/>
          <p:nvPr/>
        </p:nvSpPr>
        <p:spPr>
          <a:xfrm>
            <a:off x="152308" y="2073273"/>
            <a:ext cx="6403943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E94F827-C5C2-498F-86A9-46F4788D8AAC}"/>
              </a:ext>
            </a:extLst>
          </p:cNvPr>
          <p:cNvSpPr/>
          <p:nvPr/>
        </p:nvSpPr>
        <p:spPr>
          <a:xfrm>
            <a:off x="152308" y="1842440"/>
            <a:ext cx="640394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5F4C22-A00F-4222-98FA-6F40AE3D05B2}"/>
              </a:ext>
            </a:extLst>
          </p:cNvPr>
          <p:cNvSpPr txBox="1"/>
          <p:nvPr/>
        </p:nvSpPr>
        <p:spPr>
          <a:xfrm>
            <a:off x="5288805" y="1842440"/>
            <a:ext cx="668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88B6517-4A4B-4279-B6A0-0DC4D07BAA15}"/>
              </a:ext>
            </a:extLst>
          </p:cNvPr>
          <p:cNvSpPr txBox="1"/>
          <p:nvPr/>
        </p:nvSpPr>
        <p:spPr>
          <a:xfrm>
            <a:off x="5880395" y="1842440"/>
            <a:ext cx="668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="" xmlns:a16="http://schemas.microsoft.com/office/drawing/2014/main" id="{544B1A50-EBFB-4B8F-A290-1F5DE777D5E5}"/>
              </a:ext>
            </a:extLst>
          </p:cNvPr>
          <p:cNvSpPr/>
          <p:nvPr/>
        </p:nvSpPr>
        <p:spPr>
          <a:xfrm>
            <a:off x="251520" y="2204865"/>
            <a:ext cx="1329378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079907" y="2267850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91F8AA4-4D9B-425C-A17F-3B200D01C86A}"/>
              </a:ext>
            </a:extLst>
          </p:cNvPr>
          <p:cNvSpPr/>
          <p:nvPr/>
        </p:nvSpPr>
        <p:spPr>
          <a:xfrm>
            <a:off x="3027175" y="2267850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91C3C7DD-3E0B-40B6-89E3-60CD6973DE54}"/>
              </a:ext>
            </a:extLst>
          </p:cNvPr>
          <p:cNvSpPr/>
          <p:nvPr/>
        </p:nvSpPr>
        <p:spPr>
          <a:xfrm>
            <a:off x="3959490" y="2267850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6C2A60F-1BB4-4D71-B333-598EB21C2853}"/>
              </a:ext>
            </a:extLst>
          </p:cNvPr>
          <p:cNvSpPr/>
          <p:nvPr/>
        </p:nvSpPr>
        <p:spPr>
          <a:xfrm>
            <a:off x="4859057" y="2267850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F92B8D7-65F5-4EC4-A9FA-B2AA1C128C95}"/>
              </a:ext>
            </a:extLst>
          </p:cNvPr>
          <p:cNvSpPr/>
          <p:nvPr/>
        </p:nvSpPr>
        <p:spPr>
          <a:xfrm>
            <a:off x="5707653" y="2267850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363A0EBC-55A7-4260-8992-BE8DBD420A58}"/>
              </a:ext>
            </a:extLst>
          </p:cNvPr>
          <p:cNvSpPr/>
          <p:nvPr/>
        </p:nvSpPr>
        <p:spPr>
          <a:xfrm>
            <a:off x="152308" y="1333030"/>
            <a:ext cx="1229184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0AEB278F-7818-4C2E-852F-00D0B3268A59}"/>
              </a:ext>
            </a:extLst>
          </p:cNvPr>
          <p:cNvSpPr/>
          <p:nvPr/>
        </p:nvSpPr>
        <p:spPr>
          <a:xfrm>
            <a:off x="152308" y="3827277"/>
            <a:ext cx="6403943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31BC9708-8BC4-46EE-AB6A-E586DB5543BA}"/>
              </a:ext>
            </a:extLst>
          </p:cNvPr>
          <p:cNvSpPr/>
          <p:nvPr/>
        </p:nvSpPr>
        <p:spPr>
          <a:xfrm>
            <a:off x="152308" y="3596444"/>
            <a:ext cx="640394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E420C75-71A9-42E0-94F3-80F73510F4AE}"/>
              </a:ext>
            </a:extLst>
          </p:cNvPr>
          <p:cNvSpPr txBox="1"/>
          <p:nvPr/>
        </p:nvSpPr>
        <p:spPr>
          <a:xfrm>
            <a:off x="4498934" y="3596444"/>
            <a:ext cx="720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5472157-B45A-4463-B7FD-5BB9369EA7FA}"/>
              </a:ext>
            </a:extLst>
          </p:cNvPr>
          <p:cNvSpPr txBox="1"/>
          <p:nvPr/>
        </p:nvSpPr>
        <p:spPr>
          <a:xfrm>
            <a:off x="5880394" y="3596444"/>
            <a:ext cx="668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753EB8A8-F87A-47CD-A495-2ED27636D032}"/>
              </a:ext>
            </a:extLst>
          </p:cNvPr>
          <p:cNvSpPr/>
          <p:nvPr/>
        </p:nvSpPr>
        <p:spPr>
          <a:xfrm>
            <a:off x="251520" y="3958869"/>
            <a:ext cx="1329378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FB958871-2EA5-43E8-AEA2-A10F079A27FB}"/>
              </a:ext>
            </a:extLst>
          </p:cNvPr>
          <p:cNvSpPr/>
          <p:nvPr/>
        </p:nvSpPr>
        <p:spPr>
          <a:xfrm>
            <a:off x="2079907" y="4021854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주문하기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DB83C707-A350-4962-AC56-3E1B40AD0910}"/>
              </a:ext>
            </a:extLst>
          </p:cNvPr>
          <p:cNvSpPr/>
          <p:nvPr/>
        </p:nvSpPr>
        <p:spPr>
          <a:xfrm>
            <a:off x="3027175" y="4021854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예약하기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9A818B93-1E02-4E0A-B970-ECE10246516F}"/>
              </a:ext>
            </a:extLst>
          </p:cNvPr>
          <p:cNvSpPr/>
          <p:nvPr/>
        </p:nvSpPr>
        <p:spPr>
          <a:xfrm>
            <a:off x="3959490" y="4021854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호텔소개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0409C13B-8FA3-4E37-AEC7-E169E6422302}"/>
              </a:ext>
            </a:extLst>
          </p:cNvPr>
          <p:cNvSpPr/>
          <p:nvPr/>
        </p:nvSpPr>
        <p:spPr>
          <a:xfrm>
            <a:off x="4859057" y="4021854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3F70B53-96D8-4419-B068-9CF6870D93D3}"/>
              </a:ext>
            </a:extLst>
          </p:cNvPr>
          <p:cNvSpPr/>
          <p:nvPr/>
        </p:nvSpPr>
        <p:spPr>
          <a:xfrm>
            <a:off x="5707653" y="4021854"/>
            <a:ext cx="797627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6C060929-AF28-4EE3-8FC7-C1811B71763D}"/>
              </a:ext>
            </a:extLst>
          </p:cNvPr>
          <p:cNvSpPr/>
          <p:nvPr/>
        </p:nvSpPr>
        <p:spPr>
          <a:xfrm>
            <a:off x="152308" y="3087034"/>
            <a:ext cx="1561529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사용자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754987C7-58F3-4924-9943-D7A6B6BA5FE0}"/>
              </a:ext>
            </a:extLst>
          </p:cNvPr>
          <p:cNvSpPr txBox="1"/>
          <p:nvPr/>
        </p:nvSpPr>
        <p:spPr>
          <a:xfrm>
            <a:off x="5215721" y="3596444"/>
            <a:ext cx="668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장바구니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6710F1B-AAD4-4691-829A-2367E340AAB7}"/>
              </a:ext>
            </a:extLst>
          </p:cNvPr>
          <p:cNvSpPr/>
          <p:nvPr/>
        </p:nvSpPr>
        <p:spPr>
          <a:xfrm>
            <a:off x="152308" y="5617062"/>
            <a:ext cx="6403943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41956A39-1E65-4582-9880-FDE18CB8630C}"/>
              </a:ext>
            </a:extLst>
          </p:cNvPr>
          <p:cNvSpPr/>
          <p:nvPr/>
        </p:nvSpPr>
        <p:spPr>
          <a:xfrm>
            <a:off x="152308" y="5386229"/>
            <a:ext cx="640394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CF1E864B-D241-4011-9446-9588738B048D}"/>
              </a:ext>
            </a:extLst>
          </p:cNvPr>
          <p:cNvSpPr txBox="1"/>
          <p:nvPr/>
        </p:nvSpPr>
        <p:spPr>
          <a:xfrm>
            <a:off x="5181133" y="5386229"/>
            <a:ext cx="720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E9F1D399-B329-4F86-96A9-BE63B09E0ADE}"/>
              </a:ext>
            </a:extLst>
          </p:cNvPr>
          <p:cNvSpPr txBox="1"/>
          <p:nvPr/>
        </p:nvSpPr>
        <p:spPr>
          <a:xfrm>
            <a:off x="5880394" y="5386229"/>
            <a:ext cx="668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="" xmlns:a16="http://schemas.microsoft.com/office/drawing/2014/main" id="{05E7E6A2-903D-4FA9-ADE2-E6F47C4197A5}"/>
              </a:ext>
            </a:extLst>
          </p:cNvPr>
          <p:cNvSpPr/>
          <p:nvPr/>
        </p:nvSpPr>
        <p:spPr>
          <a:xfrm>
            <a:off x="251520" y="5748654"/>
            <a:ext cx="1329378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7EAD5FAE-7C83-4BFF-8294-0EDA5CB6E86E}"/>
              </a:ext>
            </a:extLst>
          </p:cNvPr>
          <p:cNvSpPr/>
          <p:nvPr/>
        </p:nvSpPr>
        <p:spPr>
          <a:xfrm>
            <a:off x="1730538" y="5829767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쇼핑 관리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E74EB2C5-5CF4-4714-A565-283B04F843F4}"/>
              </a:ext>
            </a:extLst>
          </p:cNvPr>
          <p:cNvSpPr/>
          <p:nvPr/>
        </p:nvSpPr>
        <p:spPr>
          <a:xfrm>
            <a:off x="152308" y="4876819"/>
            <a:ext cx="1561529" cy="31483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</a:t>
            </a:r>
            <a:r>
              <a:rPr lang="en-US" altLang="ko-KR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2509004" y="5829767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관리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B1E1EC40-627E-47CD-8BF4-2CD49DCFCF1F}"/>
              </a:ext>
            </a:extLst>
          </p:cNvPr>
          <p:cNvSpPr/>
          <p:nvPr/>
        </p:nvSpPr>
        <p:spPr>
          <a:xfrm>
            <a:off x="4844402" y="5829767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6D66456-7966-4E16-9584-0D89185892D3}"/>
              </a:ext>
            </a:extLst>
          </p:cNvPr>
          <p:cNvSpPr/>
          <p:nvPr/>
        </p:nvSpPr>
        <p:spPr>
          <a:xfrm>
            <a:off x="3287470" y="5829767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 관리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BA550417-0BAA-4611-8098-F1E69720E679}"/>
              </a:ext>
            </a:extLst>
          </p:cNvPr>
          <p:cNvSpPr/>
          <p:nvPr/>
        </p:nvSpPr>
        <p:spPr>
          <a:xfrm>
            <a:off x="4065936" y="5829767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관리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25DD99BE-98F3-4F39-BEEE-A35D9F2BED23}"/>
              </a:ext>
            </a:extLst>
          </p:cNvPr>
          <p:cNvSpPr/>
          <p:nvPr/>
        </p:nvSpPr>
        <p:spPr>
          <a:xfrm>
            <a:off x="5622870" y="5829767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91231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650675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관리자 호텔 관리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호텔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관리 메인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40909"/>
              </p:ext>
            </p:extLst>
          </p:nvPr>
        </p:nvGraphicFramePr>
        <p:xfrm>
          <a:off x="6705891" y="1241392"/>
          <a:ext cx="2285802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호텔 서비스 메인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호텔 예약 메인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호텔 현황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직원 관리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36710F1B-AAD4-4691-829A-2367E340AAB7}"/>
              </a:ext>
            </a:extLst>
          </p:cNvPr>
          <p:cNvSpPr/>
          <p:nvPr/>
        </p:nvSpPr>
        <p:spPr>
          <a:xfrm>
            <a:off x="120384" y="1628800"/>
            <a:ext cx="6403943" cy="821205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41956A39-1E65-4582-9880-FDE18CB8630C}"/>
              </a:ext>
            </a:extLst>
          </p:cNvPr>
          <p:cNvSpPr/>
          <p:nvPr/>
        </p:nvSpPr>
        <p:spPr>
          <a:xfrm>
            <a:off x="120384" y="1397967"/>
            <a:ext cx="6403943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50">
            <a:extLst>
              <a:ext uri="{FF2B5EF4-FFF2-40B4-BE49-F238E27FC236}">
                <a16:creationId xmlns="" xmlns:a16="http://schemas.microsoft.com/office/drawing/2014/main" id="{05E7E6A2-903D-4FA9-ADE2-E6F47C4197A5}"/>
              </a:ext>
            </a:extLst>
          </p:cNvPr>
          <p:cNvSpPr/>
          <p:nvPr/>
        </p:nvSpPr>
        <p:spPr>
          <a:xfrm>
            <a:off x="219596" y="1760392"/>
            <a:ext cx="1329378" cy="6112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관리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1673619" y="1826565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2544480" y="1826565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 약 </a:t>
            </a:r>
            <a:endParaRPr lang="ko-KR" altLang="en-US" sz="1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3451989" y="1825204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</a:t>
            </a: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황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2167DC3-D7D6-48BC-9F23-847D4D7FDFCF}"/>
              </a:ext>
            </a:extLst>
          </p:cNvPr>
          <p:cNvSpPr/>
          <p:nvPr/>
        </p:nvSpPr>
        <p:spPr>
          <a:xfrm>
            <a:off x="4324408" y="1802645"/>
            <a:ext cx="780925" cy="425673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</a:t>
            </a: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780550" y="1931807"/>
            <a:ext cx="525137" cy="2151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287" y="1821006"/>
            <a:ext cx="144016" cy="20960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754816" y="1935864"/>
            <a:ext cx="525137" cy="2151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553" y="1825063"/>
            <a:ext cx="144016" cy="20960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3579882" y="1958422"/>
            <a:ext cx="525137" cy="2151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619" y="1875598"/>
            <a:ext cx="144016" cy="20960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4452301" y="1935864"/>
            <a:ext cx="525137" cy="21518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293" y="1875598"/>
            <a:ext cx="144016" cy="20960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0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24622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호텔 예약 관리 메인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호텔 관리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예약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예약 관리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958426"/>
              </p:ext>
            </p:extLst>
          </p:nvPr>
        </p:nvGraphicFramePr>
        <p:xfrm>
          <a:off x="6705891" y="1241392"/>
          <a:ext cx="2285802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다음 달</a:t>
                      </a:r>
                      <a:r>
                        <a:rPr lang="ko-KR" altLang="en-US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달력 출력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클릭하면 해당 예약 상세 관리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88351" y="1340768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예약 관리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500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13443"/>
              </p:ext>
            </p:extLst>
          </p:nvPr>
        </p:nvGraphicFramePr>
        <p:xfrm>
          <a:off x="165000" y="2492896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화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14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17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24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25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26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27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29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 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394485" y="2030691"/>
            <a:ext cx="655328" cy="460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月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1049813" y="2158045"/>
            <a:ext cx="222177" cy="2300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207793" y="2158045"/>
            <a:ext cx="229485" cy="2300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/오른쪽 화살표 8"/>
          <p:cNvSpPr/>
          <p:nvPr/>
        </p:nvSpPr>
        <p:spPr>
          <a:xfrm>
            <a:off x="1049812" y="3284984"/>
            <a:ext cx="3450179" cy="288032"/>
          </a:xfrm>
          <a:prstGeom prst="leftRightArrow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/오른쪽 화살표 33"/>
          <p:cNvSpPr/>
          <p:nvPr/>
        </p:nvSpPr>
        <p:spPr>
          <a:xfrm>
            <a:off x="207793" y="4005064"/>
            <a:ext cx="1627903" cy="288032"/>
          </a:xfrm>
          <a:prstGeom prst="leftRightArrow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왼쪽/오른쪽 화살표 34"/>
          <p:cNvSpPr/>
          <p:nvPr/>
        </p:nvSpPr>
        <p:spPr>
          <a:xfrm>
            <a:off x="3686039" y="4385991"/>
            <a:ext cx="1627903" cy="288032"/>
          </a:xfrm>
          <a:prstGeom prst="leftRightArrow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049812" y="3284984"/>
            <a:ext cx="3450178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48" y="3174183"/>
            <a:ext cx="132831" cy="14027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014540" y="2129038"/>
            <a:ext cx="25745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276" y="2018238"/>
            <a:ext cx="168103" cy="24247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577" y="6068686"/>
            <a:ext cx="184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총 </a:t>
            </a:r>
            <a:r>
              <a:rPr lang="en-US" altLang="ko-KR" sz="1100" dirty="0" smtClean="0"/>
              <a:t>3</a:t>
            </a:r>
            <a:r>
              <a:rPr lang="ko-KR" altLang="en-US" sz="1100" dirty="0"/>
              <a:t>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4485" y="5229200"/>
            <a:ext cx="36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3.4 ~ 3.6     (</a:t>
            </a:r>
            <a:r>
              <a:rPr lang="ko-KR" altLang="en-US" sz="1200" dirty="0" err="1" smtClean="0"/>
              <a:t>웰시코기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초코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000</a:t>
            </a:r>
            <a:r>
              <a:rPr lang="ko-KR" altLang="en-US" sz="1200" dirty="0" smtClean="0"/>
              <a:t>룸 산책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미용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94485" y="5536977"/>
            <a:ext cx="36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3.16 ~ 3.17  (</a:t>
            </a:r>
            <a:r>
              <a:rPr lang="ko-KR" altLang="en-US" sz="1200" dirty="0" err="1" smtClean="0"/>
              <a:t>닥스훈</a:t>
            </a:r>
            <a:r>
              <a:rPr lang="ko-KR" altLang="en-US" sz="1200" dirty="0" err="1"/>
              <a:t>트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비트 </a:t>
            </a:r>
            <a:r>
              <a:rPr lang="en-US" altLang="ko-KR" sz="1200" dirty="0" smtClean="0"/>
              <a:t>000</a:t>
            </a:r>
            <a:r>
              <a:rPr lang="ko-KR" altLang="en-US" sz="1200" dirty="0" smtClean="0"/>
              <a:t>룸 산책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미용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94484" y="5813976"/>
            <a:ext cx="3673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3.27 ~ 3.28  (</a:t>
            </a:r>
            <a:r>
              <a:rPr lang="ko-KR" altLang="en-US" sz="1200" dirty="0" smtClean="0"/>
              <a:t>달마시</a:t>
            </a:r>
            <a:r>
              <a:rPr lang="ko-KR" altLang="en-US" sz="1200" dirty="0"/>
              <a:t>안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코</a:t>
            </a:r>
            <a:r>
              <a:rPr lang="ko-KR" altLang="en-US" sz="1200" dirty="0" err="1"/>
              <a:t>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000</a:t>
            </a:r>
            <a:r>
              <a:rPr lang="ko-KR" altLang="en-US" sz="1200" dirty="0" smtClean="0"/>
              <a:t>룸    산책</a:t>
            </a:r>
            <a:endParaRPr lang="ko-KR" altLang="en-US" sz="12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394485" y="5526033"/>
            <a:ext cx="3291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394485" y="5810127"/>
            <a:ext cx="3291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394484" y="6090975"/>
            <a:ext cx="32915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394484" y="5240263"/>
            <a:ext cx="3291555" cy="2967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20" y="5129462"/>
            <a:ext cx="132831" cy="140279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672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5766" y="5661248"/>
            <a:ext cx="2439315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</a:t>
            </a:r>
            <a:r>
              <a:rPr lang="ko-KR" altLang="en-US" dirty="0">
                <a:solidFill>
                  <a:schemeClr val="tx1"/>
                </a:solidFill>
              </a:rPr>
              <a:t>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100,000 \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270550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호텔 예약 관리 메인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호텔 관리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예약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예약 상세관리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75322"/>
              </p:ext>
            </p:extLst>
          </p:nvPr>
        </p:nvGraphicFramePr>
        <p:xfrm>
          <a:off x="6705891" y="1241392"/>
          <a:ext cx="2285802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예약자 아이디 및 예약 번호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회원이 예약한 날짜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객실 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숙박 기간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서비스 를 종합한 가격 출력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예약 페이지 출력한다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기존에 출력된 정보를 수정하여 다시 입력 할 수 있도록 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예약 취소 확인 팝업을 출력한 후 예약 취소 하면 달력 및 예약 내역에서 삭제 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2" y="774139"/>
            <a:ext cx="152969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88351" y="1340768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상세 조회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500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46005" y="2869235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나이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81566" y="1923603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petLover12@naver.com</a:t>
            </a:r>
            <a:endParaRPr lang="en-US" altLang="ko-KR" sz="105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Aab-123ttt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61600" y="4874083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메모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27134" y="3377241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5355" y="3873650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46005" y="2412912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날짜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75912" y="4369930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 사항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5000" y="2420012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81861" y="3356992"/>
            <a:ext cx="5557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81861" y="3853401"/>
            <a:ext cx="556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7974" y="4330067"/>
            <a:ext cx="5558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6295" y="4866339"/>
            <a:ext cx="5573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85766" y="5370492"/>
            <a:ext cx="5553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-2666166" y="2027790"/>
            <a:ext cx="2125598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59430" y="1916989"/>
            <a:ext cx="202638" cy="2548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418066" y="1965458"/>
            <a:ext cx="2125598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" y="1854657"/>
            <a:ext cx="202638" cy="2548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2529716"/>
            <a:ext cx="310845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20.03.03  ~  20.03.06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2916421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웰시</a:t>
            </a:r>
            <a:r>
              <a:rPr lang="ko-KR" altLang="en-US" sz="1400" dirty="0" smtClean="0">
                <a:solidFill>
                  <a:schemeClr val="tx1"/>
                </a:solidFill>
              </a:rPr>
              <a:t> 코기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철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약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27784" y="3385560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 </a:t>
            </a:r>
            <a:r>
              <a:rPr lang="ko-KR" altLang="en-US" sz="1400" dirty="0" smtClean="0">
                <a:solidFill>
                  <a:schemeClr val="tx1"/>
                </a:solidFill>
              </a:rPr>
              <a:t>룸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27784" y="3889496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스탠다드</a:t>
            </a:r>
            <a:r>
              <a:rPr lang="ko-KR" altLang="en-US" sz="1400" dirty="0" smtClean="0">
                <a:solidFill>
                  <a:schemeClr val="tx1"/>
                </a:solidFill>
              </a:rPr>
              <a:t> 미용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산책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543664" y="2472105"/>
            <a:ext cx="3195646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162" y="2361304"/>
            <a:ext cx="180454" cy="2548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639616" y="4397848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사료에 물을 섞어서 주어야 함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39616" y="4902001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배변 패드를 꼭 갈아주어야 함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639616" y="1945544"/>
            <a:ext cx="115212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923928" y="1942781"/>
            <a:ext cx="115212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5193248" y="1942781"/>
            <a:ext cx="576064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취소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5000" y="2916421"/>
            <a:ext cx="5571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85767" y="5661248"/>
            <a:ext cx="245385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2" y="5550447"/>
            <a:ext cx="232300" cy="1871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2597536" y="1916989"/>
            <a:ext cx="1194208" cy="44069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573" y="1784297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3859667" y="1942781"/>
            <a:ext cx="1194208" cy="44069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659" y="1844824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5172208" y="1935535"/>
            <a:ext cx="597104" cy="44793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63" y="1816832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5766" y="5661248"/>
            <a:ext cx="5550474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합</a:t>
            </a:r>
            <a:r>
              <a:rPr lang="ko-KR" altLang="en-US" dirty="0">
                <a:solidFill>
                  <a:schemeClr val="tx1"/>
                </a:solidFill>
              </a:rPr>
              <a:t>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100,000 \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19426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호텔 예약 관리 메인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호텔 관리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예약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예약취소 팝업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43269"/>
              </p:ext>
            </p:extLst>
          </p:nvPr>
        </p:nvGraphicFramePr>
        <p:xfrm>
          <a:off x="6705891" y="1241392"/>
          <a:ext cx="2285802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예약자 아이디 및 예약 번호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회원이 예약한 날짜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객실 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숙박 기간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서비스 를 종합한 가격 출력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예약을 취소하고 호텔 예약하기 페이지를 출력한다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예약 상세 페이지로 되돌아간다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2" y="774139"/>
            <a:ext cx="152969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88351" y="1340768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확인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500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46005" y="2869235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견종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나이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81566" y="1923603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petLover12@naver.com</a:t>
            </a:r>
            <a:endParaRPr lang="en-US" altLang="ko-KR" sz="105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Aab-123ttt</a:t>
            </a:r>
            <a:endParaRPr lang="ko-KR" altLang="en-US" sz="105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61600" y="4874083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메모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27134" y="3377241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55355" y="3873650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46005" y="2412912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날짜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475912" y="4369930"/>
            <a:ext cx="1723433" cy="496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 사항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5000" y="2420012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81861" y="3356992"/>
            <a:ext cx="5557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81861" y="3853401"/>
            <a:ext cx="5566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77974" y="4330067"/>
            <a:ext cx="55582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6295" y="4866339"/>
            <a:ext cx="55730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85766" y="5370492"/>
            <a:ext cx="5553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-2666166" y="2027790"/>
            <a:ext cx="2125598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59430" y="1916989"/>
            <a:ext cx="202638" cy="2548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418066" y="1965458"/>
            <a:ext cx="2125598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" y="1854657"/>
            <a:ext cx="202638" cy="2548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7784" y="2529716"/>
            <a:ext cx="310845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20.03.03  ~  20.03.06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2627784" y="2916421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웰시</a:t>
            </a:r>
            <a:r>
              <a:rPr lang="ko-KR" altLang="en-US" sz="1400" dirty="0" smtClean="0">
                <a:solidFill>
                  <a:schemeClr val="tx1"/>
                </a:solidFill>
              </a:rPr>
              <a:t> 코기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철</a:t>
            </a:r>
            <a:r>
              <a:rPr lang="ko-KR" altLang="en-US" sz="1400" dirty="0">
                <a:solidFill>
                  <a:schemeClr val="tx1"/>
                </a:solidFill>
              </a:rPr>
              <a:t>수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약 </a:t>
            </a:r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627784" y="3385560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000 </a:t>
            </a:r>
            <a:r>
              <a:rPr lang="ko-KR" altLang="en-US" sz="1400" dirty="0" smtClean="0">
                <a:solidFill>
                  <a:schemeClr val="tx1"/>
                </a:solidFill>
              </a:rPr>
              <a:t>룸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627784" y="3889496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스탠다드</a:t>
            </a:r>
            <a:r>
              <a:rPr lang="ko-KR" altLang="en-US" sz="1400" dirty="0" smtClean="0">
                <a:solidFill>
                  <a:schemeClr val="tx1"/>
                </a:solidFill>
              </a:rPr>
              <a:t> 미용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산책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543664" y="2472105"/>
            <a:ext cx="3195646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162" y="2361304"/>
            <a:ext cx="180454" cy="25481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en-US" altLang="ko-KR" sz="1000" b="1" dirty="0">
              <a:solidFill>
                <a:schemeClr val="bg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639616" y="4397848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사료에 물을 섞어서 주어야 함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639616" y="4902001"/>
            <a:ext cx="3108456" cy="4405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배변 패드를 꼭 갈아주어야 함</a:t>
            </a:r>
            <a:r>
              <a:rPr lang="en-US" altLang="ko-KR" sz="1050" dirty="0" smtClean="0">
                <a:solidFill>
                  <a:schemeClr val="tx1"/>
                </a:solidFill>
              </a:rPr>
              <a:t>.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2639616" y="1945544"/>
            <a:ext cx="115212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페이지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923928" y="1942781"/>
            <a:ext cx="115212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5193248" y="1942781"/>
            <a:ext cx="576064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취소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5000" y="2916421"/>
            <a:ext cx="55712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85766" y="5661248"/>
            <a:ext cx="5583546" cy="5760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2" y="5550447"/>
            <a:ext cx="232300" cy="1871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3859667" y="1942781"/>
            <a:ext cx="1194208" cy="44069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659" y="1844824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5172208" y="1935535"/>
            <a:ext cx="597104" cy="44793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763" y="1816832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906910A-72E7-4DD6-989A-96F0112C449B}"/>
              </a:ext>
            </a:extLst>
          </p:cNvPr>
          <p:cNvSpPr/>
          <p:nvPr/>
        </p:nvSpPr>
        <p:spPr>
          <a:xfrm>
            <a:off x="827584" y="2377592"/>
            <a:ext cx="5022606" cy="3112807"/>
          </a:xfrm>
          <a:prstGeom prst="rect">
            <a:avLst/>
          </a:prstGeom>
          <a:solidFill>
            <a:srgbClr val="29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petLover12@naver.com 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회원의 예약 내역을 삭제 하시겠습니까</a:t>
            </a:r>
            <a:r>
              <a:rPr lang="en-US" altLang="ko-KR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66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1979260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67" name="사각형: 둥근 모서리 8">
            <a:extLst>
              <a:ext uri="{FF2B5EF4-FFF2-40B4-BE49-F238E27FC236}">
                <a16:creationId xmlns="" xmlns:a16="http://schemas.microsoft.com/office/drawing/2014/main" id="{E99BCCB3-C446-4241-8409-A96E9A500AE1}"/>
              </a:ext>
            </a:extLst>
          </p:cNvPr>
          <p:cNvSpPr/>
          <p:nvPr/>
        </p:nvSpPr>
        <p:spPr>
          <a:xfrm>
            <a:off x="4020628" y="4776771"/>
            <a:ext cx="753622" cy="371354"/>
          </a:xfrm>
          <a:prstGeom prst="roundRect">
            <a:avLst/>
          </a:prstGeom>
          <a:solidFill>
            <a:srgbClr val="799DD7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취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935949" y="4787097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75" y="470785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4007140" y="4781934"/>
            <a:ext cx="780597" cy="36102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143" y="4679935"/>
            <a:ext cx="152969" cy="158484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168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37196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호텔 예약 관리 메인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호텔 관리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예약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예약 상세관리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82991"/>
              </p:ext>
            </p:extLst>
          </p:nvPr>
        </p:nvGraphicFramePr>
        <p:xfrm>
          <a:off x="6705891" y="1241392"/>
          <a:ext cx="2285802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메인페이지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체크박스 표시나 삭제</a:t>
                      </a:r>
                      <a:r>
                        <a:rPr lang="ko-KR" altLang="en-US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가능한 텍스트 박스로 변경 함</a:t>
                      </a:r>
                      <a:r>
                        <a:rPr lang="en-US" altLang="ko-KR" sz="900" b="0" kern="100" baseline="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.,</a:t>
                      </a: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예약 페이지 출력한다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기존에 출력된 정보를 수정하여 다시 입력 할 수 있도록 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예약 취소 확인 팝업을 출력한 후 예약 취소 하면 달력 및 예약 내역에서 삭제 된다</a:t>
                      </a:r>
                      <a:r>
                        <a:rPr lang="en-US" altLang="ko-KR" sz="900" b="0" kern="10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2" y="774139"/>
            <a:ext cx="152969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83C615D1-B0CE-4D47-AB93-28FA57F2EA1C}"/>
              </a:ext>
            </a:extLst>
          </p:cNvPr>
          <p:cNvSpPr/>
          <p:nvPr/>
        </p:nvSpPr>
        <p:spPr>
          <a:xfrm>
            <a:off x="88351" y="1340768"/>
            <a:ext cx="2267720" cy="647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객실</a:t>
            </a:r>
            <a:endParaRPr lang="ko-KR" altLang="en-US" sz="2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65000" y="1844824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" y="1930681"/>
            <a:ext cx="6408737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995936" y="4509120"/>
            <a:ext cx="115212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6156176" y="2311713"/>
            <a:ext cx="504056" cy="2796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endParaRPr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6156176" y="2645818"/>
            <a:ext cx="504056" cy="2796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6156176" y="2957588"/>
            <a:ext cx="504056" cy="27801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634" y="3504049"/>
            <a:ext cx="1814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미</a:t>
            </a:r>
            <a:r>
              <a:rPr lang="ko-KR" altLang="en-US" sz="2400" b="1" dirty="0"/>
              <a:t>용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F6BA142E-8D7B-4928-93F6-4077AB3A51F9}"/>
              </a:ext>
            </a:extLst>
          </p:cNvPr>
          <p:cNvCxnSpPr>
            <a:cxnSpLocks/>
          </p:cNvCxnSpPr>
          <p:nvPr/>
        </p:nvCxnSpPr>
        <p:spPr>
          <a:xfrm>
            <a:off x="196800" y="3942348"/>
            <a:ext cx="22139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50842"/>
              </p:ext>
            </p:extLst>
          </p:nvPr>
        </p:nvGraphicFramePr>
        <p:xfrm>
          <a:off x="165002" y="4199488"/>
          <a:ext cx="59911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235"/>
                <a:gridCol w="1198235"/>
                <a:gridCol w="1198235"/>
                <a:gridCol w="1198235"/>
                <a:gridCol w="1198235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헤어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손발톱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치아 관리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요금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스탠다드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디럭스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30,000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프리미엄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35,000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98" y="4661117"/>
            <a:ext cx="2571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97" y="5004221"/>
            <a:ext cx="2571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695" y="5392752"/>
            <a:ext cx="2571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44" y="4997156"/>
            <a:ext cx="2571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543" y="5385688"/>
            <a:ext cx="2571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659" y="5392751"/>
            <a:ext cx="257175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6156176" y="4643745"/>
            <a:ext cx="504056" cy="2796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endParaRPr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6156176" y="4997370"/>
            <a:ext cx="504056" cy="2796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05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  <a:endParaRPr lang="ko-KR" altLang="en-US" sz="10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6156176" y="5333890"/>
            <a:ext cx="504056" cy="2796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ko-KR" altLang="en-US" sz="10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6156176" y="2320122"/>
            <a:ext cx="504056" cy="2712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838" y="2158257"/>
            <a:ext cx="221356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6145098" y="4666680"/>
            <a:ext cx="504056" cy="2712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420" y="4507661"/>
            <a:ext cx="221356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7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C4186309-4BAE-4B2C-9CCD-032D5DBE1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99224"/>
              </p:ext>
            </p:extLst>
          </p:nvPr>
        </p:nvGraphicFramePr>
        <p:xfrm>
          <a:off x="152308" y="404665"/>
          <a:ext cx="8839385" cy="742365"/>
        </p:xfrm>
        <a:graphic>
          <a:graphicData uri="http://schemas.openxmlformats.org/drawingml/2006/table">
            <a:tbl>
              <a:tblPr firstRow="1" firstCol="1" bandRow="1"/>
              <a:tblGrid>
                <a:gridCol w="11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24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30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907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+mn-ea"/>
                        </a:rPr>
                        <a:t>관리자 호텔 관리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61568" rtl="0" eaLnBrk="1" fontAlgn="auto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SB-COMM-002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메뉴명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펫호텔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/main/</a:t>
                      </a:r>
                      <a:r>
                        <a:rPr lang="en-US" altLang="ko-KR" sz="9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webapp</a:t>
                      </a: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/WEB-INF/views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919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 </a:t>
                      </a: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화면설명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현황 메인 페이지</a:t>
                      </a:r>
                      <a:endParaRPr lang="ko-KR" alt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000" b="0" kern="100" dirty="0" err="1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액터</a:t>
                      </a:r>
                      <a:endParaRPr lang="ko-KR" sz="10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3231" marR="33231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433305"/>
              </p:ext>
            </p:extLst>
          </p:nvPr>
        </p:nvGraphicFramePr>
        <p:xfrm>
          <a:off x="6705891" y="1241392"/>
          <a:ext cx="2285802" cy="5302826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화면설명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050"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호텔 현황 목록을 출력하는 메인 페이지 입니다</a:t>
                      </a:r>
                      <a:r>
                        <a:rPr lang="en-US" altLang="ko-KR" sz="900" b="0" kern="100" dirty="0" smtClean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기능요건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36052">
                <a:tc>
                  <a:txBody>
                    <a:bodyPr/>
                    <a:lstStyle/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카테고리에 해당하는 정렬 목록 출력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상세 조회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endParaRPr lang="en-US" altLang="ko-KR" sz="900" b="0" kern="100" dirty="0" smtClean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</a:pPr>
                      <a:r>
                        <a:rPr lang="ko-KR" altLang="en-US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환불 요청 목록 페이지로 이동</a:t>
                      </a:r>
                      <a:r>
                        <a:rPr lang="en-US" altLang="ko-KR" sz="900" b="0" kern="100" dirty="0" smtClean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3929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주요흐름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174264">
                <a:tc>
                  <a:txBody>
                    <a:bodyPr/>
                    <a:lstStyle/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선택한 목록을 삭제 여부를 확인 하는 팝업 창을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endParaRPr lang="en-US" altLang="ko-KR" sz="900" b="0" kern="100" baseline="0" dirty="0" smtClean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algn="l">
                        <a:buFont typeface="+mj-lt"/>
                        <a:buAutoNum type="arabicPeriod"/>
                      </a:pPr>
                      <a:r>
                        <a:rPr lang="ko-KR" altLang="en-US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 페이지를 출력한다</a:t>
                      </a:r>
                      <a:r>
                        <a:rPr lang="en-US" altLang="ko-KR" sz="900" b="0" kern="100" baseline="0" dirty="0" smtClean="0"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kern="100" dirty="0"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9E83B13C-465F-4C1B-8927-387A13D1D00C}"/>
              </a:ext>
            </a:extLst>
          </p:cNvPr>
          <p:cNvGraphicFramePr>
            <a:graphicFrameLocks noGrp="1"/>
          </p:cNvGraphicFramePr>
          <p:nvPr/>
        </p:nvGraphicFramePr>
        <p:xfrm>
          <a:off x="6705891" y="6379890"/>
          <a:ext cx="2285802" cy="478111"/>
        </p:xfrm>
        <a:graphic>
          <a:graphicData uri="http://schemas.openxmlformats.org/drawingml/2006/table">
            <a:tbl>
              <a:tblPr firstRow="1" firstCol="1" bandRow="1"/>
              <a:tblGrid>
                <a:gridCol w="22858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0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900" b="1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명</a:t>
                      </a:r>
                      <a:endParaRPr lang="en-US" altLang="ko-KR" sz="900" b="1" kern="100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6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61110" marR="61110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-2628799" y="878942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9761" y="404641"/>
            <a:ext cx="87190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21167" y="1412775"/>
            <a:ext cx="1329293" cy="153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Standard(5)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07704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신규 예약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(11)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563888" y="1412776"/>
            <a:ext cx="1368152" cy="54746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환불 </a:t>
            </a:r>
            <a:r>
              <a:rPr lang="en-US" altLang="ko-KR" sz="900" dirty="0" smtClean="0">
                <a:solidFill>
                  <a:schemeClr val="tx1"/>
                </a:solidFill>
              </a:rPr>
              <a:t>/ </a:t>
            </a:r>
            <a:r>
              <a:rPr lang="ko-KR" altLang="en-US" sz="900" dirty="0" smtClean="0">
                <a:solidFill>
                  <a:schemeClr val="tx1"/>
                </a:solidFill>
              </a:rPr>
              <a:t>취소 요청</a:t>
            </a:r>
            <a:r>
              <a:rPr lang="en-US" altLang="ko-KR" sz="900" dirty="0" smtClean="0">
                <a:solidFill>
                  <a:schemeClr val="tx1"/>
                </a:solidFill>
              </a:rPr>
              <a:t>(2)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75470"/>
              </p:ext>
            </p:extLst>
          </p:nvPr>
        </p:nvGraphicFramePr>
        <p:xfrm>
          <a:off x="179514" y="2348879"/>
          <a:ext cx="6408710" cy="3359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  <a:gridCol w="582610"/>
              </a:tblGrid>
              <a:tr h="45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Room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Check-in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Check-out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Pet-name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Phone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choice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96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Sos-1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10,0000\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이진규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진우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진도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,2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2"/>
                        </a:rPr>
                        <a:t>skdn@naver.com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01011122234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working.,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Som-1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Deluxe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20.02.09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80,000\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이규진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우진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err="1" smtClean="0">
                          <a:latin typeface="+mj-lt"/>
                        </a:rPr>
                        <a:t>웰시코기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3"/>
                        </a:rPr>
                        <a:t>kicno@google.com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01077517541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Mom-2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20.02.20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30,000\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김정은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+mj-lt"/>
                        </a:rPr>
                        <a:t>코코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달마시안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,9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4"/>
                        </a:rPr>
                        <a:t>dkdnbf@naver.com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01088142215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 smtClean="0"/>
                        <a:t>Working,grooming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Lol-3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20.02.19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20.02.26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50,000\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김은정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j-lt"/>
                        </a:rPr>
                        <a:t>팜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err="1" smtClean="0">
                          <a:latin typeface="+mj-lt"/>
                        </a:rPr>
                        <a:t>차우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,8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err="1" smtClean="0"/>
                        <a:t>Z;lkckn@google.com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01011234567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Working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Lol-2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20.02.20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20.03.02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60,000\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김우진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+mj-lt"/>
                        </a:rPr>
                        <a:t>초코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시바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,10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hlinkClick r:id="rId5"/>
                        </a:rPr>
                        <a:t>2ionp@google.com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01099789978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92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Sos-1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Standard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20.02.21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20.02.27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70,000\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김진우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+mj-lt"/>
                        </a:rPr>
                        <a:t>에몽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(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시바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,10</a:t>
                      </a:r>
                      <a:r>
                        <a:rPr lang="ko-KR" altLang="en-US" sz="800" b="1" dirty="0" smtClean="0">
                          <a:latin typeface="+mj-lt"/>
                        </a:rPr>
                        <a:t>세</a:t>
                      </a:r>
                      <a:r>
                        <a:rPr lang="en-US" altLang="ko-KR" sz="800" b="1" dirty="0" smtClean="0">
                          <a:latin typeface="+mj-lt"/>
                        </a:rPr>
                        <a:t>)</a:t>
                      </a:r>
                      <a:endParaRPr lang="ko-KR" altLang="en-US" sz="800" b="1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jinwoo@naver.com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01177997799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Grooming</a:t>
                      </a:r>
                      <a:endParaRPr lang="ko-KR" altLang="en-US" sz="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282265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5229200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644" y="3717032"/>
            <a:ext cx="42768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6067465" y="429309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67465" y="3310810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67465" y="4769326"/>
            <a:ext cx="360040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1508805" y="5942924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 목록 삭제</a:t>
            </a:r>
            <a:endParaRPr lang="ko-KR" altLang="en-US" sz="13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179512" y="2342982"/>
            <a:ext cx="6408712" cy="39222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8935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73" y="1259320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208122" y="1420019"/>
            <a:ext cx="1339542" cy="5402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1259642" y="584666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703" y="574186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E743AF86-066F-4D67-8294-3B49E369D575}"/>
              </a:ext>
            </a:extLst>
          </p:cNvPr>
          <p:cNvSpPr/>
          <p:nvPr/>
        </p:nvSpPr>
        <p:spPr>
          <a:xfrm>
            <a:off x="3641651" y="5951466"/>
            <a:ext cx="1517898" cy="432048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 페이지로 이동</a:t>
            </a:r>
            <a:endParaRPr lang="ko-KR" altLang="en-US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316C97E-27B0-4BB9-BC8D-905A2FBC3F73}"/>
              </a:ext>
            </a:extLst>
          </p:cNvPr>
          <p:cNvSpPr/>
          <p:nvPr/>
        </p:nvSpPr>
        <p:spPr>
          <a:xfrm flipV="1">
            <a:off x="3465287" y="5854474"/>
            <a:ext cx="2016224" cy="63444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Oval 39">
            <a:extLst>
              <a:ext uri="{FF2B5EF4-FFF2-40B4-BE49-F238E27FC236}">
                <a16:creationId xmlns="" xmlns:a16="http://schemas.microsoft.com/office/drawing/2014/main" id="{56B1F377-D2BF-4E4A-8ED3-00ABC070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48" y="5749671"/>
            <a:ext cx="179816" cy="20960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21167" y="1613967"/>
            <a:ext cx="1329293" cy="153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deluxe(2)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8371" y="1802378"/>
            <a:ext cx="1329293" cy="1534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u="sng" dirty="0" smtClean="0">
                <a:solidFill>
                  <a:schemeClr val="tx1"/>
                </a:solidFill>
              </a:rPr>
              <a:t>Premium(0)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B488865-CCAA-4D25-A714-394FF4C61420}"/>
              </a:ext>
            </a:extLst>
          </p:cNvPr>
          <p:cNvSpPr/>
          <p:nvPr/>
        </p:nvSpPr>
        <p:spPr>
          <a:xfrm>
            <a:off x="3529100" y="1412776"/>
            <a:ext cx="1402940" cy="49282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Oval 39">
            <a:extLst>
              <a:ext uri="{FF2B5EF4-FFF2-40B4-BE49-F238E27FC236}">
                <a16:creationId xmlns="" xmlns:a16="http://schemas.microsoft.com/office/drawing/2014/main" id="{9F21846A-1BEA-4C35-AFB2-9F884875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588" y="1319335"/>
            <a:ext cx="305478" cy="30691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1928</Words>
  <Application>Microsoft Office PowerPoint</Application>
  <PresentationFormat>화면 슬라이드 쇼(4:3)</PresentationFormat>
  <Paragraphs>1054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</cp:revision>
  <dcterms:created xsi:type="dcterms:W3CDTF">2020-03-09T03:08:10Z</dcterms:created>
  <dcterms:modified xsi:type="dcterms:W3CDTF">2020-03-09T07:53:58Z</dcterms:modified>
</cp:coreProperties>
</file>