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IZEiecpRw96+Zn9B+foKS/S+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4254B5-7023-42EA-9815-83D929736099}">
  <a:tblStyle styleId="{E34254B5-7023-42EA-9815-83D92973609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09600" y="1052737"/>
            <a:ext cx="10972800" cy="525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334434" y="6489700"/>
            <a:ext cx="105621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심벌" id="99" name="Google Shape;9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33101" y="0"/>
            <a:ext cx="13589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9"/>
          <p:cNvSpPr txBox="1"/>
          <p:nvPr/>
        </p:nvSpPr>
        <p:spPr>
          <a:xfrm>
            <a:off x="1" y="0"/>
            <a:ext cx="10038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H: HUFS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Q: Quality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L: Lab</a:t>
            </a:r>
            <a:endParaRPr/>
          </a:p>
        </p:txBody>
      </p:sp>
      <p:sp>
        <p:nvSpPr>
          <p:cNvPr id="101" name="Google Shape;101;p49"/>
          <p:cNvSpPr txBox="1"/>
          <p:nvPr>
            <p:ph type="ctrTitle"/>
          </p:nvPr>
        </p:nvSpPr>
        <p:spPr>
          <a:xfrm>
            <a:off x="1007533" y="134143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u="sng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1" type="subTitle"/>
          </p:nvPr>
        </p:nvSpPr>
        <p:spPr>
          <a:xfrm>
            <a:off x="3600451" y="3357564"/>
            <a:ext cx="6805083" cy="203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sz="1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11" type="ftr"/>
          </p:nvPr>
        </p:nvSpPr>
        <p:spPr>
          <a:xfrm>
            <a:off x="814917" y="6245225"/>
            <a:ext cx="1008168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/>
        </p:txBody>
      </p:sp>
      <p:sp>
        <p:nvSpPr>
          <p:cNvPr id="107" name="Google Shape;107;p50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1" type="body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12" name="Google Shape;112;p51"/>
          <p:cNvSpPr txBox="1"/>
          <p:nvPr>
            <p:ph idx="2" type="body"/>
          </p:nvPr>
        </p:nvSpPr>
        <p:spPr>
          <a:xfrm>
            <a:off x="6197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/>
        </p:txBody>
      </p:sp>
      <p:sp>
        <p:nvSpPr>
          <p:cNvPr id="113" name="Google Shape;113;p51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1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9pPr>
          </a:lstStyle>
          <a:p/>
        </p:txBody>
      </p:sp>
      <p:sp>
        <p:nvSpPr>
          <p:cNvPr id="118" name="Google Shape;118;p5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/>
        </p:txBody>
      </p:sp>
      <p:sp>
        <p:nvSpPr>
          <p:cNvPr id="119" name="Google Shape;119;p5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sz="1600"/>
            </a:lvl9pPr>
          </a:lstStyle>
          <a:p/>
        </p:txBody>
      </p:sp>
      <p:sp>
        <p:nvSpPr>
          <p:cNvPr id="120" name="Google Shape;120;p5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/>
        </p:txBody>
      </p:sp>
      <p:sp>
        <p:nvSpPr>
          <p:cNvPr id="121" name="Google Shape;121;p52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2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4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9pPr>
          </a:lstStyle>
          <a:p/>
        </p:txBody>
      </p:sp>
      <p:sp>
        <p:nvSpPr>
          <p:cNvPr id="133" name="Google Shape;133;p5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/>
        </p:txBody>
      </p:sp>
      <p:sp>
        <p:nvSpPr>
          <p:cNvPr id="134" name="Google Shape;134;p55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 b="1" i="0" sz="3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 b="0" i="0" sz="2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39" name="Google Shape;139;p5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/>
        </p:txBody>
      </p:sp>
      <p:sp>
        <p:nvSpPr>
          <p:cNvPr id="140" name="Google Shape;140;p56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7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7"/>
          <p:cNvSpPr txBox="1"/>
          <p:nvPr>
            <p:ph idx="1" type="body"/>
          </p:nvPr>
        </p:nvSpPr>
        <p:spPr>
          <a:xfrm rot="5400000">
            <a:off x="3467894" y="-1805781"/>
            <a:ext cx="525621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5" name="Google Shape;145;p57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8"/>
          <p:cNvSpPr txBox="1"/>
          <p:nvPr>
            <p:ph type="title"/>
          </p:nvPr>
        </p:nvSpPr>
        <p:spPr>
          <a:xfrm rot="5400000">
            <a:off x="7150894" y="1877219"/>
            <a:ext cx="611981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8"/>
          <p:cNvSpPr txBox="1"/>
          <p:nvPr>
            <p:ph idx="1" type="body"/>
          </p:nvPr>
        </p:nvSpPr>
        <p:spPr>
          <a:xfrm rot="5400000">
            <a:off x="1562894" y="-764381"/>
            <a:ext cx="6119812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 2개" type="txAndTwoObj">
  <p:cSld name="TEX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6197600" y="1196976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59"/>
          <p:cNvSpPr txBox="1"/>
          <p:nvPr>
            <p:ph idx="3" type="body"/>
          </p:nvPr>
        </p:nvSpPr>
        <p:spPr>
          <a:xfrm>
            <a:off x="6197600" y="3829051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60"/>
          <p:cNvSpPr txBox="1"/>
          <p:nvPr>
            <p:ph idx="2" type="body"/>
          </p:nvPr>
        </p:nvSpPr>
        <p:spPr>
          <a:xfrm>
            <a:off x="6197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내용 및 텍스트" type="objAndTx">
  <p:cSld name="OBJECT_AND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1"/>
          <p:cNvSpPr txBox="1"/>
          <p:nvPr>
            <p:ph idx="1" type="body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8" name="Google Shape;168;p61"/>
          <p:cNvSpPr txBox="1"/>
          <p:nvPr>
            <p:ph idx="2" type="body"/>
          </p:nvPr>
        </p:nvSpPr>
        <p:spPr>
          <a:xfrm>
            <a:off x="6197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클립 아트 및 텍스트" type="clipArtAndTx">
  <p:cSld name="CLIPART_AND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2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2"/>
          <p:cNvSpPr/>
          <p:nvPr>
            <p:ph idx="2" type="clipArt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–"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74" name="Google Shape;174;p62"/>
          <p:cNvSpPr txBox="1"/>
          <p:nvPr>
            <p:ph idx="1" type="body"/>
          </p:nvPr>
        </p:nvSpPr>
        <p:spPr>
          <a:xfrm>
            <a:off x="6197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62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2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3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3"/>
          <p:cNvSpPr txBox="1"/>
          <p:nvPr>
            <p:ph idx="1" type="body"/>
          </p:nvPr>
        </p:nvSpPr>
        <p:spPr>
          <a:xfrm>
            <a:off x="609600" y="1196976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0" name="Google Shape;180;p63"/>
          <p:cNvSpPr txBox="1"/>
          <p:nvPr>
            <p:ph idx="2" type="body"/>
          </p:nvPr>
        </p:nvSpPr>
        <p:spPr>
          <a:xfrm>
            <a:off x="6197600" y="1196976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1" name="Google Shape;181;p63"/>
          <p:cNvSpPr txBox="1"/>
          <p:nvPr>
            <p:ph idx="3" type="body"/>
          </p:nvPr>
        </p:nvSpPr>
        <p:spPr>
          <a:xfrm>
            <a:off x="609600" y="3829051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2" name="Google Shape;182;p63"/>
          <p:cNvSpPr txBox="1"/>
          <p:nvPr>
            <p:ph idx="4" type="body"/>
          </p:nvPr>
        </p:nvSpPr>
        <p:spPr>
          <a:xfrm>
            <a:off x="6197600" y="3829051"/>
            <a:ext cx="53848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3" name="Google Shape;183;p63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3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클립 아트" type="txAndClipArt">
  <p:cSld name="TEXT_AND_CLIPAR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4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4"/>
          <p:cNvSpPr txBox="1"/>
          <p:nvPr>
            <p:ph idx="1" type="body"/>
          </p:nvPr>
        </p:nvSpPr>
        <p:spPr>
          <a:xfrm>
            <a:off x="609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8" name="Google Shape;188;p64"/>
          <p:cNvSpPr/>
          <p:nvPr>
            <p:ph idx="2" type="clipArt"/>
          </p:nvPr>
        </p:nvSpPr>
        <p:spPr>
          <a:xfrm>
            <a:off x="6197600" y="1196975"/>
            <a:ext cx="53848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–"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89" name="Google Shape;189;p64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4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>
            <a:off x="609600" y="1052513"/>
            <a:ext cx="109728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Char char="•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–"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3" name="Google Shape;83;p38"/>
          <p:cNvSpPr txBox="1"/>
          <p:nvPr>
            <p:ph idx="11" type="ftr"/>
          </p:nvPr>
        </p:nvSpPr>
        <p:spPr>
          <a:xfrm>
            <a:off x="334433" y="6489700"/>
            <a:ext cx="11379200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85" name="Google Shape;85;p38"/>
          <p:cNvCxnSpPr/>
          <p:nvPr/>
        </p:nvCxnSpPr>
        <p:spPr>
          <a:xfrm>
            <a:off x="0" y="836613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심벌" id="86" name="Google Shape;86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9218" y="115889"/>
            <a:ext cx="958849" cy="719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38"/>
          <p:cNvCxnSpPr/>
          <p:nvPr/>
        </p:nvCxnSpPr>
        <p:spPr>
          <a:xfrm>
            <a:off x="0" y="873125"/>
            <a:ext cx="1219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38"/>
          <p:cNvSpPr txBox="1"/>
          <p:nvPr/>
        </p:nvSpPr>
        <p:spPr>
          <a:xfrm>
            <a:off x="116418" y="5873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H: HUFS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Q: Quality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L: Lab</a:t>
            </a:r>
            <a:endParaRPr/>
          </a:p>
        </p:txBody>
      </p:sp>
      <p:cxnSp>
        <p:nvCxnSpPr>
          <p:cNvPr id="89" name="Google Shape;89;p38"/>
          <p:cNvCxnSpPr/>
          <p:nvPr/>
        </p:nvCxnSpPr>
        <p:spPr>
          <a:xfrm>
            <a:off x="0" y="6380163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38"/>
          <p:cNvCxnSpPr/>
          <p:nvPr/>
        </p:nvCxnSpPr>
        <p:spPr>
          <a:xfrm>
            <a:off x="0" y="6416675"/>
            <a:ext cx="1219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38"/>
          <p:cNvSpPr txBox="1"/>
          <p:nvPr/>
        </p:nvSpPr>
        <p:spPr>
          <a:xfrm>
            <a:off x="335361" y="6478308"/>
            <a:ext cx="16113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강의안2: Python소개</a:t>
            </a:r>
            <a:endParaRPr/>
          </a:p>
        </p:txBody>
      </p:sp>
      <p:sp>
        <p:nvSpPr>
          <p:cNvPr id="92" name="Google Shape;92;p38"/>
          <p:cNvSpPr txBox="1"/>
          <p:nvPr/>
        </p:nvSpPr>
        <p:spPr>
          <a:xfrm>
            <a:off x="10395478" y="6495383"/>
            <a:ext cx="12394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데이터사이언스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s://www.anaconda.com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ctrTitle"/>
          </p:nvPr>
        </p:nvSpPr>
        <p:spPr>
          <a:xfrm>
            <a:off x="1524000" y="1122363"/>
            <a:ext cx="9144000" cy="3125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파이썬 스터디</a:t>
            </a:r>
            <a:br>
              <a:rPr lang="ko-KR"/>
            </a:br>
            <a:br>
              <a:rPr lang="ko-KR"/>
            </a:br>
            <a:r>
              <a:rPr lang="ko-KR"/>
              <a:t>1주차</a:t>
            </a:r>
            <a:endParaRPr/>
          </a:p>
        </p:txBody>
      </p:sp>
      <p:sp>
        <p:nvSpPr>
          <p:cNvPr id="196" name="Google Shape;196;p1"/>
          <p:cNvSpPr txBox="1"/>
          <p:nvPr>
            <p:ph idx="1" type="subTitle"/>
          </p:nvPr>
        </p:nvSpPr>
        <p:spPr>
          <a:xfrm>
            <a:off x="1524000" y="42474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ko-KR" sz="1860"/>
              <a:t>실증분석 연구회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자료형</a:t>
            </a:r>
            <a:endParaRPr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자료형(Data Type)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자료를 표현하는 값의 종류에 따른 자료의 구분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숫자, 문자열, 배열 등</a:t>
            </a:r>
            <a:endParaRPr/>
          </a:p>
          <a:p>
            <a:pPr indent="-104775" lvl="1" marL="6858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자료형을 정의하는 세가지 요소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자료형의 이름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표현할 수 있는 자료 값의 종류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자료형의 자료로 할 수 있는 연산의 종류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433136" y="322810"/>
            <a:ext cx="6272463" cy="505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sz="3200"/>
              <a:t>파	이썬의 내장 자료형</a:t>
            </a:r>
            <a:endParaRPr sz="3200"/>
          </a:p>
        </p:txBody>
      </p:sp>
      <p:graphicFrame>
        <p:nvGraphicFramePr>
          <p:cNvPr id="263" name="Google Shape;263;p11"/>
          <p:cNvGraphicFramePr/>
          <p:nvPr/>
        </p:nvGraphicFramePr>
        <p:xfrm>
          <a:off x="1251284" y="1406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{E34254B5-7023-42EA-9815-83D929736099}</a:tableStyleId>
              </a:tblPr>
              <a:tblGrid>
                <a:gridCol w="2177575"/>
                <a:gridCol w="2177575"/>
                <a:gridCol w="5558875"/>
              </a:tblGrid>
              <a:tr h="501650">
                <a:tc>
                  <a:txBody>
                    <a:bodyPr/>
                    <a:lstStyle/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자료형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90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자료형 이름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자료의 예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5016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숫자형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따로 숫자 할당 불가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연산자 통일 필요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0,	1,	2,	…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float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1.1,	3.141592,	7.5e-2,	…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complex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1-2j,	3.2+4.5j,	…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논리형</a:t>
                      </a:r>
                      <a:endParaRPr/>
                    </a:p>
                  </a:txBody>
                  <a:tcPr marT="425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True,	False / 0,1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703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시퀀스형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20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about index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207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 start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25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'a',	'name',	"address"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 vMerge="1"/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list(</a:t>
                      </a: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집합)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[1,	2,	3],	[10,	'abc'],	… 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 v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tuple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(10,	20,	30),	(10,	'abc'),	…indexing mea</a:t>
                      </a: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surement invalid=perm. data set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집합형</a:t>
                      </a:r>
                      <a:endParaRPr/>
                    </a:p>
                  </a:txBody>
                  <a:tcPr marT="425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	1,	'a',	5.0	},	…</a:t>
                      </a: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index X =&gt; 중복 삭제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535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매핑형</a:t>
                      </a:r>
                      <a:endParaRPr/>
                    </a:p>
                  </a:txBody>
                  <a:tcPr marT="425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dict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	1:10,	5:'id',	'PI':3.14	},	… </a:t>
                      </a:r>
                      <a:endParaRPr sz="2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 : value =&gt; without index, key approach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23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숫자형</a:t>
            </a:r>
            <a:endParaRPr/>
          </a:p>
        </p:txBody>
      </p:sp>
      <p:sp>
        <p:nvSpPr>
          <p:cNvPr id="269" name="Google Shape;2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정수형(integer)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 이름: int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무제한의 정밀도를 갖는 정수 표현</a:t>
            </a:r>
            <a:endParaRPr/>
          </a:p>
          <a:p>
            <a:pPr indent="-104775" lvl="1" marL="6858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실수형(float)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 이름: float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C언어의 double의 정밀도를 갖는 실수 표현</a:t>
            </a:r>
            <a:endParaRPr/>
          </a:p>
          <a:p>
            <a:pPr indent="-104775" lvl="1" marL="6858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복소수(complex)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 이름: complex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실수부 a와 허수부 b의 합으로 구성되는 복소수 표현: a + bj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숫자형 연산</a:t>
            </a:r>
            <a:endParaRPr/>
          </a:p>
        </p:txBody>
      </p:sp>
      <p:pic>
        <p:nvPicPr>
          <p:cNvPr id="275" name="Google Shape;27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0781" l="17388" r="6263" t="22388"/>
          <a:stretch/>
        </p:blipFill>
        <p:spPr>
          <a:xfrm>
            <a:off x="1786125" y="1690688"/>
            <a:ext cx="9205208" cy="47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숫자형 함수</a:t>
            </a:r>
            <a:endParaRPr/>
          </a:p>
        </p:txBody>
      </p:sp>
      <p:pic>
        <p:nvPicPr>
          <p:cNvPr id="281" name="Google Shape;28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6605" l="15192" r="8862" t="22931"/>
          <a:stretch/>
        </p:blipFill>
        <p:spPr>
          <a:xfrm>
            <a:off x="672413" y="2005263"/>
            <a:ext cx="10847173" cy="466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복합 대입 연산자</a:t>
            </a:r>
            <a:endParaRPr/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36842" l="10847" r="11601" t="17076"/>
          <a:stretch/>
        </p:blipFill>
        <p:spPr>
          <a:xfrm>
            <a:off x="1860884" y="1318545"/>
            <a:ext cx="8125912" cy="518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range() 함수를 이용한 반복문</a:t>
            </a:r>
            <a:endParaRPr/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숫자 범위를 만들어주는 함수: range()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start에서 시작하여 step씩 증가하며 stop 전에 멈추는 정수 숫자 범위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range(stop) – start = 0, step = 1로 간주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range(start, stop) – step = 1로 간주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range(start, stop, step) </a:t>
            </a:r>
            <a:br>
              <a:rPr lang="ko-KR"/>
            </a:b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3">
            <a:alphaModFix/>
          </a:blip>
          <a:srcRect b="16848" l="16533" r="13498" t="56727"/>
          <a:stretch/>
        </p:blipFill>
        <p:spPr>
          <a:xfrm>
            <a:off x="2859576" y="4239490"/>
            <a:ext cx="6400801" cy="259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문자열형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838200" y="1407460"/>
            <a:ext cx="10515600" cy="4769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790" lvl="0" marL="351790" marR="3108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문자열형(string)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269875" marR="3037205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자료형 이름: str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문자들의 집합으로 구성되는 단어 또는 문장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4775" lvl="1" marL="6858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문자열형은 따옴표를 사용하여 내용을 표시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17"/>
          <p:cNvGraphicFramePr/>
          <p:nvPr/>
        </p:nvGraphicFramePr>
        <p:xfrm>
          <a:off x="2351723" y="3792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{E34254B5-7023-42EA-9815-83D929736099}</a:tableStyleId>
              </a:tblPr>
              <a:tblGrid>
                <a:gridCol w="2376175"/>
                <a:gridCol w="5112375"/>
              </a:tblGrid>
              <a:tr h="37085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quote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44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사용되는 경우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'text'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925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문자열에 "를 포함해야 하는 경우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"text"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925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문자열에 '를 포함해야 하는 경우</a:t>
                      </a:r>
                      <a:endParaRPr/>
                    </a:p>
                  </a:txBody>
                  <a:tcPr marT="4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'''text'''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문자열에 줄바꿈 및 "를 포함해야 하는 경우</a:t>
                      </a:r>
                      <a:endParaRPr/>
                    </a:p>
                  </a:txBody>
                  <a:tcPr marT="4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"""text"""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5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문자열에 줄바꿈 및 '를 포함해야 하는 경우</a:t>
                      </a:r>
                      <a:endParaRPr/>
                    </a:p>
                  </a:txBody>
                  <a:tcPr marT="44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병합: ‘+’ 연산자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‘+’ 연산자는 문자열을 이어 붙인다.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17091" l="17952" r="14048" t="36551"/>
          <a:stretch/>
        </p:blipFill>
        <p:spPr>
          <a:xfrm>
            <a:off x="2019631" y="2328499"/>
            <a:ext cx="8152738" cy="433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반복: ‘*’ 연산자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‘*’ 연산자는 문자열을 반복한다.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12969" l="17764" r="13670" t="36551"/>
          <a:stretch/>
        </p:blipFill>
        <p:spPr>
          <a:xfrm>
            <a:off x="2180705" y="2366144"/>
            <a:ext cx="7830589" cy="449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프로그래밍</a:t>
            </a:r>
            <a:endParaRPr/>
          </a:p>
        </p:txBody>
      </p:sp>
      <p:sp>
        <p:nvSpPr>
          <p:cNvPr id="202" name="Google Shape;2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프로그래밍 언어(Programming Language)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기계가 읽을 수 있고 사람도 읽을 수 있는 형식으로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계산을 기술하는 표현 체계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프로그래밍(Programming)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알고리즘을 컴퓨터에 이해시키기 위해 프로그래밍 언어로 구현하는 것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소스 코드를 작성한다는 의미로 코딩(coding)이라고도 부름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소스 코드(source code): 프로그래밍 언어로 작성된 코드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길이: len() 함수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len() 함수는 문자열의 길이를 알려준다. amount of element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blank included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28243" l="17952" r="14048" t="36551"/>
          <a:stretch/>
        </p:blipFill>
        <p:spPr>
          <a:xfrm>
            <a:off x="1379655" y="2687637"/>
            <a:ext cx="9432689" cy="380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포함 관계: in, not in 함수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in, not in 함수는 두 문자열의 포함 관계를 알려준다.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b="32607" l="17951" r="14236" t="36549"/>
          <a:stretch/>
        </p:blipFill>
        <p:spPr>
          <a:xfrm>
            <a:off x="997245" y="2669409"/>
            <a:ext cx="10356555" cy="36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그 외 문자열 관련 주요 메소드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3">
            <a:alphaModFix/>
          </a:blip>
          <a:srcRect b="7962" l="15260" r="12170" t="35867"/>
          <a:stretch/>
        </p:blipFill>
        <p:spPr>
          <a:xfrm>
            <a:off x="2166419" y="1690688"/>
            <a:ext cx="7859162" cy="473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인덱싱(indexing)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문자열[index]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문자열 내의 문자에 대해 index 부여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양수 인덱스는 왼쪽 끝이 0이고, 오른쪽으로 1씩 증가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음수 인덱스는 오른쪽 끝이 -1이고, 왼쪽으로 1씩 감소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9930" l="18142" r="14425" t="52120"/>
          <a:stretch/>
        </p:blipFill>
        <p:spPr>
          <a:xfrm>
            <a:off x="3275214" y="3890385"/>
            <a:ext cx="5935287" cy="260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문자열은 immutable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문자열형 변수는 한 번 지정하면 더 이상 바꿀 수 없음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새로운 문자열을 할당 할 수 있지만, 인덱스를 이용하여 기존 문자열을 변경할 수 없다 =&gt; adding possible, but conventional ones are immutable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multi-declare =&gt; dangerous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나중 자료형 설명이 다 끝난 후 immutable, mutable 분류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슬라이싱(slicing)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 슬라이싱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문자열의 일부를 서브 문자열로 구하는 방법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ko-KR"/>
              <a:t>[n:m] </a:t>
            </a:r>
            <a:r>
              <a:rPr lang="ko-KR"/>
              <a:t>– index n부터 m-1까지 substring을 구함 </a:t>
            </a:r>
            <a:br>
              <a:rPr lang="ko-KR"/>
            </a:b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3">
            <a:alphaModFix/>
          </a:blip>
          <a:srcRect b="13454" l="17196" r="14236" t="46303"/>
          <a:stretch/>
        </p:blipFill>
        <p:spPr>
          <a:xfrm>
            <a:off x="2878974" y="3550582"/>
            <a:ext cx="6434051" cy="294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문자열 슬라이싱(slicing)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지정하지 않은 범위에 대해서는 기본값이 적용됨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ko-KR"/>
              <a:t>[n:] </a:t>
            </a:r>
            <a:r>
              <a:rPr lang="ko-KR"/>
              <a:t>– index n부터 끝까지 substring을 구함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ko-KR"/>
              <a:t>[n:문자열 길이보다 큰 값] </a:t>
            </a:r>
            <a:r>
              <a:rPr lang="ko-KR"/>
              <a:t>– index n번째부터 끝까지 구함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ko-KR"/>
              <a:t>[:m] </a:t>
            </a:r>
            <a:r>
              <a:rPr lang="ko-KR"/>
              <a:t>– 처음부터 m-1까지 substring을 구함 </a:t>
            </a:r>
            <a:br>
              <a:rPr lang="ko-KR"/>
            </a:b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b="13455" l="17385" r="13292" t="54302"/>
          <a:stretch/>
        </p:blipFill>
        <p:spPr>
          <a:xfrm>
            <a:off x="2517650" y="4073236"/>
            <a:ext cx="7156699" cy="259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포맷 문자열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출력하고자 하는 문장에 내가 선언한 문자열, 숫자 등 변수를 넣어서 출력하고 싶을 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정수형 출력: %d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실수형 출력: %f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 1개 출력: %c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문자열형 출력: %s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 b="17091" l="13229" r="10081" t="36551"/>
          <a:stretch/>
        </p:blipFill>
        <p:spPr>
          <a:xfrm>
            <a:off x="4603865" y="2706168"/>
            <a:ext cx="7368937" cy="347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포맷 문자열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출력할 문자열 앞에 공백을 추가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&gt;&gt;&gt; ‘%10s’ % ‘hi’    =  앞에 10칸 띄고 hi 출력됨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출력할 문자열 뒤에 공백을 추가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&gt;&gt;&gt; ‘%-10s jisu!’ % ‘hi’	=  hi뒤에 10칸 띄고 jisu! 출력됨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highlight>
                  <a:srgbClr val="FFFF00"/>
                </a:highlight>
              </a:rPr>
              <a:t>출력할 소수점 자리수 끊기=&gt;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>
                <a:highlight>
                  <a:srgbClr val="FFFF00"/>
                </a:highlight>
              </a:rPr>
              <a:t> &gt;&gt;&gt; ‘%0.5f’ % 1.23456789     </a:t>
            </a:r>
            <a:r>
              <a:rPr lang="ko-KR"/>
              <a:t>= 소수점 6째 자리에서 반올림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자료형 변환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실수, 문자열을 정수로 변환하는 함수: int()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정수, 문자열을 실수로 변환하는 함수: float()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정수, 실수를 문자열로 변환하는 함수: str()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고급 언어</a:t>
            </a:r>
            <a:endParaRPr/>
          </a:p>
        </p:txBody>
      </p:sp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컴파일러(Compiler)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고급 언어로 작성된 소스코드를 기계어 목적 코드로 변환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변환된 기계어 목적 코드를 컴퓨터에서 실행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C, C++, Pascal 등</a:t>
            </a:r>
            <a:endParaRPr/>
          </a:p>
          <a:p>
            <a:pPr indent="-114300" lvl="1" marL="68580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인터프리터(Interpreter)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고급 언어 소스코드를 해석하여 바로 실행해주는 소프트웨어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Basic, Python 등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-intuitive but hard to </a:t>
            </a:r>
            <a:r>
              <a:rPr lang="ko-KR" sz="1800"/>
              <a:t>catch up the error, slow(calculation speed deficiency)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   =&gt; but numpy, pandas could assist this calculation speed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부울형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부울형(Bool형, Boolean형)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True 또는 False 값을 가지는 자료형</a:t>
            </a: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 rotWithShape="1">
          <a:blip r:embed="rId3">
            <a:alphaModFix/>
          </a:blip>
          <a:srcRect b="45028" l="17875" r="13608" t="30642"/>
          <a:stretch/>
        </p:blipFill>
        <p:spPr>
          <a:xfrm>
            <a:off x="1700934" y="2828341"/>
            <a:ext cx="8790131" cy="334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부울형 변환 vacancy</a:t>
            </a:r>
            <a:endParaRPr/>
          </a:p>
        </p:txBody>
      </p:sp>
      <p:sp>
        <p:nvSpPr>
          <p:cNvPr id="394" name="Google Shape;39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bool() 함수로 숫자형, 문자형 값을 부울형으로 변환할 수 있다.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숫자 0은 False로, 0이 아니면 True로 변환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길이가 0인 문자열은 False로, 문자열 내용이 하나라도 있으면 True로 변환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>
            <a:alphaModFix/>
          </a:blip>
          <a:srcRect b="34502" l="17122" r="15366" t="32515"/>
          <a:stretch/>
        </p:blipFill>
        <p:spPr>
          <a:xfrm>
            <a:off x="3120189" y="3373252"/>
            <a:ext cx="5951622" cy="311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비교 연산 auto ch.</a:t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비교 연산자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두 식의 크기를 비교하기 위한 연산자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결과로 부울형의 값을 리턴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3">
            <a:alphaModFix/>
          </a:blip>
          <a:srcRect b="40584" l="13608" r="9342" t="32515"/>
          <a:stretch/>
        </p:blipFill>
        <p:spPr>
          <a:xfrm>
            <a:off x="1347954" y="3080085"/>
            <a:ext cx="9496092" cy="355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기타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문자열의 크기 비교는 사전 순서를 기준으로 한다.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dic methodology, abcdefghijklmnop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highlight>
                  <a:srgbClr val="FFF2CC"/>
                </a:highlight>
              </a:rPr>
              <a:t>할당 연산자 ‘=’ 와 비교 연산자 ‘==’를 헷갈리지 말것</a:t>
            </a:r>
            <a:endParaRPr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논리 연산</a:t>
            </a:r>
            <a:endParaRPr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논리 연산: and(&amp;), or(|), not(!)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부울형 값을 피연산지로 삼는 연산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결과로 부울형의 값을 리턴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진리표</a:t>
            </a:r>
            <a:endParaRPr/>
          </a:p>
        </p:txBody>
      </p:sp>
      <p:pic>
        <p:nvPicPr>
          <p:cNvPr id="415" name="Google Shape;415;p34"/>
          <p:cNvPicPr preferRelativeResize="0"/>
          <p:nvPr/>
        </p:nvPicPr>
        <p:blipFill rotWithShape="1">
          <a:blip r:embed="rId3">
            <a:alphaModFix/>
          </a:blip>
          <a:srcRect b="18129" l="13860" r="10094" t="61754"/>
          <a:stretch/>
        </p:blipFill>
        <p:spPr>
          <a:xfrm>
            <a:off x="1525204" y="3898232"/>
            <a:ext cx="9141592" cy="259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파이썬 소개</a:t>
            </a:r>
            <a:endParaRPr/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개발자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네덜란드 암스테르담의 귀도 반 로섬(Guido van Rossum)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1990년 재미 삼아 시작한 프로그래밍 프로젝트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30175" lvl="1" marL="6858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CC"/>
              </a:buClr>
              <a:buSzPts val="1550"/>
              <a:buFont typeface="Arial"/>
              <a:buNone/>
            </a:pPr>
            <a:r>
              <a:t/>
            </a:r>
            <a:endParaRPr sz="15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파이썬(Python)의 특징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쉬운 문법, 간결한 실행, 높은 가독성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개발 생산성 극대화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풀 언어, 무료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30175" lvl="1" marL="685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CC"/>
              </a:buClr>
              <a:buSzPts val="1550"/>
              <a:buFont typeface="Arial"/>
              <a:buNone/>
            </a:pPr>
            <a:r>
              <a:t/>
            </a:r>
            <a:endParaRPr sz="15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공식 사이트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www.python.org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1871134" y="188913"/>
            <a:ext cx="835236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작업환경 설치하기</a:t>
            </a:r>
            <a:endParaRPr/>
          </a:p>
        </p:txBody>
      </p:sp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609600" y="1052737"/>
            <a:ext cx="10972800" cy="525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</a:pPr>
            <a:r>
              <a:rPr lang="ko-KR"/>
              <a:t>Python 설치하기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파이썬 공식 홈페이지(</a:t>
            </a:r>
            <a:r>
              <a:rPr lang="ko-KR" u="sng">
                <a:solidFill>
                  <a:schemeClr val="hlink"/>
                </a:solidFill>
                <a:hlinkClick r:id="rId3"/>
              </a:rPr>
              <a:t>www.python.org</a:t>
            </a:r>
            <a:r>
              <a:rPr lang="ko-KR"/>
              <a:t>)에서 파이썬을 다운로드 한다.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Python3.X.X의 최신버전을 내려 받아 설치한다.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파이썬 대화형 인터프리터 혹은 IDLE(integrated development and learning environment:통합개발환경)을 사용할 수 있다.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PyCharm, Visual Studio, Spyder 등 다양한 IDLE들이 존재한다. 하지만 본 강의에서는 Jupyter notebook을 이용하기로 한다.</a:t>
            </a:r>
            <a:endParaRPr/>
          </a:p>
          <a:p>
            <a:pPr indent="-228600" lvl="1" marL="74295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t/>
            </a:r>
            <a:endParaRPr sz="9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</a:pPr>
            <a:r>
              <a:rPr lang="ko-KR"/>
              <a:t>Anaconda 설치하기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아나콘다는 파이썬과 데이터 분석에 필요한 라이브러리와 도구들을 모아 설치하여 준다.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파이썬이 중복 설치되면 프로그램 실행 도중 오류가 발생할 수 있으니 기존의 파이썬을 꼭 삭제하고 설치과정을 진행하는 것을 추천한다.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https://www.anaconda.com/download/</a:t>
            </a:r>
            <a:r>
              <a:rPr lang="ko-KR"/>
              <a:t>에서 내려 받는다.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Python3.X 버전, 64bit를 설치한다.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</a:pPr>
            <a:r>
              <a:rPr lang="ko-KR"/>
              <a:t>아나콘다가 설치되면, Jupyter notebook을 사용하여 파이썬 프로그램밍과 필요한 데이터 사이언스 작업을 편리하게 수행할 수 있다.</a:t>
            </a:r>
            <a:endParaRPr/>
          </a:p>
        </p:txBody>
      </p:sp>
      <p:sp>
        <p:nvSpPr>
          <p:cNvPr id="221" name="Google Shape;221;p5"/>
          <p:cNvSpPr txBox="1"/>
          <p:nvPr>
            <p:ph idx="12" type="sldNum"/>
          </p:nvPr>
        </p:nvSpPr>
        <p:spPr>
          <a:xfrm>
            <a:off x="5520267" y="6453189"/>
            <a:ext cx="6858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변수</a:t>
            </a:r>
            <a:endParaRPr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메모리(Memory)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컴퓨터에서 주소가 있는 연속된 저장공간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4775" lvl="1" marL="6858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사물함과 메모리 비교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사물함 : 컴퓨터 메모리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사물함 번호 :  메모리 주소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사물함 내용물 :  저장된 값</a:t>
            </a:r>
            <a:endParaRPr/>
          </a:p>
          <a:p>
            <a:pPr indent="-104775" lvl="1" marL="6858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변수(Variable)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marR="1311275" rtl="0" algn="l">
              <a:lnSpc>
                <a:spcPct val="110000"/>
              </a:lnSpc>
              <a:spcBef>
                <a:spcPts val="434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사물함을 사용하기 편리하게  이름을 붙여 놓은 것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어떤 값을 저장하고 확인할 수 있음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변수의 할당 &gt;unlike R</a:t>
            </a:r>
            <a:endParaRPr/>
          </a:p>
        </p:txBody>
      </p:sp>
      <p:sp>
        <p:nvSpPr>
          <p:cNvPr id="233" name="Google Shape;23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64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변수에 값을 저장하기</a:t>
            </a:r>
            <a:endParaRPr/>
          </a:p>
          <a:p>
            <a:pPr indent="-269875" lvl="1" marL="64643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할당문(Assignment Statement)을 사용하여 변수에 값(value)을 저장한다.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4775" lvl="1" marL="6858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CC"/>
              </a:buClr>
              <a:buSzPts val="1950"/>
              <a:buFont typeface="Arial"/>
              <a:buNone/>
            </a:pPr>
            <a:r>
              <a:t/>
            </a:r>
            <a:endParaRPr sz="19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3644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●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할당문 (Assignment Statement), '='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marR="1815464" rtl="0" algn="l">
              <a:lnSpc>
                <a:spcPct val="110000"/>
              </a:lnSpc>
              <a:spcBef>
                <a:spcPts val="43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ial"/>
              <a:buChar char=""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할당문('=') 오른쪽에 있는 식(expression)의 값(value)을  할당문 왼쪽에 있는 변수의 공간에 저장하는 문장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4727257" y="4390402"/>
            <a:ext cx="2737485" cy="361637"/>
          </a:xfrm>
          <a:prstGeom prst="rect">
            <a:avLst/>
          </a:pr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	=	표현식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1550894" y="5232400"/>
            <a:ext cx="9802906" cy="1150471"/>
          </a:xfrm>
          <a:custGeom>
            <a:rect b="b" l="l" r="r" t="t"/>
            <a:pathLst>
              <a:path extrusionOk="0" h="1079500" w="7489190">
                <a:moveTo>
                  <a:pt x="0" y="1078991"/>
                </a:moveTo>
                <a:lnTo>
                  <a:pt x="7488935" y="1078991"/>
                </a:lnTo>
                <a:lnTo>
                  <a:pt x="7488935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2519083" y="5347653"/>
            <a:ext cx="1916504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= 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 =  10*3  + 5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 = 'open'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4847850" y="5347653"/>
            <a:ext cx="513016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10이란 값을 변수 a에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계산식 10*3 + 5의 결과 값을 변수 x에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#  문자열 'open'을	변수 key에 저장”’ 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변수 네이밍 규칙</a:t>
            </a:r>
            <a:endParaRPr/>
          </a:p>
        </p:txBody>
      </p:sp>
      <p:sp>
        <p:nvSpPr>
          <p:cNvPr id="243" name="Google Shape;2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464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ko-KR" sz="1850">
                <a:latin typeface="Malgun Gothic"/>
                <a:ea typeface="Malgun Gothic"/>
                <a:cs typeface="Malgun Gothic"/>
                <a:sym typeface="Malgun Gothic"/>
              </a:rPr>
              <a:t>변수명을 결정할 때에 고려해야 할 규칙       </a:t>
            </a:r>
            <a:r>
              <a:rPr lang="ko-KR" sz="185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	 </a:t>
            </a:r>
            <a:r>
              <a:rPr lang="ko-KR" sz="1850">
                <a:latin typeface="Malgun Gothic"/>
                <a:ea typeface="Malgun Gothic"/>
                <a:cs typeface="Malgun Gothic"/>
                <a:sym typeface="Malgun Gothic"/>
              </a:rPr>
              <a:t>keyword  </a:t>
            </a:r>
            <a:r>
              <a:rPr lang="ko-KR" sz="185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&gt;&gt;&gt;	</a:t>
            </a:r>
            <a:r>
              <a:rPr lang="ko-KR" sz="1850">
                <a:latin typeface="Malgun Gothic"/>
                <a:ea typeface="Malgun Gothic"/>
                <a:cs typeface="Malgun Gothic"/>
                <a:sym typeface="Malgun Gothic"/>
              </a:rPr>
              <a:t>keyword.kwlist</a:t>
            </a:r>
            <a:endParaRPr sz="185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67500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90000"/>
              </a:lnSpc>
              <a:spcBef>
                <a:spcPts val="2225"/>
              </a:spcBef>
              <a:spcAft>
                <a:spcPts val="0"/>
              </a:spcAft>
              <a:buClr>
                <a:srgbClr val="0000CC"/>
              </a:buClr>
              <a:buSzPts val="1665"/>
              <a:buFont typeface="Arial"/>
              <a:buChar char=""/>
            </a:pPr>
            <a:r>
              <a:rPr lang="ko-KR" sz="1665">
                <a:latin typeface="Malgun Gothic"/>
                <a:ea typeface="Malgun Gothic"/>
                <a:cs typeface="Malgun Gothic"/>
                <a:sym typeface="Malgun Gothic"/>
              </a:rPr>
              <a:t>변수명은 문자, 숫자 그리고 '_'(underscore)로 구성</a:t>
            </a:r>
            <a:endParaRPr/>
          </a:p>
          <a:p>
            <a:pPr indent="-270510" lvl="2" marL="91186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money_ball, _Name은 올바른 변수 이름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0510" lvl="2" marL="911860" rtl="0" algn="l">
              <a:lnSpc>
                <a:spcPct val="90000"/>
              </a:lnSpc>
              <a:spcBef>
                <a:spcPts val="585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Money$는 $을 사용할 수 없으므로 구문 에러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0510" lvl="2" marL="9118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한글도 사용 가능하지만 권장되지 않음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5194" lvl="2" marL="1143000" rtl="0" algn="l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rgbClr val="006600"/>
              </a:buClr>
              <a:buSzPts val="1156"/>
              <a:buFont typeface="Arial"/>
              <a:buNone/>
            </a:pPr>
            <a:r>
              <a:t/>
            </a:r>
            <a:endParaRPr sz="1156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1665"/>
              <a:buFont typeface="Arial"/>
              <a:buChar char=""/>
            </a:pPr>
            <a:r>
              <a:rPr lang="ko-KR" sz="1665">
                <a:latin typeface="Malgun Gothic"/>
                <a:ea typeface="Malgun Gothic"/>
                <a:cs typeface="Malgun Gothic"/>
                <a:sym typeface="Malgun Gothic"/>
              </a:rPr>
              <a:t>변수명의 첫 글자는 숫자는 안되고, 문자나 '_'로 시작되어야 한다.</a:t>
            </a:r>
            <a:endParaRPr sz="1665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0510" lvl="2" marL="91186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7up, 5brothers는 숫자로 시작했기 때문에 구문 에러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5194" lvl="2" marL="1143000" rtl="0" algn="l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rgbClr val="006600"/>
              </a:buClr>
              <a:buSzPts val="1156"/>
              <a:buFont typeface="Arial"/>
              <a:buNone/>
            </a:pPr>
            <a:r>
              <a:t/>
            </a:r>
            <a:endParaRPr sz="1156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1665"/>
              <a:buFont typeface="Arial"/>
              <a:buChar char=""/>
            </a:pPr>
            <a:r>
              <a:rPr lang="ko-KR" sz="1665">
                <a:latin typeface="Malgun Gothic"/>
                <a:ea typeface="Malgun Gothic"/>
                <a:cs typeface="Malgun Gothic"/>
                <a:sym typeface="Malgun Gothic"/>
              </a:rPr>
              <a:t>키워드(keyword, reserved word)는 변수명으로 사용할 수 없다.</a:t>
            </a:r>
            <a:endParaRPr sz="1665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0510" lvl="2" marL="91186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Python 키워드 참조  다음 페이지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5194" lvl="2" marL="1143000" rtl="0" algn="l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rgbClr val="006600"/>
              </a:buClr>
              <a:buSzPts val="1156"/>
              <a:buFont typeface="Arial"/>
              <a:buNone/>
            </a:pPr>
            <a:r>
              <a:t/>
            </a:r>
            <a:endParaRPr sz="1156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9875" lvl="1" marL="6464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1665"/>
              <a:buFont typeface="Arial"/>
              <a:buChar char=""/>
            </a:pPr>
            <a:r>
              <a:rPr lang="ko-KR" sz="1665">
                <a:latin typeface="Malgun Gothic"/>
                <a:ea typeface="Malgun Gothic"/>
                <a:cs typeface="Malgun Gothic"/>
                <a:sym typeface="Malgun Gothic"/>
              </a:rPr>
              <a:t>변수명은 대문자와 소문자를 구분한다.</a:t>
            </a:r>
            <a:endParaRPr sz="1665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0510" lvl="2" marL="91186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rgbClr val="006600"/>
              </a:buClr>
              <a:buSzPts val="1480"/>
              <a:buFont typeface="Arial"/>
              <a:buChar char=""/>
            </a:pPr>
            <a:r>
              <a:rPr lang="ko-KR" sz="1480">
                <a:latin typeface="Malgun Gothic"/>
                <a:ea typeface="Malgun Gothic"/>
                <a:cs typeface="Malgun Gothic"/>
                <a:sym typeface="Malgun Gothic"/>
              </a:rPr>
              <a:t>mytime과 myTime과 MyTime은 다른 변수이다.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input() 함수 - 입력</a:t>
            </a:r>
            <a:endParaRPr/>
          </a:p>
        </p:txBody>
      </p:sp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input 함수 : 파이썬에서 사용자의 입력을 받는 함수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사용자의 입력을 문자열로 리턴 한다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>
            <a:off x="838200" y="31296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print() 함수 - 출력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990600" y="4455217"/>
            <a:ext cx="10515600" cy="20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 함수 : 파이썬에서 화면에 출력하는 함수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매개변수로 전달되는 0개 이상의 식의 값을 출력한다.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 이상의 매개변수가 전달되는 경우 구분자 ‘,'로 구분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매개변수를 모두 출력하고 줄바꿈을 한다</a:t>
            </a:r>
            <a:b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2020-07-04T10:20:28Z</dcterms:created>
  <dc:creator>94jjiisu@naver.com</dc:creator>
</cp:coreProperties>
</file>