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5" r:id="rId2"/>
    <p:sldId id="405" r:id="rId3"/>
    <p:sldId id="406" r:id="rId4"/>
    <p:sldId id="407" r:id="rId5"/>
    <p:sldId id="408" r:id="rId6"/>
    <p:sldId id="409"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26" r:id="rId24"/>
    <p:sldId id="427" r:id="rId25"/>
    <p:sldId id="428"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44CEBF-7C7C-40E9-9FCC-52A507F6004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6BDFE4F-7742-44E0-B9D7-E17E4F49D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D15D7BC-19D1-4C56-BF31-4C5454F9FBD7}"/>
              </a:ext>
            </a:extLst>
          </p:cNvPr>
          <p:cNvSpPr>
            <a:spLocks noGrp="1"/>
          </p:cNvSpPr>
          <p:nvPr>
            <p:ph type="dt" sz="half" idx="10"/>
          </p:nvPr>
        </p:nvSpPr>
        <p:spPr/>
        <p:txBody>
          <a:bodyPr/>
          <a:lstStyle/>
          <a:p>
            <a:fld id="{1A2D4445-B57A-4BC5-8D40-82DB9D8E13D0}" type="datetimeFigureOut">
              <a:rPr lang="ko-KR" altLang="en-US" smtClean="0"/>
              <a:t>2020-08-26</a:t>
            </a:fld>
            <a:endParaRPr lang="ko-KR" altLang="en-US"/>
          </a:p>
        </p:txBody>
      </p:sp>
      <p:sp>
        <p:nvSpPr>
          <p:cNvPr id="5" name="바닥글 개체 틀 4">
            <a:extLst>
              <a:ext uri="{FF2B5EF4-FFF2-40B4-BE49-F238E27FC236}">
                <a16:creationId xmlns:a16="http://schemas.microsoft.com/office/drawing/2014/main" id="{1F7B7CFB-804E-49DF-9087-CB32AAD2260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9C05A58-9BF0-43FF-9ADC-3F93FC9590F3}"/>
              </a:ext>
            </a:extLst>
          </p:cNvPr>
          <p:cNvSpPr>
            <a:spLocks noGrp="1"/>
          </p:cNvSpPr>
          <p:nvPr>
            <p:ph type="sldNum" sz="quarter" idx="12"/>
          </p:nvPr>
        </p:nvSpPr>
        <p:spPr/>
        <p:txBody>
          <a:bodyPr/>
          <a:lstStyle/>
          <a:p>
            <a:fld id="{5C003A7D-45F5-4778-8973-D866D6321256}" type="slidenum">
              <a:rPr lang="ko-KR" altLang="en-US" smtClean="0"/>
              <a:t>‹#›</a:t>
            </a:fld>
            <a:endParaRPr lang="ko-KR" altLang="en-US"/>
          </a:p>
        </p:txBody>
      </p:sp>
    </p:spTree>
    <p:extLst>
      <p:ext uri="{BB962C8B-B14F-4D97-AF65-F5344CB8AC3E}">
        <p14:creationId xmlns:p14="http://schemas.microsoft.com/office/powerpoint/2010/main" val="455932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AAA211-506C-431A-B6E4-54AD7AD7544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55D3FF0-E904-4778-92E1-F1AD5E249A5F}"/>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EEE3981-E2D3-4F82-A071-DCB2EC659620}"/>
              </a:ext>
            </a:extLst>
          </p:cNvPr>
          <p:cNvSpPr>
            <a:spLocks noGrp="1"/>
          </p:cNvSpPr>
          <p:nvPr>
            <p:ph type="dt" sz="half" idx="10"/>
          </p:nvPr>
        </p:nvSpPr>
        <p:spPr/>
        <p:txBody>
          <a:bodyPr/>
          <a:lstStyle/>
          <a:p>
            <a:fld id="{1A2D4445-B57A-4BC5-8D40-82DB9D8E13D0}" type="datetimeFigureOut">
              <a:rPr lang="ko-KR" altLang="en-US" smtClean="0"/>
              <a:t>2020-08-26</a:t>
            </a:fld>
            <a:endParaRPr lang="ko-KR" altLang="en-US"/>
          </a:p>
        </p:txBody>
      </p:sp>
      <p:sp>
        <p:nvSpPr>
          <p:cNvPr id="5" name="바닥글 개체 틀 4">
            <a:extLst>
              <a:ext uri="{FF2B5EF4-FFF2-40B4-BE49-F238E27FC236}">
                <a16:creationId xmlns:a16="http://schemas.microsoft.com/office/drawing/2014/main" id="{1A4E3ED7-D45E-4D0E-8903-6024544721E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D79B58-DD03-4219-AE42-7E455FDDE6E8}"/>
              </a:ext>
            </a:extLst>
          </p:cNvPr>
          <p:cNvSpPr>
            <a:spLocks noGrp="1"/>
          </p:cNvSpPr>
          <p:nvPr>
            <p:ph type="sldNum" sz="quarter" idx="12"/>
          </p:nvPr>
        </p:nvSpPr>
        <p:spPr/>
        <p:txBody>
          <a:bodyPr/>
          <a:lstStyle/>
          <a:p>
            <a:fld id="{5C003A7D-45F5-4778-8973-D866D6321256}" type="slidenum">
              <a:rPr lang="ko-KR" altLang="en-US" smtClean="0"/>
              <a:t>‹#›</a:t>
            </a:fld>
            <a:endParaRPr lang="ko-KR" altLang="en-US"/>
          </a:p>
        </p:txBody>
      </p:sp>
    </p:spTree>
    <p:extLst>
      <p:ext uri="{BB962C8B-B14F-4D97-AF65-F5344CB8AC3E}">
        <p14:creationId xmlns:p14="http://schemas.microsoft.com/office/powerpoint/2010/main" val="2680505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25A1926-3490-4B7A-B795-B0232873B00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560CF3AA-EE20-448A-A5F3-7C3CC0868E3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0A13C6F-5D86-44F4-885A-989BF4B7F14B}"/>
              </a:ext>
            </a:extLst>
          </p:cNvPr>
          <p:cNvSpPr>
            <a:spLocks noGrp="1"/>
          </p:cNvSpPr>
          <p:nvPr>
            <p:ph type="dt" sz="half" idx="10"/>
          </p:nvPr>
        </p:nvSpPr>
        <p:spPr/>
        <p:txBody>
          <a:bodyPr/>
          <a:lstStyle/>
          <a:p>
            <a:fld id="{1A2D4445-B57A-4BC5-8D40-82DB9D8E13D0}" type="datetimeFigureOut">
              <a:rPr lang="ko-KR" altLang="en-US" smtClean="0"/>
              <a:t>2020-08-26</a:t>
            </a:fld>
            <a:endParaRPr lang="ko-KR" altLang="en-US"/>
          </a:p>
        </p:txBody>
      </p:sp>
      <p:sp>
        <p:nvSpPr>
          <p:cNvPr id="5" name="바닥글 개체 틀 4">
            <a:extLst>
              <a:ext uri="{FF2B5EF4-FFF2-40B4-BE49-F238E27FC236}">
                <a16:creationId xmlns:a16="http://schemas.microsoft.com/office/drawing/2014/main" id="{9AF3E723-B18A-4600-8A0A-6C97F6A8362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A4C18A2-CA65-46F5-BE59-1E8EA8452F77}"/>
              </a:ext>
            </a:extLst>
          </p:cNvPr>
          <p:cNvSpPr>
            <a:spLocks noGrp="1"/>
          </p:cNvSpPr>
          <p:nvPr>
            <p:ph type="sldNum" sz="quarter" idx="12"/>
          </p:nvPr>
        </p:nvSpPr>
        <p:spPr/>
        <p:txBody>
          <a:bodyPr/>
          <a:lstStyle/>
          <a:p>
            <a:fld id="{5C003A7D-45F5-4778-8973-D866D6321256}" type="slidenum">
              <a:rPr lang="ko-KR" altLang="en-US" smtClean="0"/>
              <a:t>‹#›</a:t>
            </a:fld>
            <a:endParaRPr lang="ko-KR" altLang="en-US"/>
          </a:p>
        </p:txBody>
      </p:sp>
    </p:spTree>
    <p:extLst>
      <p:ext uri="{BB962C8B-B14F-4D97-AF65-F5344CB8AC3E}">
        <p14:creationId xmlns:p14="http://schemas.microsoft.com/office/powerpoint/2010/main" val="113466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C4D0D0-F961-4E8E-91DB-E5E173DA30F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44EA6D4-8FBB-4085-877B-2F5D9F5EB941}"/>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270781-8218-485D-97C2-EEDBB180332B}"/>
              </a:ext>
            </a:extLst>
          </p:cNvPr>
          <p:cNvSpPr>
            <a:spLocks noGrp="1"/>
          </p:cNvSpPr>
          <p:nvPr>
            <p:ph type="dt" sz="half" idx="10"/>
          </p:nvPr>
        </p:nvSpPr>
        <p:spPr/>
        <p:txBody>
          <a:bodyPr/>
          <a:lstStyle/>
          <a:p>
            <a:fld id="{1A2D4445-B57A-4BC5-8D40-82DB9D8E13D0}" type="datetimeFigureOut">
              <a:rPr lang="ko-KR" altLang="en-US" smtClean="0"/>
              <a:t>2020-08-26</a:t>
            </a:fld>
            <a:endParaRPr lang="ko-KR" altLang="en-US"/>
          </a:p>
        </p:txBody>
      </p:sp>
      <p:sp>
        <p:nvSpPr>
          <p:cNvPr id="5" name="바닥글 개체 틀 4">
            <a:extLst>
              <a:ext uri="{FF2B5EF4-FFF2-40B4-BE49-F238E27FC236}">
                <a16:creationId xmlns:a16="http://schemas.microsoft.com/office/drawing/2014/main" id="{B5A5BC44-6F04-4379-BEA8-14418E03BAC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66E86DC-9B07-4FB4-ABDC-15F8A4D320DF}"/>
              </a:ext>
            </a:extLst>
          </p:cNvPr>
          <p:cNvSpPr>
            <a:spLocks noGrp="1"/>
          </p:cNvSpPr>
          <p:nvPr>
            <p:ph type="sldNum" sz="quarter" idx="12"/>
          </p:nvPr>
        </p:nvSpPr>
        <p:spPr/>
        <p:txBody>
          <a:bodyPr/>
          <a:lstStyle/>
          <a:p>
            <a:fld id="{5C003A7D-45F5-4778-8973-D866D6321256}" type="slidenum">
              <a:rPr lang="ko-KR" altLang="en-US" smtClean="0"/>
              <a:t>‹#›</a:t>
            </a:fld>
            <a:endParaRPr lang="ko-KR" altLang="en-US"/>
          </a:p>
        </p:txBody>
      </p:sp>
    </p:spTree>
    <p:extLst>
      <p:ext uri="{BB962C8B-B14F-4D97-AF65-F5344CB8AC3E}">
        <p14:creationId xmlns:p14="http://schemas.microsoft.com/office/powerpoint/2010/main" val="990182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086217-01E7-4BEF-BDA8-CEA739D578AC}"/>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D06E90A-4297-47F3-82C6-B1CF84B57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6BD02677-E6E9-4D87-8360-4D7C9860A4CE}"/>
              </a:ext>
            </a:extLst>
          </p:cNvPr>
          <p:cNvSpPr>
            <a:spLocks noGrp="1"/>
          </p:cNvSpPr>
          <p:nvPr>
            <p:ph type="dt" sz="half" idx="10"/>
          </p:nvPr>
        </p:nvSpPr>
        <p:spPr/>
        <p:txBody>
          <a:bodyPr/>
          <a:lstStyle/>
          <a:p>
            <a:fld id="{1A2D4445-B57A-4BC5-8D40-82DB9D8E13D0}" type="datetimeFigureOut">
              <a:rPr lang="ko-KR" altLang="en-US" smtClean="0"/>
              <a:t>2020-08-26</a:t>
            </a:fld>
            <a:endParaRPr lang="ko-KR" altLang="en-US"/>
          </a:p>
        </p:txBody>
      </p:sp>
      <p:sp>
        <p:nvSpPr>
          <p:cNvPr id="5" name="바닥글 개체 틀 4">
            <a:extLst>
              <a:ext uri="{FF2B5EF4-FFF2-40B4-BE49-F238E27FC236}">
                <a16:creationId xmlns:a16="http://schemas.microsoft.com/office/drawing/2014/main" id="{A5D04EC1-2AB7-4935-8CDE-5C7037344AB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938316A-18A3-47A5-BD54-A7CD3A59F270}"/>
              </a:ext>
            </a:extLst>
          </p:cNvPr>
          <p:cNvSpPr>
            <a:spLocks noGrp="1"/>
          </p:cNvSpPr>
          <p:nvPr>
            <p:ph type="sldNum" sz="quarter" idx="12"/>
          </p:nvPr>
        </p:nvSpPr>
        <p:spPr/>
        <p:txBody>
          <a:bodyPr/>
          <a:lstStyle/>
          <a:p>
            <a:fld id="{5C003A7D-45F5-4778-8973-D866D6321256}" type="slidenum">
              <a:rPr lang="ko-KR" altLang="en-US" smtClean="0"/>
              <a:t>‹#›</a:t>
            </a:fld>
            <a:endParaRPr lang="ko-KR" altLang="en-US"/>
          </a:p>
        </p:txBody>
      </p:sp>
    </p:spTree>
    <p:extLst>
      <p:ext uri="{BB962C8B-B14F-4D97-AF65-F5344CB8AC3E}">
        <p14:creationId xmlns:p14="http://schemas.microsoft.com/office/powerpoint/2010/main" val="91985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32B37A-D49C-48EF-80E3-B5BCD8DCE4F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912E968-14AB-423A-BC8F-AFF2EAE653D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4693FE3D-CD8E-4766-AE73-A948C28B866C}"/>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712704D-0B13-4EC9-81F2-71542853BDF1}"/>
              </a:ext>
            </a:extLst>
          </p:cNvPr>
          <p:cNvSpPr>
            <a:spLocks noGrp="1"/>
          </p:cNvSpPr>
          <p:nvPr>
            <p:ph type="dt" sz="half" idx="10"/>
          </p:nvPr>
        </p:nvSpPr>
        <p:spPr/>
        <p:txBody>
          <a:bodyPr/>
          <a:lstStyle/>
          <a:p>
            <a:fld id="{1A2D4445-B57A-4BC5-8D40-82DB9D8E13D0}" type="datetimeFigureOut">
              <a:rPr lang="ko-KR" altLang="en-US" smtClean="0"/>
              <a:t>2020-08-26</a:t>
            </a:fld>
            <a:endParaRPr lang="ko-KR" altLang="en-US"/>
          </a:p>
        </p:txBody>
      </p:sp>
      <p:sp>
        <p:nvSpPr>
          <p:cNvPr id="6" name="바닥글 개체 틀 5">
            <a:extLst>
              <a:ext uri="{FF2B5EF4-FFF2-40B4-BE49-F238E27FC236}">
                <a16:creationId xmlns:a16="http://schemas.microsoft.com/office/drawing/2014/main" id="{30F2544C-9533-4FAA-8EBE-5AD3865AD6D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654DB29-D14C-4615-9A66-BFC5EC8A1E0C}"/>
              </a:ext>
            </a:extLst>
          </p:cNvPr>
          <p:cNvSpPr>
            <a:spLocks noGrp="1"/>
          </p:cNvSpPr>
          <p:nvPr>
            <p:ph type="sldNum" sz="quarter" idx="12"/>
          </p:nvPr>
        </p:nvSpPr>
        <p:spPr/>
        <p:txBody>
          <a:bodyPr/>
          <a:lstStyle/>
          <a:p>
            <a:fld id="{5C003A7D-45F5-4778-8973-D866D6321256}" type="slidenum">
              <a:rPr lang="ko-KR" altLang="en-US" smtClean="0"/>
              <a:t>‹#›</a:t>
            </a:fld>
            <a:endParaRPr lang="ko-KR" altLang="en-US"/>
          </a:p>
        </p:txBody>
      </p:sp>
    </p:spTree>
    <p:extLst>
      <p:ext uri="{BB962C8B-B14F-4D97-AF65-F5344CB8AC3E}">
        <p14:creationId xmlns:p14="http://schemas.microsoft.com/office/powerpoint/2010/main" val="2589428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B8CF2C-3752-4EAC-BF99-377F846C4F4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0850A5C-5EDF-435B-A338-EC89E572F9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A2ADC908-9C36-4FF9-B8CF-8CA35DE4F0D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819593D7-2C7E-48C2-B56D-38A296F21F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647FB73-2398-425E-B31E-AFBFF178DB3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65BF437-B059-45E5-A38B-8082E8B09484}"/>
              </a:ext>
            </a:extLst>
          </p:cNvPr>
          <p:cNvSpPr>
            <a:spLocks noGrp="1"/>
          </p:cNvSpPr>
          <p:nvPr>
            <p:ph type="dt" sz="half" idx="10"/>
          </p:nvPr>
        </p:nvSpPr>
        <p:spPr/>
        <p:txBody>
          <a:bodyPr/>
          <a:lstStyle/>
          <a:p>
            <a:fld id="{1A2D4445-B57A-4BC5-8D40-82DB9D8E13D0}" type="datetimeFigureOut">
              <a:rPr lang="ko-KR" altLang="en-US" smtClean="0"/>
              <a:t>2020-08-26</a:t>
            </a:fld>
            <a:endParaRPr lang="ko-KR" altLang="en-US"/>
          </a:p>
        </p:txBody>
      </p:sp>
      <p:sp>
        <p:nvSpPr>
          <p:cNvPr id="8" name="바닥글 개체 틀 7">
            <a:extLst>
              <a:ext uri="{FF2B5EF4-FFF2-40B4-BE49-F238E27FC236}">
                <a16:creationId xmlns:a16="http://schemas.microsoft.com/office/drawing/2014/main" id="{EBC81B00-AE1E-4724-B63F-2CEB774EE586}"/>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3881223E-2120-4F1C-A471-A53A526F3D63}"/>
              </a:ext>
            </a:extLst>
          </p:cNvPr>
          <p:cNvSpPr>
            <a:spLocks noGrp="1"/>
          </p:cNvSpPr>
          <p:nvPr>
            <p:ph type="sldNum" sz="quarter" idx="12"/>
          </p:nvPr>
        </p:nvSpPr>
        <p:spPr/>
        <p:txBody>
          <a:bodyPr/>
          <a:lstStyle/>
          <a:p>
            <a:fld id="{5C003A7D-45F5-4778-8973-D866D6321256}" type="slidenum">
              <a:rPr lang="ko-KR" altLang="en-US" smtClean="0"/>
              <a:t>‹#›</a:t>
            </a:fld>
            <a:endParaRPr lang="ko-KR" altLang="en-US"/>
          </a:p>
        </p:txBody>
      </p:sp>
    </p:spTree>
    <p:extLst>
      <p:ext uri="{BB962C8B-B14F-4D97-AF65-F5344CB8AC3E}">
        <p14:creationId xmlns:p14="http://schemas.microsoft.com/office/powerpoint/2010/main" val="18601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D5242E-EAFA-4A64-9F0C-395325E276F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2C56A3E-6F7B-4C00-B7AF-25C239FF1505}"/>
              </a:ext>
            </a:extLst>
          </p:cNvPr>
          <p:cNvSpPr>
            <a:spLocks noGrp="1"/>
          </p:cNvSpPr>
          <p:nvPr>
            <p:ph type="dt" sz="half" idx="10"/>
          </p:nvPr>
        </p:nvSpPr>
        <p:spPr/>
        <p:txBody>
          <a:bodyPr/>
          <a:lstStyle/>
          <a:p>
            <a:fld id="{1A2D4445-B57A-4BC5-8D40-82DB9D8E13D0}" type="datetimeFigureOut">
              <a:rPr lang="ko-KR" altLang="en-US" smtClean="0"/>
              <a:t>2020-08-26</a:t>
            </a:fld>
            <a:endParaRPr lang="ko-KR" altLang="en-US"/>
          </a:p>
        </p:txBody>
      </p:sp>
      <p:sp>
        <p:nvSpPr>
          <p:cNvPr id="4" name="바닥글 개체 틀 3">
            <a:extLst>
              <a:ext uri="{FF2B5EF4-FFF2-40B4-BE49-F238E27FC236}">
                <a16:creationId xmlns:a16="http://schemas.microsoft.com/office/drawing/2014/main" id="{CFB0BE2C-1AB3-45F7-94A9-96F392755AF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04A545D3-2BF5-43DB-9B28-46693A631A30}"/>
              </a:ext>
            </a:extLst>
          </p:cNvPr>
          <p:cNvSpPr>
            <a:spLocks noGrp="1"/>
          </p:cNvSpPr>
          <p:nvPr>
            <p:ph type="sldNum" sz="quarter" idx="12"/>
          </p:nvPr>
        </p:nvSpPr>
        <p:spPr/>
        <p:txBody>
          <a:bodyPr/>
          <a:lstStyle/>
          <a:p>
            <a:fld id="{5C003A7D-45F5-4778-8973-D866D6321256}" type="slidenum">
              <a:rPr lang="ko-KR" altLang="en-US" smtClean="0"/>
              <a:t>‹#›</a:t>
            </a:fld>
            <a:endParaRPr lang="ko-KR" altLang="en-US"/>
          </a:p>
        </p:txBody>
      </p:sp>
    </p:spTree>
    <p:extLst>
      <p:ext uri="{BB962C8B-B14F-4D97-AF65-F5344CB8AC3E}">
        <p14:creationId xmlns:p14="http://schemas.microsoft.com/office/powerpoint/2010/main" val="293252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3D6774D-9133-457A-A13C-8EDB60B9F004}"/>
              </a:ext>
            </a:extLst>
          </p:cNvPr>
          <p:cNvSpPr>
            <a:spLocks noGrp="1"/>
          </p:cNvSpPr>
          <p:nvPr>
            <p:ph type="dt" sz="half" idx="10"/>
          </p:nvPr>
        </p:nvSpPr>
        <p:spPr/>
        <p:txBody>
          <a:bodyPr/>
          <a:lstStyle/>
          <a:p>
            <a:fld id="{1A2D4445-B57A-4BC5-8D40-82DB9D8E13D0}" type="datetimeFigureOut">
              <a:rPr lang="ko-KR" altLang="en-US" smtClean="0"/>
              <a:t>2020-08-26</a:t>
            </a:fld>
            <a:endParaRPr lang="ko-KR" altLang="en-US"/>
          </a:p>
        </p:txBody>
      </p:sp>
      <p:sp>
        <p:nvSpPr>
          <p:cNvPr id="3" name="바닥글 개체 틀 2">
            <a:extLst>
              <a:ext uri="{FF2B5EF4-FFF2-40B4-BE49-F238E27FC236}">
                <a16:creationId xmlns:a16="http://schemas.microsoft.com/office/drawing/2014/main" id="{97910E04-616B-41A9-B719-528C4B08C43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0B3A804-6213-4F2B-A2B7-FEF22F6E140A}"/>
              </a:ext>
            </a:extLst>
          </p:cNvPr>
          <p:cNvSpPr>
            <a:spLocks noGrp="1"/>
          </p:cNvSpPr>
          <p:nvPr>
            <p:ph type="sldNum" sz="quarter" idx="12"/>
          </p:nvPr>
        </p:nvSpPr>
        <p:spPr/>
        <p:txBody>
          <a:bodyPr/>
          <a:lstStyle/>
          <a:p>
            <a:fld id="{5C003A7D-45F5-4778-8973-D866D6321256}" type="slidenum">
              <a:rPr lang="ko-KR" altLang="en-US" smtClean="0"/>
              <a:t>‹#›</a:t>
            </a:fld>
            <a:endParaRPr lang="ko-KR" altLang="en-US"/>
          </a:p>
        </p:txBody>
      </p:sp>
    </p:spTree>
    <p:extLst>
      <p:ext uri="{BB962C8B-B14F-4D97-AF65-F5344CB8AC3E}">
        <p14:creationId xmlns:p14="http://schemas.microsoft.com/office/powerpoint/2010/main" val="334970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FABB59-BD04-46A8-B7A5-C68A4AB470C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0E10B40-784A-4FE6-B2DD-F3C625D16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E52668-CC9E-44CC-82D2-BA5CA52D0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F47F2D7-34AC-4A7D-A155-6F9D9AE7AC35}"/>
              </a:ext>
            </a:extLst>
          </p:cNvPr>
          <p:cNvSpPr>
            <a:spLocks noGrp="1"/>
          </p:cNvSpPr>
          <p:nvPr>
            <p:ph type="dt" sz="half" idx="10"/>
          </p:nvPr>
        </p:nvSpPr>
        <p:spPr/>
        <p:txBody>
          <a:bodyPr/>
          <a:lstStyle/>
          <a:p>
            <a:fld id="{1A2D4445-B57A-4BC5-8D40-82DB9D8E13D0}" type="datetimeFigureOut">
              <a:rPr lang="ko-KR" altLang="en-US" smtClean="0"/>
              <a:t>2020-08-26</a:t>
            </a:fld>
            <a:endParaRPr lang="ko-KR" altLang="en-US"/>
          </a:p>
        </p:txBody>
      </p:sp>
      <p:sp>
        <p:nvSpPr>
          <p:cNvPr id="6" name="바닥글 개체 틀 5">
            <a:extLst>
              <a:ext uri="{FF2B5EF4-FFF2-40B4-BE49-F238E27FC236}">
                <a16:creationId xmlns:a16="http://schemas.microsoft.com/office/drawing/2014/main" id="{F39E8566-5668-4B3A-BB60-3B5CA5BF4C0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6216D28-CE84-47A3-AB55-E364621E8CF8}"/>
              </a:ext>
            </a:extLst>
          </p:cNvPr>
          <p:cNvSpPr>
            <a:spLocks noGrp="1"/>
          </p:cNvSpPr>
          <p:nvPr>
            <p:ph type="sldNum" sz="quarter" idx="12"/>
          </p:nvPr>
        </p:nvSpPr>
        <p:spPr/>
        <p:txBody>
          <a:bodyPr/>
          <a:lstStyle/>
          <a:p>
            <a:fld id="{5C003A7D-45F5-4778-8973-D866D6321256}" type="slidenum">
              <a:rPr lang="ko-KR" altLang="en-US" smtClean="0"/>
              <a:t>‹#›</a:t>
            </a:fld>
            <a:endParaRPr lang="ko-KR" altLang="en-US"/>
          </a:p>
        </p:txBody>
      </p:sp>
    </p:spTree>
    <p:extLst>
      <p:ext uri="{BB962C8B-B14F-4D97-AF65-F5344CB8AC3E}">
        <p14:creationId xmlns:p14="http://schemas.microsoft.com/office/powerpoint/2010/main" val="2859655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E79F70-6567-4F18-802C-9BC52269555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43D0A33-B00B-4464-873D-5225F41800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42B3CF1-DC1F-45A9-B723-02DE90A31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DE1F06B-4B94-43B0-8706-F6F3C0B7041E}"/>
              </a:ext>
            </a:extLst>
          </p:cNvPr>
          <p:cNvSpPr>
            <a:spLocks noGrp="1"/>
          </p:cNvSpPr>
          <p:nvPr>
            <p:ph type="dt" sz="half" idx="10"/>
          </p:nvPr>
        </p:nvSpPr>
        <p:spPr/>
        <p:txBody>
          <a:bodyPr/>
          <a:lstStyle/>
          <a:p>
            <a:fld id="{1A2D4445-B57A-4BC5-8D40-82DB9D8E13D0}" type="datetimeFigureOut">
              <a:rPr lang="ko-KR" altLang="en-US" smtClean="0"/>
              <a:t>2020-08-26</a:t>
            </a:fld>
            <a:endParaRPr lang="ko-KR" altLang="en-US"/>
          </a:p>
        </p:txBody>
      </p:sp>
      <p:sp>
        <p:nvSpPr>
          <p:cNvPr id="6" name="바닥글 개체 틀 5">
            <a:extLst>
              <a:ext uri="{FF2B5EF4-FFF2-40B4-BE49-F238E27FC236}">
                <a16:creationId xmlns:a16="http://schemas.microsoft.com/office/drawing/2014/main" id="{8CBEC9C0-DDB9-40F6-BA04-2C7A250BF5A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62052DB-C947-4ABA-81C0-85827330004B}"/>
              </a:ext>
            </a:extLst>
          </p:cNvPr>
          <p:cNvSpPr>
            <a:spLocks noGrp="1"/>
          </p:cNvSpPr>
          <p:nvPr>
            <p:ph type="sldNum" sz="quarter" idx="12"/>
          </p:nvPr>
        </p:nvSpPr>
        <p:spPr/>
        <p:txBody>
          <a:bodyPr/>
          <a:lstStyle/>
          <a:p>
            <a:fld id="{5C003A7D-45F5-4778-8973-D866D6321256}" type="slidenum">
              <a:rPr lang="ko-KR" altLang="en-US" smtClean="0"/>
              <a:t>‹#›</a:t>
            </a:fld>
            <a:endParaRPr lang="ko-KR" altLang="en-US"/>
          </a:p>
        </p:txBody>
      </p:sp>
    </p:spTree>
    <p:extLst>
      <p:ext uri="{BB962C8B-B14F-4D97-AF65-F5344CB8AC3E}">
        <p14:creationId xmlns:p14="http://schemas.microsoft.com/office/powerpoint/2010/main" val="26781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C88DE3B-BE55-4AD2-8CBD-6F992BBB4F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8DBA36F-5B03-42D3-B822-2041C824E0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44686C0-39CC-4130-B986-E68301DC01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D4445-B57A-4BC5-8D40-82DB9D8E13D0}" type="datetimeFigureOut">
              <a:rPr lang="ko-KR" altLang="en-US" smtClean="0"/>
              <a:t>2020-08-26</a:t>
            </a:fld>
            <a:endParaRPr lang="ko-KR" altLang="en-US"/>
          </a:p>
        </p:txBody>
      </p:sp>
      <p:sp>
        <p:nvSpPr>
          <p:cNvPr id="5" name="바닥글 개체 틀 4">
            <a:extLst>
              <a:ext uri="{FF2B5EF4-FFF2-40B4-BE49-F238E27FC236}">
                <a16:creationId xmlns:a16="http://schemas.microsoft.com/office/drawing/2014/main" id="{CDFB3C2E-FD35-45DA-A96A-FC235AAC74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820BEEB9-8955-430D-96A7-0663DD72AD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03A7D-45F5-4778-8973-D866D6321256}" type="slidenum">
              <a:rPr lang="ko-KR" altLang="en-US" smtClean="0"/>
              <a:t>‹#›</a:t>
            </a:fld>
            <a:endParaRPr lang="ko-KR" altLang="en-US"/>
          </a:p>
        </p:txBody>
      </p:sp>
    </p:spTree>
    <p:extLst>
      <p:ext uri="{BB962C8B-B14F-4D97-AF65-F5344CB8AC3E}">
        <p14:creationId xmlns:p14="http://schemas.microsoft.com/office/powerpoint/2010/main" val="3773421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5"/>
            <a:ext cx="10515600" cy="6356350"/>
          </a:xfrm>
        </p:spPr>
        <p:txBody>
          <a:bodyPr>
            <a:normAutofit fontScale="90000"/>
          </a:bodyPr>
          <a:lstStyle/>
          <a:p>
            <a:pPr algn="ctr">
              <a:lnSpc>
                <a:spcPct val="100000"/>
              </a:lnSpc>
            </a:pPr>
            <a:r>
              <a:rPr lang="ko-KR" altLang="en-US" dirty="0"/>
              <a:t>파이썬 스터디 </a:t>
            </a:r>
            <a:r>
              <a:rPr lang="en-US" altLang="ko-KR" dirty="0"/>
              <a:t>7</a:t>
            </a:r>
            <a:r>
              <a:rPr lang="ko-KR" altLang="en-US" dirty="0"/>
              <a:t>주차</a:t>
            </a:r>
            <a:br>
              <a:rPr lang="en-US" altLang="ko-KR" dirty="0"/>
            </a:br>
            <a:br>
              <a:rPr lang="en-US" altLang="ko-KR" dirty="0"/>
            </a:br>
            <a:r>
              <a:rPr lang="ko-KR" altLang="en-US" sz="2800" dirty="0"/>
              <a:t>실증분석을 위한 파이썬 패키지</a:t>
            </a:r>
            <a:br>
              <a:rPr lang="en-US" altLang="ko-KR" dirty="0"/>
            </a:br>
            <a:br>
              <a:rPr lang="en-US" altLang="ko-KR" dirty="0"/>
            </a:br>
            <a:r>
              <a:rPr lang="en-US" altLang="ko-KR" sz="3600" dirty="0" err="1"/>
              <a:t>Numpy</a:t>
            </a:r>
            <a:br>
              <a:rPr lang="en-US" altLang="ko-KR" sz="3600" dirty="0"/>
            </a:br>
            <a:r>
              <a:rPr lang="en-US" altLang="ko-KR" sz="3600" dirty="0"/>
              <a:t>Pandas</a:t>
            </a:r>
            <a:br>
              <a:rPr lang="en-US" altLang="ko-KR" sz="3600" dirty="0"/>
            </a:br>
            <a:r>
              <a:rPr lang="en-US" altLang="ko-KR" sz="3600" dirty="0"/>
              <a:t>Matplotlib, Seaborn</a:t>
            </a:r>
            <a:br>
              <a:rPr lang="en-US" altLang="ko-KR" sz="3600" dirty="0"/>
            </a:br>
            <a:r>
              <a:rPr lang="en-US" altLang="ko-KR" sz="3600" dirty="0">
                <a:solidFill>
                  <a:srgbClr val="FF0000"/>
                </a:solidFill>
              </a:rPr>
              <a:t>-</a:t>
            </a:r>
            <a:r>
              <a:rPr lang="en-US" altLang="ko-KR" sz="3600" dirty="0" err="1"/>
              <a:t>Scikit</a:t>
            </a:r>
            <a:r>
              <a:rPr lang="en-US" altLang="ko-KR" sz="3600" dirty="0"/>
              <a:t>-learn</a:t>
            </a:r>
            <a:r>
              <a:rPr lang="en-US" altLang="ko-KR" sz="3600" dirty="0">
                <a:solidFill>
                  <a:srgbClr val="FF0000"/>
                </a:solidFill>
              </a:rPr>
              <a:t>-</a:t>
            </a:r>
            <a:br>
              <a:rPr lang="en-US" altLang="ko-KR" sz="3600" dirty="0"/>
            </a:br>
            <a:r>
              <a:rPr lang="en-US" altLang="ko-KR" sz="3600" dirty="0"/>
              <a:t>….</a:t>
            </a:r>
            <a:br>
              <a:rPr lang="en-US" altLang="ko-KR" sz="3600" dirty="0"/>
            </a:br>
            <a:br>
              <a:rPr lang="en-US" altLang="ko-KR" sz="3600" dirty="0"/>
            </a:br>
            <a:br>
              <a:rPr lang="en-US" altLang="ko-KR" sz="2000" dirty="0"/>
            </a:br>
            <a:r>
              <a:rPr lang="ko-KR" altLang="en-US" sz="2000" dirty="0"/>
              <a:t>실증분석 연구회</a:t>
            </a:r>
            <a:endParaRPr lang="ko-KR" altLang="en-US" sz="36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a:t>
            </a:fld>
            <a:endParaRPr lang="ko-KR" altLang="en-US"/>
          </a:p>
        </p:txBody>
      </p:sp>
    </p:spTree>
    <p:extLst>
      <p:ext uri="{BB962C8B-B14F-4D97-AF65-F5344CB8AC3E}">
        <p14:creationId xmlns:p14="http://schemas.microsoft.com/office/powerpoint/2010/main" val="2350428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err="1"/>
              <a:t>Scikit</a:t>
            </a:r>
            <a:r>
              <a:rPr lang="en-US" altLang="ko-KR" sz="3200" dirty="0"/>
              <a:t>-Learn </a:t>
            </a:r>
            <a:r>
              <a:rPr lang="ko-KR" altLang="en-US" sz="3200" dirty="0"/>
              <a:t>사례</a:t>
            </a:r>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marL="457200" lvl="1" indent="0">
              <a:lnSpc>
                <a:spcPct val="100000"/>
              </a:lnSpc>
              <a:spcBef>
                <a:spcPts val="600"/>
              </a:spcBef>
              <a:buNone/>
            </a:pPr>
            <a:r>
              <a:rPr lang="en-US" altLang="ko-KR" dirty="0"/>
              <a:t>3. Arrange data into a features matrix and target vector</a:t>
            </a:r>
          </a:p>
          <a:p>
            <a:pPr marL="1200150" lvl="2" indent="-342900">
              <a:lnSpc>
                <a:spcPct val="100000"/>
              </a:lnSpc>
              <a:spcBef>
                <a:spcPts val="600"/>
              </a:spcBef>
            </a:pPr>
            <a:r>
              <a:rPr lang="en-US" altLang="ko-KR" dirty="0"/>
              <a:t>The </a:t>
            </a:r>
            <a:r>
              <a:rPr lang="en-US" altLang="ko-KR" dirty="0" err="1"/>
              <a:t>Scikit</a:t>
            </a:r>
            <a:r>
              <a:rPr lang="en-US" altLang="ko-KR" dirty="0"/>
              <a:t>-Learn data representation requires a two-dimensional features matrix (X) and one-dimensional target array(y). Features matrix (X)</a:t>
            </a:r>
            <a:r>
              <a:rPr lang="ko-KR" altLang="en-US" dirty="0"/>
              <a:t>는 행렬로 </a:t>
            </a:r>
            <a:r>
              <a:rPr lang="en-US" altLang="ko-KR" dirty="0"/>
              <a:t>[</a:t>
            </a:r>
            <a:r>
              <a:rPr lang="en-US" altLang="ko-KR" dirty="0" err="1"/>
              <a:t>n_sample</a:t>
            </a:r>
            <a:r>
              <a:rPr lang="en-US" altLang="ko-KR" dirty="0"/>
              <a:t>, </a:t>
            </a:r>
            <a:r>
              <a:rPr lang="en-US" altLang="ko-KR" dirty="0" err="1"/>
              <a:t>n_features</a:t>
            </a:r>
            <a:r>
              <a:rPr lang="en-US" altLang="ko-KR" dirty="0"/>
              <a:t>] </a:t>
            </a:r>
            <a:r>
              <a:rPr lang="ko-KR" altLang="en-US" dirty="0"/>
              <a:t>형태이며</a:t>
            </a:r>
            <a:r>
              <a:rPr lang="en-US" altLang="ko-KR" dirty="0"/>
              <a:t>, label array</a:t>
            </a:r>
            <a:r>
              <a:rPr lang="ko-KR" altLang="en-US" dirty="0"/>
              <a:t>는 </a:t>
            </a:r>
            <a:r>
              <a:rPr lang="en-US" altLang="ko-KR" dirty="0" err="1"/>
              <a:t>n_sampl</a:t>
            </a:r>
            <a:r>
              <a:rPr lang="ko-KR" altLang="en-US" dirty="0"/>
              <a:t>의 </a:t>
            </a:r>
            <a:r>
              <a:rPr lang="en-US" altLang="ko-KR" dirty="0"/>
              <a:t>1</a:t>
            </a:r>
            <a:r>
              <a:rPr lang="ko-KR" altLang="en-US" dirty="0"/>
              <a:t>차원 </a:t>
            </a:r>
            <a:r>
              <a:rPr lang="en-US" altLang="ko-KR" dirty="0"/>
              <a:t>array</a:t>
            </a:r>
            <a:r>
              <a:rPr lang="ko-KR" altLang="en-US" dirty="0"/>
              <a:t>로 구성된다</a:t>
            </a:r>
            <a:r>
              <a:rPr lang="en-US" altLang="ko-KR" dirty="0"/>
              <a:t>.</a:t>
            </a:r>
          </a:p>
          <a:p>
            <a:pPr marL="1200150" lvl="2" indent="-342900">
              <a:lnSpc>
                <a:spcPct val="100000"/>
              </a:lnSpc>
              <a:spcBef>
                <a:spcPts val="600"/>
              </a:spcBef>
            </a:pPr>
            <a:r>
              <a:rPr lang="en-US" altLang="ko-KR" dirty="0"/>
              <a:t>The rows represent individual elements of the dataset, and the columns represent quantities related to each of these elements. </a:t>
            </a:r>
          </a:p>
          <a:p>
            <a:pPr lvl="2">
              <a:lnSpc>
                <a:spcPct val="100000"/>
              </a:lnSpc>
              <a:spcBef>
                <a:spcPts val="600"/>
              </a:spcBef>
            </a:pPr>
            <a:r>
              <a:rPr lang="en-US" altLang="ko-KR" dirty="0" err="1"/>
              <a:t>Scikit</a:t>
            </a:r>
            <a:r>
              <a:rPr lang="en-US" altLang="ko-KR" dirty="0"/>
              <a:t>-Learn</a:t>
            </a:r>
            <a:r>
              <a:rPr lang="ko-KR" altLang="en-US" dirty="0"/>
              <a:t>에서는 이를 데이터가 </a:t>
            </a:r>
            <a:r>
              <a:rPr lang="en-US" altLang="ko-KR" dirty="0" err="1"/>
              <a:t>Numpy</a:t>
            </a:r>
            <a:r>
              <a:rPr lang="en-US" altLang="ko-KR" dirty="0"/>
              <a:t> array </a:t>
            </a:r>
            <a:r>
              <a:rPr lang="ko-KR" altLang="en-US" dirty="0"/>
              <a:t>형태로 </a:t>
            </a:r>
            <a:r>
              <a:rPr lang="en-US" altLang="ko-KR" dirty="0"/>
              <a:t>numeric </a:t>
            </a:r>
            <a:r>
              <a:rPr lang="ko-KR" altLang="en-US" dirty="0"/>
              <a:t>데이터 형태로 연속형</a:t>
            </a:r>
            <a:r>
              <a:rPr lang="en-US" altLang="ko-KR" dirty="0"/>
              <a:t>(continuous) </a:t>
            </a:r>
            <a:r>
              <a:rPr lang="ko-KR" altLang="en-US" dirty="0"/>
              <a:t>혹은 이산형</a:t>
            </a:r>
            <a:r>
              <a:rPr lang="en-US" altLang="ko-KR" dirty="0"/>
              <a:t>(discrete) </a:t>
            </a:r>
            <a:r>
              <a:rPr lang="ko-KR" altLang="en-US" dirty="0"/>
              <a:t>자료로 구성되는 것으로 가정한다</a:t>
            </a:r>
            <a:r>
              <a:rPr lang="en-US" altLang="ko-KR" dirty="0"/>
              <a:t>.</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10</a:t>
            </a:fld>
            <a:endParaRPr lang="ko-KR" altLang="en-US"/>
          </a:p>
        </p:txBody>
      </p:sp>
    </p:spTree>
    <p:extLst>
      <p:ext uri="{BB962C8B-B14F-4D97-AF65-F5344CB8AC3E}">
        <p14:creationId xmlns:p14="http://schemas.microsoft.com/office/powerpoint/2010/main" val="301799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err="1"/>
              <a:t>Scikit</a:t>
            </a:r>
            <a:r>
              <a:rPr lang="en-US" altLang="ko-KR" sz="3200" dirty="0"/>
              <a:t>-Learn </a:t>
            </a:r>
            <a:r>
              <a:rPr lang="ko-KR" altLang="en-US" sz="3200" dirty="0"/>
              <a:t>사례</a:t>
            </a:r>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marL="800100" lvl="1" indent="-342900">
              <a:lnSpc>
                <a:spcPct val="100000"/>
              </a:lnSpc>
              <a:spcBef>
                <a:spcPts val="600"/>
              </a:spcBef>
              <a:buFont typeface="+mj-lt"/>
              <a:buAutoNum type="arabicPeriod" startAt="4"/>
            </a:pPr>
            <a:r>
              <a:rPr lang="en-US" altLang="ko-KR" dirty="0"/>
              <a:t>Fit the model to your data</a:t>
            </a:r>
          </a:p>
          <a:p>
            <a:pPr marL="1200150" lvl="2" indent="-342900">
              <a:lnSpc>
                <a:spcPct val="100000"/>
              </a:lnSpc>
              <a:spcBef>
                <a:spcPts val="600"/>
              </a:spcBef>
            </a:pPr>
            <a:r>
              <a:rPr lang="en-US" altLang="ko-KR" dirty="0"/>
              <a:t>Now it is time to apply our model to data. The fit() command causes a number of model-dependent internal computations  to take place and the results of these computations are stored in model specific attributes that user can explore.</a:t>
            </a:r>
          </a:p>
          <a:p>
            <a:pPr marL="1200150" lvl="2" indent="-342900">
              <a:lnSpc>
                <a:spcPct val="100000"/>
              </a:lnSpc>
              <a:spcBef>
                <a:spcPts val="600"/>
              </a:spcBef>
            </a:pPr>
            <a:r>
              <a:rPr lang="en-US" altLang="ko-KR" dirty="0"/>
              <a:t>In </a:t>
            </a:r>
            <a:r>
              <a:rPr lang="en-US" altLang="ko-KR" dirty="0" err="1"/>
              <a:t>Scikit</a:t>
            </a:r>
            <a:r>
              <a:rPr lang="en-US" altLang="ko-KR" dirty="0"/>
              <a:t>-Learn, by convention all model parameters that were learned during the fit() process have training underscores:   </a:t>
            </a:r>
            <a:r>
              <a:rPr lang="en-US" altLang="ko-KR" i="1" dirty="0" err="1"/>
              <a:t>model.coef</a:t>
            </a:r>
            <a:r>
              <a:rPr lang="en-US" altLang="ko-KR" i="1" dirty="0"/>
              <a:t>_, </a:t>
            </a:r>
            <a:r>
              <a:rPr lang="en-US" altLang="ko-KR" i="1" dirty="0" err="1"/>
              <a:t>model.intercept</a:t>
            </a:r>
            <a:r>
              <a:rPr lang="en-US" altLang="ko-KR" i="1" dirty="0"/>
              <a:t>_</a:t>
            </a:r>
            <a:endParaRPr lang="en-US" altLang="ko-KR" dirty="0"/>
          </a:p>
          <a:p>
            <a:pPr marL="1200150" lvl="2" indent="-342900">
              <a:lnSpc>
                <a:spcPct val="100000"/>
              </a:lnSpc>
              <a:spcBef>
                <a:spcPts val="600"/>
              </a:spcBef>
            </a:pPr>
            <a:r>
              <a:rPr lang="en-US" altLang="ko-KR" dirty="0"/>
              <a:t>In general, </a:t>
            </a:r>
            <a:r>
              <a:rPr lang="en-US" altLang="ko-KR" dirty="0" err="1"/>
              <a:t>Scikit</a:t>
            </a:r>
            <a:r>
              <a:rPr lang="en-US" altLang="ko-KR" dirty="0"/>
              <a:t>-Learn does</a:t>
            </a:r>
            <a:r>
              <a:rPr lang="ko-KR" altLang="en-US" dirty="0"/>
              <a:t> </a:t>
            </a:r>
            <a:r>
              <a:rPr lang="en-US" altLang="ko-KR" dirty="0"/>
              <a:t>not</a:t>
            </a:r>
            <a:r>
              <a:rPr lang="ko-KR" altLang="en-US" dirty="0"/>
              <a:t> </a:t>
            </a:r>
            <a:r>
              <a:rPr lang="en-US" altLang="ko-KR" dirty="0"/>
              <a:t>provide</a:t>
            </a:r>
            <a:r>
              <a:rPr lang="ko-KR" altLang="en-US" dirty="0"/>
              <a:t> </a:t>
            </a:r>
            <a:r>
              <a:rPr lang="en-US" altLang="ko-KR" dirty="0"/>
              <a:t>tools</a:t>
            </a:r>
            <a:r>
              <a:rPr lang="ko-KR" altLang="en-US" dirty="0"/>
              <a:t> </a:t>
            </a:r>
            <a:r>
              <a:rPr lang="en-US" altLang="ko-KR" dirty="0"/>
              <a:t>to</a:t>
            </a:r>
            <a:r>
              <a:rPr lang="ko-KR" altLang="en-US" dirty="0"/>
              <a:t> </a:t>
            </a:r>
            <a:r>
              <a:rPr lang="en-US" altLang="ko-KR" dirty="0"/>
              <a:t>draw</a:t>
            </a:r>
            <a:r>
              <a:rPr lang="ko-KR" altLang="en-US" dirty="0"/>
              <a:t> </a:t>
            </a:r>
            <a:r>
              <a:rPr lang="en-US" altLang="ko-KR" dirty="0"/>
              <a:t>conclusions</a:t>
            </a:r>
            <a:r>
              <a:rPr lang="ko-KR" altLang="en-US" dirty="0"/>
              <a:t> </a:t>
            </a:r>
            <a:r>
              <a:rPr lang="en-US" altLang="ko-KR" dirty="0"/>
              <a:t>from</a:t>
            </a:r>
            <a:r>
              <a:rPr lang="ko-KR" altLang="en-US" dirty="0"/>
              <a:t> </a:t>
            </a:r>
            <a:r>
              <a:rPr lang="en-US" altLang="ko-KR" dirty="0"/>
              <a:t>internal</a:t>
            </a:r>
            <a:r>
              <a:rPr lang="ko-KR" altLang="en-US" dirty="0"/>
              <a:t> </a:t>
            </a:r>
            <a:r>
              <a:rPr lang="en-US" altLang="ko-KR" dirty="0"/>
              <a:t>model</a:t>
            </a:r>
            <a:r>
              <a:rPr lang="ko-KR" altLang="en-US" dirty="0"/>
              <a:t> </a:t>
            </a:r>
            <a:r>
              <a:rPr lang="en-US" altLang="ko-KR" dirty="0"/>
              <a:t>parameters</a:t>
            </a:r>
            <a:r>
              <a:rPr lang="ko-KR" altLang="en-US" dirty="0"/>
              <a:t> </a:t>
            </a:r>
            <a:r>
              <a:rPr lang="en-US" altLang="ko-KR" dirty="0"/>
              <a:t>themselves: interpreting model parameters is much more a statistical modeling question than a machine learning.</a:t>
            </a:r>
          </a:p>
          <a:p>
            <a:pPr marL="1200150" lvl="2" indent="-342900">
              <a:lnSpc>
                <a:spcPct val="100000"/>
              </a:lnSpc>
              <a:spcBef>
                <a:spcPts val="600"/>
              </a:spcBef>
            </a:pPr>
            <a:r>
              <a:rPr lang="en-US" altLang="ko-KR" dirty="0"/>
              <a:t>Machine learning rather than focuses on what the model predicts. If you would like to dive into the meaning of fit parameters within the model, other tools are available, including the </a:t>
            </a:r>
            <a:r>
              <a:rPr lang="en-US" altLang="ko-KR" dirty="0" err="1"/>
              <a:t>StatsModels</a:t>
            </a:r>
            <a:r>
              <a:rPr lang="en-US" altLang="ko-KR" dirty="0"/>
              <a:t> Python package.</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11</a:t>
            </a:fld>
            <a:endParaRPr lang="ko-KR" altLang="en-US"/>
          </a:p>
        </p:txBody>
      </p:sp>
    </p:spTree>
    <p:extLst>
      <p:ext uri="{BB962C8B-B14F-4D97-AF65-F5344CB8AC3E}">
        <p14:creationId xmlns:p14="http://schemas.microsoft.com/office/powerpoint/2010/main" val="3181083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err="1"/>
              <a:t>Scikit</a:t>
            </a:r>
            <a:r>
              <a:rPr lang="en-US" altLang="ko-KR" sz="3200" dirty="0"/>
              <a:t>-Learn </a:t>
            </a:r>
            <a:r>
              <a:rPr lang="ko-KR" altLang="en-US" sz="3200" dirty="0"/>
              <a:t>사례</a:t>
            </a:r>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marL="457200" lvl="1" indent="0">
              <a:lnSpc>
                <a:spcPct val="100000"/>
              </a:lnSpc>
              <a:spcBef>
                <a:spcPts val="600"/>
              </a:spcBef>
              <a:buNone/>
            </a:pPr>
            <a:r>
              <a:rPr lang="en-US" altLang="ko-KR" dirty="0"/>
              <a:t>5. Predict labels for unknown data</a:t>
            </a:r>
          </a:p>
          <a:p>
            <a:pPr marL="1200150" lvl="2" indent="-342900">
              <a:lnSpc>
                <a:spcPct val="100000"/>
              </a:lnSpc>
              <a:spcBef>
                <a:spcPts val="600"/>
              </a:spcBef>
            </a:pPr>
            <a:r>
              <a:rPr lang="en-US" altLang="ko-KR" dirty="0"/>
              <a:t>Once the model is trained, the main task of supervised machine learning is to evaluate it based on what it says about new data that was not part of the training set.</a:t>
            </a:r>
          </a:p>
          <a:p>
            <a:pPr marL="1200150" lvl="2" indent="-342900">
              <a:lnSpc>
                <a:spcPct val="100000"/>
              </a:lnSpc>
              <a:spcBef>
                <a:spcPts val="600"/>
              </a:spcBef>
            </a:pPr>
            <a:r>
              <a:rPr lang="en-US" altLang="ko-KR" dirty="0"/>
              <a:t>In </a:t>
            </a:r>
            <a:r>
              <a:rPr lang="en-US" altLang="ko-KR" dirty="0" err="1"/>
              <a:t>Scikit</a:t>
            </a:r>
            <a:r>
              <a:rPr lang="en-US" altLang="ko-KR" dirty="0"/>
              <a:t>-Learn, we can do this using the predict() method.</a:t>
            </a:r>
          </a:p>
          <a:p>
            <a:pPr marL="1200150" lvl="2" indent="-342900">
              <a:lnSpc>
                <a:spcPct val="100000"/>
              </a:lnSpc>
              <a:spcBef>
                <a:spcPts val="600"/>
              </a:spcBef>
            </a:pPr>
            <a:r>
              <a:rPr lang="en-US" altLang="ko-KR" dirty="0"/>
              <a:t>Visualize the results by plotting predicted values with real test data.</a:t>
            </a:r>
          </a:p>
          <a:p>
            <a:pPr marL="1200150" lvl="2" indent="-342900">
              <a:lnSpc>
                <a:spcPct val="100000"/>
              </a:lnSpc>
              <a:spcBef>
                <a:spcPts val="600"/>
              </a:spcBef>
            </a:pPr>
            <a:r>
              <a:rPr lang="en-US" altLang="ko-KR" dirty="0"/>
              <a:t>Typically one evaluate the efficacy of the model by comparing relevant metrics such as accuracy, MSE(mean squared errors).</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12</a:t>
            </a:fld>
            <a:endParaRPr lang="ko-KR" altLang="en-US"/>
          </a:p>
        </p:txBody>
      </p:sp>
    </p:spTree>
    <p:extLst>
      <p:ext uri="{BB962C8B-B14F-4D97-AF65-F5344CB8AC3E}">
        <p14:creationId xmlns:p14="http://schemas.microsoft.com/office/powerpoint/2010/main" val="3378155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Iris Data set</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309770"/>
          </a:xfrm>
        </p:spPr>
        <p:txBody>
          <a:bodyPr>
            <a:normAutofit/>
          </a:bodyPr>
          <a:lstStyle/>
          <a:p>
            <a:r>
              <a:rPr lang="en-US" altLang="ko-KR" dirty="0"/>
              <a:t>Iris </a:t>
            </a:r>
            <a:r>
              <a:rPr lang="ko-KR" altLang="en-US" dirty="0"/>
              <a:t>데이터셋</a:t>
            </a:r>
            <a:endParaRPr lang="en-US" altLang="ko-KR" dirty="0"/>
          </a:p>
          <a:p>
            <a:pPr lvl="1"/>
            <a:r>
              <a:rPr lang="en-US" altLang="ko-KR" dirty="0"/>
              <a:t>Seaborn </a:t>
            </a:r>
            <a:r>
              <a:rPr lang="ko-KR" altLang="en-US" dirty="0"/>
              <a:t>패키지에서 </a:t>
            </a:r>
            <a:r>
              <a:rPr lang="en-US" altLang="ko-KR" dirty="0" err="1"/>
              <a:t>DataFrame</a:t>
            </a:r>
            <a:r>
              <a:rPr lang="ko-KR" altLang="en-US" dirty="0"/>
              <a:t>으로 </a:t>
            </a:r>
            <a:r>
              <a:rPr lang="ko-KR" altLang="en-US" dirty="0" err="1"/>
              <a:t>읽어들임</a:t>
            </a:r>
            <a:endParaRPr lang="en-US" altLang="ko-KR" dirty="0"/>
          </a:p>
          <a:p>
            <a:pPr marL="457200" lvl="1" indent="0">
              <a:buNone/>
            </a:pPr>
            <a:r>
              <a:rPr lang="en-US" altLang="ko-KR" dirty="0"/>
              <a:t>	iris = </a:t>
            </a:r>
            <a:r>
              <a:rPr lang="en-US" altLang="ko-KR" dirty="0" err="1"/>
              <a:t>sns.load_dataset</a:t>
            </a:r>
            <a:r>
              <a:rPr lang="en-US" altLang="ko-KR" dirty="0"/>
              <a:t>(‘iris)</a:t>
            </a:r>
          </a:p>
          <a:p>
            <a:pPr marL="457200" lvl="1" indent="0">
              <a:buNone/>
            </a:pPr>
            <a:endParaRPr lang="en-US" altLang="ko-KR" dirty="0"/>
          </a:p>
          <a:p>
            <a:pPr marL="457200" lvl="1" indent="0">
              <a:buNone/>
            </a:pPr>
            <a:endParaRPr lang="en-US" altLang="ko-KR" dirty="0"/>
          </a:p>
          <a:p>
            <a:pPr marL="457200" lvl="1" indent="0">
              <a:buNone/>
            </a:pPr>
            <a:endParaRPr lang="en-US" altLang="ko-KR" dirty="0"/>
          </a:p>
          <a:p>
            <a:pPr marL="457200" lvl="1" indent="0">
              <a:buNone/>
            </a:pPr>
            <a:endParaRPr lang="en-US" altLang="ko-KR" dirty="0"/>
          </a:p>
          <a:p>
            <a:pPr marL="457200" lvl="1" indent="0">
              <a:buNone/>
            </a:pPr>
            <a:endParaRPr lang="en-US" altLang="ko-KR" dirty="0"/>
          </a:p>
          <a:p>
            <a:pPr marL="457200" lvl="1" indent="0">
              <a:buNone/>
            </a:pPr>
            <a:endParaRPr lang="en-US" altLang="ko-KR" dirty="0"/>
          </a:p>
          <a:p>
            <a:pPr marL="457200" lvl="1" indent="0">
              <a:buNone/>
            </a:pPr>
            <a:endParaRPr lang="en-US" altLang="ko-KR" dirty="0"/>
          </a:p>
          <a:p>
            <a:pPr lvl="1"/>
            <a:r>
              <a:rPr lang="en-US" altLang="ko-KR" dirty="0"/>
              <a:t>Supervised learning example: Iris classification</a:t>
            </a:r>
          </a:p>
          <a:p>
            <a:pPr lvl="1"/>
            <a:r>
              <a:rPr lang="en-US" altLang="ko-KR" dirty="0"/>
              <a:t>Unsupervised learning example: Iris dimensionality</a:t>
            </a:r>
          </a:p>
          <a:p>
            <a:pPr lvl="1"/>
            <a:r>
              <a:rPr lang="en-US" altLang="ko-KR" dirty="0"/>
              <a:t>Unsupervised learning example: Iris clustering</a:t>
            </a:r>
            <a:endParaRPr lang="ko-KR" altLang="en-US" dirty="0"/>
          </a:p>
          <a:p>
            <a:pPr marL="457200" lvl="1" indent="0">
              <a:buNone/>
            </a:pPr>
            <a:endParaRPr lang="en-US" altLang="ko-KR"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13</a:t>
            </a:fld>
            <a:endParaRPr lang="ko-KR" altLang="en-US"/>
          </a:p>
        </p:txBody>
      </p:sp>
      <p:pic>
        <p:nvPicPr>
          <p:cNvPr id="6" name="그림 5">
            <a:extLst>
              <a:ext uri="{FF2B5EF4-FFF2-40B4-BE49-F238E27FC236}">
                <a16:creationId xmlns:a16="http://schemas.microsoft.com/office/drawing/2014/main" id="{28371750-C524-4364-8993-BC805DCCA933}"/>
              </a:ext>
            </a:extLst>
          </p:cNvPr>
          <p:cNvPicPr>
            <a:picLocks noChangeAspect="1"/>
          </p:cNvPicPr>
          <p:nvPr/>
        </p:nvPicPr>
        <p:blipFill>
          <a:blip r:embed="rId2"/>
          <a:stretch>
            <a:fillRect/>
          </a:stretch>
        </p:blipFill>
        <p:spPr>
          <a:xfrm>
            <a:off x="5937712" y="2273457"/>
            <a:ext cx="5111288" cy="2844316"/>
          </a:xfrm>
          <a:prstGeom prst="rect">
            <a:avLst/>
          </a:prstGeom>
        </p:spPr>
      </p:pic>
    </p:spTree>
    <p:extLst>
      <p:ext uri="{BB962C8B-B14F-4D97-AF65-F5344CB8AC3E}">
        <p14:creationId xmlns:p14="http://schemas.microsoft.com/office/powerpoint/2010/main" val="319986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Iris Classification</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fontScale="92500" lnSpcReduction="20000"/>
          </a:bodyPr>
          <a:lstStyle/>
          <a:p>
            <a:pPr marL="400050">
              <a:lnSpc>
                <a:spcPct val="110000"/>
              </a:lnSpc>
              <a:spcBef>
                <a:spcPts val="600"/>
              </a:spcBef>
              <a:buAutoNum type="arabicPeriod"/>
            </a:pPr>
            <a:r>
              <a:rPr lang="en-US" altLang="ko-KR" sz="2400" dirty="0"/>
              <a:t>Choose a class of model</a:t>
            </a:r>
          </a:p>
          <a:p>
            <a:pPr lvl="1">
              <a:lnSpc>
                <a:spcPct val="110000"/>
              </a:lnSpc>
              <a:spcBef>
                <a:spcPts val="600"/>
              </a:spcBef>
            </a:pPr>
            <a:r>
              <a:rPr lang="en-US" altLang="ko-KR" sz="1800" dirty="0"/>
              <a:t>We will used an extremely simple generative model known as Gaussian naive Bayes. It is so fast and has no hyperparameters to choose. GNB is often a good model to use as a baseline classification, before you explore whether improvements can be found through more sophisticated models.</a:t>
            </a:r>
          </a:p>
          <a:p>
            <a:pPr lvl="1">
              <a:lnSpc>
                <a:spcPct val="110000"/>
              </a:lnSpc>
              <a:spcBef>
                <a:spcPts val="600"/>
              </a:spcBef>
            </a:pPr>
            <a:r>
              <a:rPr lang="en-US" altLang="ko-KR" sz="1800" dirty="0"/>
              <a:t>“from </a:t>
            </a:r>
            <a:r>
              <a:rPr lang="en-US" altLang="ko-KR" sz="1800" dirty="0" err="1"/>
              <a:t>sklearn.naïve_bayes</a:t>
            </a:r>
            <a:r>
              <a:rPr lang="en-US" altLang="ko-KR" sz="1800" dirty="0"/>
              <a:t> import </a:t>
            </a:r>
            <a:r>
              <a:rPr lang="en-US" altLang="ko-KR" sz="1800" dirty="0" err="1"/>
              <a:t>GaussianNB</a:t>
            </a:r>
            <a:r>
              <a:rPr lang="en-US" altLang="ko-KR" sz="1800" dirty="0"/>
              <a:t>”</a:t>
            </a:r>
          </a:p>
          <a:p>
            <a:pPr lvl="2">
              <a:lnSpc>
                <a:spcPct val="110000"/>
              </a:lnSpc>
              <a:spcBef>
                <a:spcPts val="600"/>
              </a:spcBef>
            </a:pPr>
            <a:endParaRPr lang="en-US" altLang="ko-KR" dirty="0"/>
          </a:p>
          <a:p>
            <a:pPr marL="57150" indent="0">
              <a:lnSpc>
                <a:spcPct val="110000"/>
              </a:lnSpc>
              <a:spcBef>
                <a:spcPts val="600"/>
              </a:spcBef>
              <a:buNone/>
            </a:pPr>
            <a:r>
              <a:rPr lang="en-US" altLang="ko-KR" sz="2400" dirty="0"/>
              <a:t>3. Arrange data into features matrix and target vector</a:t>
            </a:r>
          </a:p>
          <a:p>
            <a:pPr lvl="1">
              <a:lnSpc>
                <a:spcPct val="110000"/>
              </a:lnSpc>
              <a:spcBef>
                <a:spcPts val="600"/>
              </a:spcBef>
            </a:pPr>
            <a:r>
              <a:rPr lang="en-US" altLang="ko-KR" sz="1800" dirty="0"/>
              <a:t>We will split the data into a training set and testing set. </a:t>
            </a:r>
          </a:p>
          <a:p>
            <a:pPr lvl="1">
              <a:lnSpc>
                <a:spcPct val="110000"/>
              </a:lnSpc>
              <a:spcBef>
                <a:spcPts val="600"/>
              </a:spcBef>
            </a:pPr>
            <a:r>
              <a:rPr lang="en-US" altLang="ko-KR" sz="1800" dirty="0"/>
              <a:t>This could be done by hand, but it is more convenient to use the </a:t>
            </a:r>
            <a:r>
              <a:rPr lang="en-US" altLang="ko-KR" sz="1800" dirty="0" err="1"/>
              <a:t>train_test_split</a:t>
            </a:r>
            <a:r>
              <a:rPr lang="en-US" altLang="ko-KR" sz="1800" dirty="0"/>
              <a:t> utility function: </a:t>
            </a:r>
          </a:p>
          <a:p>
            <a:pPr lvl="1">
              <a:lnSpc>
                <a:spcPct val="110000"/>
              </a:lnSpc>
              <a:spcBef>
                <a:spcPts val="600"/>
              </a:spcBef>
            </a:pPr>
            <a:r>
              <a:rPr lang="en-US" altLang="ko-KR" sz="1800" dirty="0"/>
              <a:t>“from </a:t>
            </a:r>
            <a:r>
              <a:rPr lang="en-US" altLang="ko-KR" sz="1800" dirty="0" err="1"/>
              <a:t>sklearn.model_selection</a:t>
            </a:r>
            <a:r>
              <a:rPr lang="en-US" altLang="ko-KR" sz="1800" dirty="0"/>
              <a:t> import </a:t>
            </a:r>
            <a:r>
              <a:rPr lang="en-US" altLang="ko-KR" sz="1800" dirty="0" err="1"/>
              <a:t>train_test_split</a:t>
            </a:r>
            <a:r>
              <a:rPr lang="en-US" altLang="ko-KR" sz="1800" dirty="0"/>
              <a:t>”</a:t>
            </a:r>
          </a:p>
          <a:p>
            <a:pPr lvl="1">
              <a:lnSpc>
                <a:spcPct val="110000"/>
              </a:lnSpc>
              <a:spcBef>
                <a:spcPts val="600"/>
              </a:spcBef>
            </a:pPr>
            <a:endParaRPr lang="en-US" altLang="ko-KR" dirty="0"/>
          </a:p>
          <a:p>
            <a:pPr marL="57150" indent="0">
              <a:lnSpc>
                <a:spcPct val="110000"/>
              </a:lnSpc>
              <a:spcBef>
                <a:spcPts val="600"/>
              </a:spcBef>
              <a:buNone/>
            </a:pPr>
            <a:r>
              <a:rPr lang="en-US" altLang="ko-KR" sz="2400" dirty="0"/>
              <a:t>5. Predict labels for unknown data</a:t>
            </a:r>
          </a:p>
          <a:p>
            <a:pPr lvl="1">
              <a:lnSpc>
                <a:spcPct val="110000"/>
              </a:lnSpc>
              <a:spcBef>
                <a:spcPts val="600"/>
              </a:spcBef>
            </a:pPr>
            <a:r>
              <a:rPr lang="en-US" altLang="ko-KR" sz="1800" dirty="0"/>
              <a:t>Finally, we can use the </a:t>
            </a:r>
            <a:r>
              <a:rPr lang="en-US" altLang="ko-KR" sz="1800" dirty="0" err="1"/>
              <a:t>accuracy_score</a:t>
            </a:r>
            <a:r>
              <a:rPr lang="en-US" altLang="ko-KR" sz="1800" dirty="0"/>
              <a:t> utility function to see the fraction of predicted labels that match their true value</a:t>
            </a:r>
          </a:p>
          <a:p>
            <a:pPr lvl="1">
              <a:lnSpc>
                <a:spcPct val="110000"/>
              </a:lnSpc>
              <a:spcBef>
                <a:spcPts val="600"/>
              </a:spcBef>
            </a:pPr>
            <a:r>
              <a:rPr lang="en-US" altLang="ko-KR" sz="1800" dirty="0"/>
              <a:t>“from </a:t>
            </a:r>
            <a:r>
              <a:rPr lang="en-US" altLang="ko-KR" sz="1800" dirty="0" err="1"/>
              <a:t>sklearn.metrics</a:t>
            </a:r>
            <a:r>
              <a:rPr lang="en-US" altLang="ko-KR" sz="1800" dirty="0"/>
              <a:t> import </a:t>
            </a:r>
            <a:r>
              <a:rPr lang="en-US" altLang="ko-KR" sz="1800" dirty="0" err="1"/>
              <a:t>accuracy_score</a:t>
            </a:r>
            <a:r>
              <a:rPr lang="en-US" altLang="ko-KR" sz="1800" dirty="0"/>
              <a:t>”</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14</a:t>
            </a:fld>
            <a:endParaRPr lang="ko-KR" altLang="en-US"/>
          </a:p>
        </p:txBody>
      </p:sp>
    </p:spTree>
    <p:extLst>
      <p:ext uri="{BB962C8B-B14F-4D97-AF65-F5344CB8AC3E}">
        <p14:creationId xmlns:p14="http://schemas.microsoft.com/office/powerpoint/2010/main" val="76818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Iris dimensionality</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fontScale="92500" lnSpcReduction="10000"/>
          </a:bodyPr>
          <a:lstStyle/>
          <a:p>
            <a:pPr>
              <a:lnSpc>
                <a:spcPct val="100000"/>
              </a:lnSpc>
              <a:spcBef>
                <a:spcPts val="600"/>
              </a:spcBef>
            </a:pPr>
            <a:r>
              <a:rPr lang="en-US" altLang="ko-KR" sz="2400" dirty="0"/>
              <a:t>Unsupervised learning: dimensionality reduction</a:t>
            </a:r>
          </a:p>
          <a:p>
            <a:pPr lvl="1">
              <a:lnSpc>
                <a:spcPct val="100000"/>
              </a:lnSpc>
              <a:spcBef>
                <a:spcPts val="600"/>
              </a:spcBef>
            </a:pPr>
            <a:r>
              <a:rPr lang="en-US" altLang="ko-KR" sz="2000" dirty="0"/>
              <a:t>The task of dimensionality reduction is to ask whether there is a suitable lower dimensional representation that retain the essential features of the data.</a:t>
            </a:r>
          </a:p>
          <a:p>
            <a:pPr lvl="1">
              <a:lnSpc>
                <a:spcPct val="100000"/>
              </a:lnSpc>
              <a:spcBef>
                <a:spcPts val="600"/>
              </a:spcBef>
            </a:pPr>
            <a:endParaRPr lang="en-US" altLang="ko-KR" sz="2000" dirty="0"/>
          </a:p>
          <a:p>
            <a:pPr lvl="1">
              <a:lnSpc>
                <a:spcPct val="100000"/>
              </a:lnSpc>
              <a:spcBef>
                <a:spcPts val="600"/>
              </a:spcBef>
            </a:pPr>
            <a:r>
              <a:rPr lang="en-US" altLang="ko-KR" sz="2000" dirty="0"/>
              <a:t>Often dimensionality reduction is used as an aid to visualizing data, after all, it is much easier to plot data in two dimensions than in four dimensions or higher!</a:t>
            </a:r>
          </a:p>
          <a:p>
            <a:pPr lvl="1">
              <a:lnSpc>
                <a:spcPct val="100000"/>
              </a:lnSpc>
              <a:spcBef>
                <a:spcPts val="600"/>
              </a:spcBef>
            </a:pPr>
            <a:endParaRPr lang="en-US" altLang="ko-KR" sz="2000" dirty="0"/>
          </a:p>
          <a:p>
            <a:pPr marL="800100" lvl="1" indent="-342900">
              <a:lnSpc>
                <a:spcPct val="100000"/>
              </a:lnSpc>
              <a:spcBef>
                <a:spcPts val="600"/>
              </a:spcBef>
              <a:buAutoNum type="arabicPeriod"/>
            </a:pPr>
            <a:r>
              <a:rPr lang="en-US" altLang="ko-KR" sz="2000" dirty="0"/>
              <a:t>We will use principle component analysis.</a:t>
            </a:r>
          </a:p>
          <a:p>
            <a:pPr lvl="2">
              <a:lnSpc>
                <a:spcPct val="100000"/>
              </a:lnSpc>
              <a:spcBef>
                <a:spcPts val="600"/>
              </a:spcBef>
            </a:pPr>
            <a:r>
              <a:rPr lang="en-US" altLang="ko-KR" sz="1700" dirty="0"/>
              <a:t>“from </a:t>
            </a:r>
            <a:r>
              <a:rPr lang="en-US" altLang="ko-KR" sz="1700" dirty="0" err="1"/>
              <a:t>sklearn.decomposition</a:t>
            </a:r>
            <a:r>
              <a:rPr lang="en-US" altLang="ko-KR" sz="1700" dirty="0"/>
              <a:t> import PCA</a:t>
            </a:r>
          </a:p>
          <a:p>
            <a:pPr lvl="1">
              <a:lnSpc>
                <a:spcPct val="100000"/>
              </a:lnSpc>
              <a:spcBef>
                <a:spcPts val="600"/>
              </a:spcBef>
            </a:pPr>
            <a:endParaRPr lang="en-US" altLang="ko-KR" sz="2000" dirty="0"/>
          </a:p>
          <a:p>
            <a:pPr marL="457200" lvl="1" indent="0">
              <a:lnSpc>
                <a:spcPct val="100000"/>
              </a:lnSpc>
              <a:spcBef>
                <a:spcPts val="600"/>
              </a:spcBef>
              <a:buNone/>
            </a:pPr>
            <a:r>
              <a:rPr lang="en-US" altLang="ko-KR" sz="2000" dirty="0"/>
              <a:t>2. Instantiate the model: “PCA = PCA(</a:t>
            </a:r>
            <a:r>
              <a:rPr lang="en-US" altLang="ko-KR" sz="2000" dirty="0" err="1"/>
              <a:t>n_components</a:t>
            </a:r>
            <a:r>
              <a:rPr lang="en-US" altLang="ko-KR" sz="2000" dirty="0"/>
              <a:t>=2)”</a:t>
            </a:r>
          </a:p>
          <a:p>
            <a:pPr marL="457200" lvl="1" indent="0">
              <a:lnSpc>
                <a:spcPct val="100000"/>
              </a:lnSpc>
              <a:spcBef>
                <a:spcPts val="600"/>
              </a:spcBef>
              <a:buNone/>
            </a:pPr>
            <a:endParaRPr lang="en-US" altLang="ko-KR" sz="2000" dirty="0"/>
          </a:p>
          <a:p>
            <a:pPr marL="457200" lvl="1" indent="0">
              <a:lnSpc>
                <a:spcPct val="100000"/>
              </a:lnSpc>
              <a:spcBef>
                <a:spcPts val="600"/>
              </a:spcBef>
              <a:buNone/>
            </a:pPr>
            <a:r>
              <a:rPr lang="en-US" altLang="ko-KR" sz="2000" dirty="0"/>
              <a:t>5. Transform the data to two dimensions. </a:t>
            </a:r>
          </a:p>
          <a:p>
            <a:pPr lvl="2">
              <a:lnSpc>
                <a:spcPct val="100000"/>
              </a:lnSpc>
              <a:spcBef>
                <a:spcPts val="600"/>
              </a:spcBef>
            </a:pPr>
            <a:r>
              <a:rPr lang="en-US" altLang="ko-KR" sz="1700" dirty="0"/>
              <a:t>“X_2D = </a:t>
            </a:r>
            <a:r>
              <a:rPr lang="en-US" altLang="ko-KR" sz="1700" dirty="0" err="1"/>
              <a:t>PCA.transform</a:t>
            </a:r>
            <a:r>
              <a:rPr lang="en-US" altLang="ko-KR" sz="1700" dirty="0"/>
              <a:t>(</a:t>
            </a:r>
            <a:r>
              <a:rPr lang="en-US" altLang="ko-KR" sz="1700" dirty="0" err="1"/>
              <a:t>X_iris</a:t>
            </a:r>
            <a:r>
              <a:rPr lang="en-US" altLang="ko-KR" sz="1700" dirty="0"/>
              <a:t>)”</a:t>
            </a:r>
          </a:p>
          <a:p>
            <a:pPr lvl="2">
              <a:lnSpc>
                <a:spcPct val="100000"/>
              </a:lnSpc>
              <a:spcBef>
                <a:spcPts val="600"/>
              </a:spcBef>
            </a:pPr>
            <a:r>
              <a:rPr lang="en-US" altLang="ko-KR" sz="1700" dirty="0"/>
              <a:t>Insert the results into the original Iris </a:t>
            </a:r>
            <a:r>
              <a:rPr lang="en-US" altLang="ko-KR" sz="1700" dirty="0" err="1"/>
              <a:t>DataFrame</a:t>
            </a:r>
            <a:r>
              <a:rPr lang="en-US" altLang="ko-KR" sz="1700" dirty="0"/>
              <a:t>, and plot the results.</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15</a:t>
            </a:fld>
            <a:endParaRPr lang="ko-KR" altLang="en-US"/>
          </a:p>
        </p:txBody>
      </p:sp>
    </p:spTree>
    <p:extLst>
      <p:ext uri="{BB962C8B-B14F-4D97-AF65-F5344CB8AC3E}">
        <p14:creationId xmlns:p14="http://schemas.microsoft.com/office/powerpoint/2010/main" val="4270747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Iris clustering</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lnSpcReduction="10000"/>
          </a:bodyPr>
          <a:lstStyle/>
          <a:p>
            <a:pPr>
              <a:lnSpc>
                <a:spcPct val="100000"/>
              </a:lnSpc>
              <a:spcBef>
                <a:spcPts val="600"/>
              </a:spcBef>
            </a:pPr>
            <a:r>
              <a:rPr lang="en-US" altLang="ko-KR" sz="2600" dirty="0"/>
              <a:t>Unsupervised learning: Iris clustering</a:t>
            </a:r>
          </a:p>
          <a:p>
            <a:pPr lvl="1">
              <a:lnSpc>
                <a:spcPct val="100000"/>
              </a:lnSpc>
              <a:spcBef>
                <a:spcPts val="600"/>
              </a:spcBef>
            </a:pPr>
            <a:r>
              <a:rPr lang="en-US" altLang="ko-KR" sz="2000" dirty="0"/>
              <a:t>A clustering algorithm attempts to find distinct groups of data without reference to any labels.</a:t>
            </a:r>
          </a:p>
          <a:p>
            <a:pPr lvl="1">
              <a:lnSpc>
                <a:spcPct val="100000"/>
              </a:lnSpc>
              <a:spcBef>
                <a:spcPts val="600"/>
              </a:spcBef>
            </a:pPr>
            <a:r>
              <a:rPr lang="en-US" altLang="ko-KR" sz="2000" dirty="0"/>
              <a:t>We will use a powerful clustering method called a Gaussian mixture model(GMM).</a:t>
            </a:r>
          </a:p>
          <a:p>
            <a:pPr lvl="1">
              <a:lnSpc>
                <a:spcPct val="100000"/>
              </a:lnSpc>
              <a:spcBef>
                <a:spcPts val="600"/>
              </a:spcBef>
            </a:pPr>
            <a:endParaRPr lang="en-US" altLang="ko-KR" sz="2000" dirty="0"/>
          </a:p>
          <a:p>
            <a:pPr marL="800100" lvl="1" indent="-342900">
              <a:lnSpc>
                <a:spcPct val="100000"/>
              </a:lnSpc>
              <a:spcBef>
                <a:spcPts val="600"/>
              </a:spcBef>
              <a:buFont typeface="+mj-lt"/>
              <a:buAutoNum type="arabicPeriod"/>
            </a:pPr>
            <a:r>
              <a:rPr lang="en-US" altLang="ko-KR" sz="2000" dirty="0"/>
              <a:t>Choose the model class:  &gt;&gt;&gt;    “ from </a:t>
            </a:r>
            <a:r>
              <a:rPr lang="en-US" altLang="ko-KR" sz="2000" dirty="0" err="1"/>
              <a:t>sklearn.mixture</a:t>
            </a:r>
            <a:r>
              <a:rPr lang="en-US" altLang="ko-KR" sz="2000" dirty="0"/>
              <a:t> import </a:t>
            </a:r>
            <a:r>
              <a:rPr lang="en-US" altLang="ko-KR" sz="2000" dirty="0" err="1"/>
              <a:t>GaussianMixture</a:t>
            </a:r>
            <a:r>
              <a:rPr lang="en-US" altLang="ko-KR" sz="2000" dirty="0"/>
              <a:t>”</a:t>
            </a:r>
            <a:endParaRPr lang="en-US" altLang="ko-KR" sz="3600" dirty="0"/>
          </a:p>
          <a:p>
            <a:pPr marL="800100" lvl="1" indent="-342900">
              <a:lnSpc>
                <a:spcPct val="100000"/>
              </a:lnSpc>
              <a:spcBef>
                <a:spcPts val="600"/>
              </a:spcBef>
              <a:buFont typeface="+mj-lt"/>
              <a:buAutoNum type="arabicPeriod"/>
            </a:pPr>
            <a:r>
              <a:rPr lang="en-US" altLang="ko-KR" sz="2000" dirty="0"/>
              <a:t>Instantiate the model:     &gt;&gt;&gt;	 “GM = </a:t>
            </a:r>
            <a:r>
              <a:rPr lang="en-US" altLang="ko-KR" sz="2000" dirty="0" err="1"/>
              <a:t>GaussianMixture</a:t>
            </a:r>
            <a:r>
              <a:rPr lang="en-US" altLang="ko-KR" sz="2000" dirty="0"/>
              <a:t>(…)”</a:t>
            </a:r>
          </a:p>
          <a:p>
            <a:pPr marL="800100" lvl="1" indent="-342900">
              <a:lnSpc>
                <a:spcPct val="100000"/>
              </a:lnSpc>
              <a:spcBef>
                <a:spcPts val="600"/>
              </a:spcBef>
              <a:buFont typeface="+mj-lt"/>
              <a:buAutoNum type="arabicPeriod" startAt="4"/>
            </a:pPr>
            <a:r>
              <a:rPr lang="en-US" altLang="ko-KR" sz="2000" dirty="0"/>
              <a:t>Fit to data:                    &gt;&gt;&gt;	 “</a:t>
            </a:r>
            <a:r>
              <a:rPr lang="en-US" altLang="ko-KR" sz="2000" dirty="0" err="1"/>
              <a:t>GM.fit</a:t>
            </a:r>
            <a:r>
              <a:rPr lang="en-US" altLang="ko-KR" sz="2000" dirty="0"/>
              <a:t>(</a:t>
            </a:r>
            <a:r>
              <a:rPr lang="en-US" altLang="ko-KR" sz="2000" dirty="0" err="1"/>
              <a:t>X_iris</a:t>
            </a:r>
            <a:r>
              <a:rPr lang="en-US" altLang="ko-KR" sz="2000" dirty="0"/>
              <a:t>)</a:t>
            </a:r>
          </a:p>
          <a:p>
            <a:pPr marL="800100" lvl="1" indent="-342900">
              <a:lnSpc>
                <a:spcPct val="100000"/>
              </a:lnSpc>
              <a:spcBef>
                <a:spcPts val="600"/>
              </a:spcBef>
              <a:buFont typeface="+mj-lt"/>
              <a:buAutoNum type="arabicPeriod" startAt="4"/>
            </a:pPr>
            <a:r>
              <a:rPr lang="en-US" altLang="ko-KR" sz="2000" dirty="0"/>
              <a:t>Determine cluster labels:	  &gt;&gt;&gt;   “</a:t>
            </a:r>
            <a:r>
              <a:rPr lang="en-US" altLang="ko-KR" sz="2000" dirty="0" err="1"/>
              <a:t>y_pred</a:t>
            </a:r>
            <a:r>
              <a:rPr lang="en-US" altLang="ko-KR" sz="2000" dirty="0"/>
              <a:t> = </a:t>
            </a:r>
            <a:r>
              <a:rPr lang="en-US" altLang="ko-KR" sz="2000" dirty="0" err="1"/>
              <a:t>GM.predict</a:t>
            </a:r>
            <a:r>
              <a:rPr lang="en-US" altLang="ko-KR" sz="2000" dirty="0"/>
              <a:t>(</a:t>
            </a:r>
            <a:r>
              <a:rPr lang="en-US" altLang="ko-KR" sz="2000" dirty="0" err="1"/>
              <a:t>X_iris</a:t>
            </a:r>
            <a:r>
              <a:rPr lang="en-US" altLang="ko-KR" sz="2000" dirty="0"/>
              <a:t>)”</a:t>
            </a:r>
          </a:p>
          <a:p>
            <a:pPr lvl="1">
              <a:lnSpc>
                <a:spcPct val="100000"/>
              </a:lnSpc>
              <a:spcBef>
                <a:spcPts val="600"/>
              </a:spcBef>
            </a:pPr>
            <a:endParaRPr lang="en-US" altLang="ko-KR" sz="2200" dirty="0"/>
          </a:p>
          <a:p>
            <a:pPr lvl="1">
              <a:lnSpc>
                <a:spcPct val="100000"/>
              </a:lnSpc>
              <a:spcBef>
                <a:spcPts val="600"/>
              </a:spcBef>
            </a:pPr>
            <a:r>
              <a:rPr lang="en-US" altLang="ko-KR" sz="2000" dirty="0"/>
              <a:t>Add the cluster label to the Iris </a:t>
            </a:r>
            <a:r>
              <a:rPr lang="en-US" altLang="ko-KR" sz="2000" dirty="0" err="1"/>
              <a:t>Dataframe</a:t>
            </a:r>
            <a:r>
              <a:rPr lang="en-US" altLang="ko-KR" sz="2000" dirty="0"/>
              <a:t> and use Seaborn to plot the result. </a:t>
            </a:r>
          </a:p>
          <a:p>
            <a:pPr lvl="1">
              <a:lnSpc>
                <a:spcPct val="100000"/>
              </a:lnSpc>
              <a:spcBef>
                <a:spcPts val="600"/>
              </a:spcBef>
            </a:pPr>
            <a:r>
              <a:rPr lang="en-US" altLang="ko-KR" sz="2000" dirty="0"/>
              <a:t>By splitting the data by cluster number, we see exactly how well the GM algorithm has recovered the underlying labels: the </a:t>
            </a:r>
            <a:r>
              <a:rPr lang="en-US" altLang="ko-KR" sz="2000" dirty="0" err="1"/>
              <a:t>setosa</a:t>
            </a:r>
            <a:r>
              <a:rPr lang="en-US" altLang="ko-KR" sz="2000" dirty="0"/>
              <a:t> species is separated perfectly within the cluster 0, while there remains a small amount of mixing between versicolor and virginica.</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16</a:t>
            </a:fld>
            <a:endParaRPr lang="ko-KR" altLang="en-US"/>
          </a:p>
        </p:txBody>
      </p:sp>
    </p:spTree>
    <p:extLst>
      <p:ext uri="{BB962C8B-B14F-4D97-AF65-F5344CB8AC3E}">
        <p14:creationId xmlns:p14="http://schemas.microsoft.com/office/powerpoint/2010/main" val="1553899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Validation (</a:t>
            </a:r>
            <a:r>
              <a:rPr lang="ko-KR" altLang="en-US" sz="3200" dirty="0"/>
              <a:t>모형타당성</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lnSpc>
                <a:spcPct val="100000"/>
              </a:lnSpc>
              <a:spcBef>
                <a:spcPts val="600"/>
              </a:spcBef>
            </a:pPr>
            <a:r>
              <a:rPr lang="ko-KR" altLang="en-US" dirty="0"/>
              <a:t>지도학습</a:t>
            </a:r>
            <a:r>
              <a:rPr lang="en-US" altLang="ko-KR" dirty="0"/>
              <a:t>(supervised learning) </a:t>
            </a:r>
            <a:r>
              <a:rPr lang="ko-KR" altLang="en-US" dirty="0"/>
              <a:t>모형선택 및 타당성 분석</a:t>
            </a:r>
            <a:endParaRPr lang="en-US" altLang="ko-KR" dirty="0"/>
          </a:p>
          <a:p>
            <a:pPr lvl="1">
              <a:lnSpc>
                <a:spcPct val="100000"/>
              </a:lnSpc>
              <a:spcBef>
                <a:spcPts val="600"/>
              </a:spcBef>
            </a:pPr>
            <a:r>
              <a:rPr lang="en-US" altLang="ko-KR" sz="2200" dirty="0"/>
              <a:t>After choosing a model and its hyperparameters, we can estimate how effective it is by applying it to some of the training data and comparing the prediction to the known value.</a:t>
            </a:r>
          </a:p>
          <a:p>
            <a:pPr lvl="1">
              <a:lnSpc>
                <a:spcPct val="100000"/>
              </a:lnSpc>
              <a:spcBef>
                <a:spcPts val="600"/>
              </a:spcBef>
            </a:pPr>
            <a:endParaRPr lang="en-US" altLang="ko-KR" sz="2200" dirty="0"/>
          </a:p>
          <a:p>
            <a:pPr lvl="1">
              <a:lnSpc>
                <a:spcPct val="100000"/>
              </a:lnSpc>
              <a:spcBef>
                <a:spcPts val="600"/>
              </a:spcBef>
            </a:pPr>
            <a:r>
              <a:rPr lang="ko-KR" altLang="en-US" sz="2200" dirty="0"/>
              <a:t>하나의 데이터셋을 분석할 수 있는 다양한 모형이 존재하며</a:t>
            </a:r>
            <a:r>
              <a:rPr lang="en-US" altLang="ko-KR" sz="2200" dirty="0"/>
              <a:t>, </a:t>
            </a:r>
            <a:r>
              <a:rPr lang="ko-KR" altLang="en-US" sz="2200" dirty="0"/>
              <a:t>이들 모형에서 가장 적합한 모형을 선정하는 것은 데이터 분석에서 가장 중요한 결정항목이다</a:t>
            </a:r>
            <a:r>
              <a:rPr lang="en-US" altLang="ko-KR" sz="2200" dirty="0"/>
              <a:t>.</a:t>
            </a:r>
          </a:p>
          <a:p>
            <a:pPr lvl="1">
              <a:lnSpc>
                <a:spcPct val="100000"/>
              </a:lnSpc>
              <a:spcBef>
                <a:spcPts val="600"/>
              </a:spcBef>
            </a:pPr>
            <a:endParaRPr lang="en-US" altLang="ko-KR" sz="2200" dirty="0"/>
          </a:p>
          <a:p>
            <a:pPr lvl="1">
              <a:lnSpc>
                <a:spcPct val="100000"/>
              </a:lnSpc>
              <a:spcBef>
                <a:spcPts val="600"/>
              </a:spcBef>
            </a:pPr>
            <a:r>
              <a:rPr lang="en-US" altLang="ko-KR" sz="2200" dirty="0"/>
              <a:t>Iris </a:t>
            </a:r>
            <a:r>
              <a:rPr lang="ko-KR" altLang="en-US" sz="2200" dirty="0"/>
              <a:t>데이터셋의 지도학습을 위하여 </a:t>
            </a:r>
            <a:r>
              <a:rPr lang="en-US" altLang="ko-KR" sz="2200" dirty="0"/>
              <a:t>KNN(K neatest neighbor) </a:t>
            </a:r>
            <a:r>
              <a:rPr lang="ko-KR" altLang="en-US" sz="2200" dirty="0"/>
              <a:t>방법론을 적용하여 본다</a:t>
            </a:r>
            <a:r>
              <a:rPr lang="en-US" altLang="ko-KR" sz="2200" dirty="0"/>
              <a:t>. </a:t>
            </a:r>
            <a:r>
              <a:rPr lang="ko-KR" altLang="en-US" sz="2200" dirty="0"/>
              <a:t>또한 </a:t>
            </a:r>
            <a:r>
              <a:rPr lang="en-US" altLang="ko-KR" sz="2200" dirty="0"/>
              <a:t>hyperparameter </a:t>
            </a:r>
            <a:r>
              <a:rPr lang="ko-KR" altLang="en-US" sz="2200" dirty="0"/>
              <a:t>인 </a:t>
            </a:r>
            <a:r>
              <a:rPr lang="en-US" altLang="ko-KR" sz="2200" dirty="0"/>
              <a:t>N</a:t>
            </a:r>
            <a:r>
              <a:rPr lang="ko-KR" altLang="en-US" sz="2200" dirty="0"/>
              <a:t>값을</a:t>
            </a:r>
            <a:r>
              <a:rPr lang="en-US" altLang="ko-KR" sz="2200" dirty="0"/>
              <a:t> </a:t>
            </a:r>
            <a:r>
              <a:rPr lang="ko-KR" altLang="en-US" sz="2200" dirty="0"/>
              <a:t>다르게 지정함에 따라 다른 모형이 구축될 수 있으며 이들 중 더 적합한 모형을 선정하는 방법을 알아본다</a:t>
            </a:r>
            <a:r>
              <a:rPr lang="en-US" altLang="ko-KR" sz="2200" dirty="0"/>
              <a:t>.</a:t>
            </a:r>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17</a:t>
            </a:fld>
            <a:endParaRPr lang="ko-KR" altLang="en-US"/>
          </a:p>
        </p:txBody>
      </p:sp>
    </p:spTree>
    <p:extLst>
      <p:ext uri="{BB962C8B-B14F-4D97-AF65-F5344CB8AC3E}">
        <p14:creationId xmlns:p14="http://schemas.microsoft.com/office/powerpoint/2010/main" val="1321582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Validation (</a:t>
            </a:r>
            <a:r>
              <a:rPr lang="ko-KR" altLang="en-US" sz="3200" dirty="0"/>
              <a:t>모형타당성</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lvl="1">
              <a:lnSpc>
                <a:spcPct val="100000"/>
              </a:lnSpc>
              <a:spcBef>
                <a:spcPts val="600"/>
              </a:spcBef>
            </a:pPr>
            <a:r>
              <a:rPr lang="ko-KR" altLang="en-US" sz="2200" dirty="0"/>
              <a:t>모델의 적합성은 올바른 판단을 수행한 비율인 </a:t>
            </a:r>
            <a:r>
              <a:rPr lang="en-US" altLang="ko-KR" sz="2200" dirty="0"/>
              <a:t>accuracy</a:t>
            </a:r>
            <a:r>
              <a:rPr lang="ko-KR" altLang="en-US" sz="2200" dirty="0"/>
              <a:t>를 활용한다</a:t>
            </a:r>
            <a:r>
              <a:rPr lang="en-US" altLang="ko-KR" sz="2200" dirty="0"/>
              <a:t>.</a:t>
            </a:r>
          </a:p>
          <a:p>
            <a:pPr lvl="1">
              <a:lnSpc>
                <a:spcPct val="100000"/>
              </a:lnSpc>
              <a:spcBef>
                <a:spcPts val="600"/>
              </a:spcBef>
            </a:pPr>
            <a:r>
              <a:rPr lang="ko-KR" altLang="en-US" sz="2200" dirty="0"/>
              <a:t>우선 모든 데이터를 </a:t>
            </a:r>
            <a:r>
              <a:rPr lang="en-US" altLang="ko-KR" sz="2200" dirty="0"/>
              <a:t>training data</a:t>
            </a:r>
            <a:r>
              <a:rPr lang="ko-KR" altLang="en-US" sz="2200" dirty="0"/>
              <a:t>로 사용하여 모델을 구축하고 이들의 </a:t>
            </a:r>
            <a:r>
              <a:rPr lang="en-US" altLang="ko-KR" sz="2200" dirty="0"/>
              <a:t>accuracy</a:t>
            </a:r>
            <a:r>
              <a:rPr lang="ko-KR" altLang="en-US" sz="2200" dirty="0"/>
              <a:t>를 산출하여 비교한다</a:t>
            </a:r>
            <a:r>
              <a:rPr lang="en-US" altLang="ko-KR" sz="2200" dirty="0"/>
              <a:t>.</a:t>
            </a:r>
          </a:p>
          <a:p>
            <a:pPr lvl="1">
              <a:lnSpc>
                <a:spcPct val="100000"/>
              </a:lnSpc>
              <a:spcBef>
                <a:spcPts val="600"/>
              </a:spcBef>
            </a:pPr>
            <a:r>
              <a:rPr lang="ko-KR" altLang="en-US" sz="2200" dirty="0"/>
              <a:t>다음은 </a:t>
            </a:r>
            <a:r>
              <a:rPr lang="en-US" altLang="ko-KR" sz="2200" dirty="0"/>
              <a:t>training data</a:t>
            </a:r>
            <a:r>
              <a:rPr lang="ko-KR" altLang="en-US" sz="2200" dirty="0"/>
              <a:t>와 </a:t>
            </a:r>
            <a:r>
              <a:rPr lang="en-US" altLang="ko-KR" sz="2200" dirty="0"/>
              <a:t>test data</a:t>
            </a:r>
            <a:r>
              <a:rPr lang="ko-KR" altLang="en-US" sz="2200" dirty="0"/>
              <a:t>를 구분하고</a:t>
            </a:r>
            <a:r>
              <a:rPr lang="en-US" altLang="ko-KR" sz="2200" dirty="0"/>
              <a:t>, </a:t>
            </a:r>
            <a:r>
              <a:rPr lang="ko-KR" altLang="en-US" sz="2200" dirty="0"/>
              <a:t>모델의 구축은 </a:t>
            </a:r>
            <a:r>
              <a:rPr lang="en-US" altLang="ko-KR" sz="2200" dirty="0"/>
              <a:t>training data</a:t>
            </a:r>
            <a:r>
              <a:rPr lang="ko-KR" altLang="en-US" sz="2200" dirty="0"/>
              <a:t>를 기반으로 수행하고</a:t>
            </a:r>
            <a:r>
              <a:rPr lang="en-US" altLang="ko-KR" sz="2200" dirty="0"/>
              <a:t>, </a:t>
            </a:r>
            <a:r>
              <a:rPr lang="ko-KR" altLang="en-US" sz="2200" dirty="0"/>
              <a:t>예측능력을 판별은</a:t>
            </a:r>
            <a:r>
              <a:rPr lang="en-US" altLang="ko-KR" sz="2200" dirty="0"/>
              <a:t> </a:t>
            </a:r>
            <a:r>
              <a:rPr lang="ko-KR" altLang="en-US" sz="2200" dirty="0"/>
              <a:t>모델 구축과 관련이 없는 </a:t>
            </a:r>
            <a:r>
              <a:rPr lang="en-US" altLang="ko-KR" sz="2200" dirty="0"/>
              <a:t>test</a:t>
            </a:r>
            <a:r>
              <a:rPr lang="ko-KR" altLang="en-US" sz="2200" dirty="0"/>
              <a:t> </a:t>
            </a:r>
            <a:r>
              <a:rPr lang="en-US" altLang="ko-KR" sz="2200" dirty="0"/>
              <a:t>data</a:t>
            </a:r>
            <a:r>
              <a:rPr lang="ko-KR" altLang="en-US" sz="2200" dirty="0"/>
              <a:t>에 실시하여 </a:t>
            </a:r>
            <a:r>
              <a:rPr lang="en-US" altLang="ko-KR" sz="2200" dirty="0"/>
              <a:t>accuracy</a:t>
            </a:r>
            <a:r>
              <a:rPr lang="ko-KR" altLang="en-US" sz="2200" dirty="0"/>
              <a:t>를 산정한다</a:t>
            </a:r>
            <a:r>
              <a:rPr lang="en-US" altLang="ko-KR" sz="2200" dirty="0"/>
              <a:t>.</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18</a:t>
            </a:fld>
            <a:endParaRPr lang="ko-KR" altLang="en-US"/>
          </a:p>
        </p:txBody>
      </p:sp>
    </p:spTree>
    <p:extLst>
      <p:ext uri="{BB962C8B-B14F-4D97-AF65-F5344CB8AC3E}">
        <p14:creationId xmlns:p14="http://schemas.microsoft.com/office/powerpoint/2010/main" val="2112751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err="1"/>
              <a:t>Knn</a:t>
            </a:r>
            <a:r>
              <a:rPr lang="en-US" altLang="ko-KR" sz="3200" dirty="0"/>
              <a:t> </a:t>
            </a:r>
            <a:r>
              <a:rPr lang="ko-KR" altLang="en-US" sz="3200" dirty="0"/>
              <a:t>알고리즘</a:t>
            </a:r>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lnSpc>
                <a:spcPct val="100000"/>
              </a:lnSpc>
              <a:spcBef>
                <a:spcPts val="600"/>
              </a:spcBef>
            </a:pPr>
            <a:r>
              <a:rPr lang="en-US" altLang="ko-KR" dirty="0"/>
              <a:t>K-NN (K nearest neighbor) </a:t>
            </a:r>
            <a:r>
              <a:rPr lang="ko-KR" altLang="en-US" dirty="0"/>
              <a:t>알고리즘</a:t>
            </a:r>
            <a:endParaRPr lang="en-US" altLang="ko-KR" dirty="0"/>
          </a:p>
          <a:p>
            <a:pPr lvl="1">
              <a:lnSpc>
                <a:spcPct val="100000"/>
              </a:lnSpc>
              <a:spcBef>
                <a:spcPts val="600"/>
              </a:spcBef>
            </a:pPr>
            <a:r>
              <a:rPr lang="en-US" altLang="ko-KR" sz="2000" dirty="0"/>
              <a:t>K-NN </a:t>
            </a:r>
            <a:r>
              <a:rPr lang="ko-KR" altLang="en-US" sz="2000" dirty="0"/>
              <a:t>이라는 이름의 의미는 어떤 사람</a:t>
            </a:r>
            <a:r>
              <a:rPr lang="en-US" altLang="ko-KR" sz="2000" dirty="0"/>
              <a:t>(</a:t>
            </a:r>
            <a:r>
              <a:rPr lang="ko-KR" altLang="en-US" sz="2000" dirty="0"/>
              <a:t>아이템</a:t>
            </a:r>
            <a:r>
              <a:rPr lang="en-US" altLang="ko-KR" sz="2000" dirty="0"/>
              <a:t>)</a:t>
            </a:r>
            <a:r>
              <a:rPr lang="ko-KR" altLang="en-US" sz="2000" dirty="0"/>
              <a:t>과 가장 가까운 특성을 가지는 이웃</a:t>
            </a:r>
            <a:r>
              <a:rPr lang="en-US" altLang="ko-KR" sz="2000" dirty="0"/>
              <a:t>(neighbor)</a:t>
            </a:r>
            <a:r>
              <a:rPr lang="ko-KR" altLang="en-US" sz="2000" dirty="0"/>
              <a:t>을 </a:t>
            </a:r>
            <a:r>
              <a:rPr lang="en-US" altLang="ko-KR" sz="2000" dirty="0"/>
              <a:t>k</a:t>
            </a:r>
            <a:r>
              <a:rPr lang="ko-KR" altLang="en-US" sz="2000" dirty="0"/>
              <a:t>개 선택하고 이들의 평균치를 보고 분류를 결정하기 때문이다</a:t>
            </a:r>
            <a:r>
              <a:rPr lang="en-US" altLang="ko-KR" sz="2000" dirty="0"/>
              <a:t>.</a:t>
            </a:r>
          </a:p>
          <a:p>
            <a:pPr lvl="1">
              <a:lnSpc>
                <a:spcPct val="100000"/>
              </a:lnSpc>
              <a:spcBef>
                <a:spcPts val="600"/>
              </a:spcBef>
            </a:pPr>
            <a:r>
              <a:rPr lang="ko-KR" altLang="en-US" sz="2000" dirty="0"/>
              <a:t>최적의 </a:t>
            </a:r>
            <a:r>
              <a:rPr lang="en-US" altLang="ko-KR" sz="2000" dirty="0"/>
              <a:t>k</a:t>
            </a:r>
            <a:r>
              <a:rPr lang="ko-KR" altLang="en-US" sz="2000" dirty="0"/>
              <a:t>값을 선택하려면 원하는 분류 동작이 어떤 </a:t>
            </a:r>
            <a:r>
              <a:rPr lang="en-US" altLang="ko-KR" sz="2000" dirty="0"/>
              <a:t>k</a:t>
            </a:r>
            <a:r>
              <a:rPr lang="ko-KR" altLang="en-US" sz="2000" dirty="0"/>
              <a:t>값에 대해 가장 잘 이루어지는 지를 비교해봐야 한다</a:t>
            </a:r>
            <a:r>
              <a:rPr lang="en-US" altLang="ko-KR" sz="2000" dirty="0"/>
              <a:t>. K </a:t>
            </a:r>
            <a:r>
              <a:rPr lang="ko-KR" altLang="en-US" sz="2000" dirty="0"/>
              <a:t>값을 너무 적게 잡으면 참고할 주변 데이터가 적어서 오차가 발생하고 </a:t>
            </a:r>
            <a:r>
              <a:rPr lang="en-US" altLang="ko-KR" sz="2000" dirty="0"/>
              <a:t>k </a:t>
            </a:r>
            <a:r>
              <a:rPr lang="ko-KR" altLang="en-US" sz="2000" dirty="0"/>
              <a:t>값을 너무 크게 잡으면 주변에 많은 데이터의 평균치를 사용하므로 분류가 불명확해 진다</a:t>
            </a:r>
            <a:r>
              <a:rPr lang="en-US" altLang="ko-KR" sz="2000" dirty="0"/>
              <a:t>.</a:t>
            </a:r>
          </a:p>
          <a:p>
            <a:pPr lvl="1">
              <a:lnSpc>
                <a:spcPct val="100000"/>
              </a:lnSpc>
              <a:spcBef>
                <a:spcPts val="600"/>
              </a:spcBef>
            </a:pPr>
            <a:r>
              <a:rPr lang="ko-KR" altLang="en-US" sz="2000" dirty="0"/>
              <a:t>보통 </a:t>
            </a:r>
            <a:r>
              <a:rPr lang="en-US" altLang="ko-KR" sz="2000" dirty="0"/>
              <a:t>k </a:t>
            </a:r>
            <a:r>
              <a:rPr lang="ko-KR" altLang="en-US" sz="2000" dirty="0"/>
              <a:t>값은 </a:t>
            </a:r>
            <a:r>
              <a:rPr lang="en-US" altLang="ko-KR" sz="2000" dirty="0"/>
              <a:t>3~9 </a:t>
            </a:r>
            <a:r>
              <a:rPr lang="ko-KR" altLang="en-US" sz="2000" dirty="0"/>
              <a:t>사이를 선택하며</a:t>
            </a:r>
            <a:r>
              <a:rPr lang="en-US" altLang="ko-KR" sz="2000" dirty="0"/>
              <a:t>, </a:t>
            </a:r>
            <a:r>
              <a:rPr lang="ko-KR" altLang="en-US" sz="2000" dirty="0"/>
              <a:t>대부분의 데이터 분석 패키지에는 최적의 </a:t>
            </a:r>
            <a:r>
              <a:rPr lang="en-US" altLang="ko-KR" sz="2000" dirty="0"/>
              <a:t>k </a:t>
            </a:r>
            <a:r>
              <a:rPr lang="ko-KR" altLang="en-US" sz="2000" dirty="0"/>
              <a:t>값을 자동으로 찾아주는 기능을 가지고 있다</a:t>
            </a:r>
            <a:r>
              <a:rPr lang="en-US" altLang="ko-KR" sz="2000" dirty="0"/>
              <a:t>.</a:t>
            </a:r>
          </a:p>
          <a:p>
            <a:pPr lvl="1">
              <a:lnSpc>
                <a:spcPct val="100000"/>
              </a:lnSpc>
              <a:spcBef>
                <a:spcPts val="600"/>
              </a:spcBef>
            </a:pPr>
            <a:r>
              <a:rPr lang="en-US" altLang="ko-KR" sz="2000" dirty="0"/>
              <a:t>K </a:t>
            </a:r>
            <a:r>
              <a:rPr lang="ko-KR" altLang="en-US" sz="2000" dirty="0"/>
              <a:t>샘플의 개수만 세는 방법을 개선하여 가까이 있는 항목에 대해서는 가중치를 더 주는 방법도 있다</a:t>
            </a:r>
            <a:r>
              <a:rPr lang="en-US" altLang="ko-KR" sz="2000" dirty="0"/>
              <a:t>.</a:t>
            </a:r>
            <a:endParaRPr lang="ko-KR" altLang="en-US" sz="2000" dirty="0"/>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19</a:t>
            </a:fld>
            <a:endParaRPr lang="ko-KR" altLang="en-US"/>
          </a:p>
        </p:txBody>
      </p:sp>
    </p:spTree>
    <p:extLst>
      <p:ext uri="{BB962C8B-B14F-4D97-AF65-F5344CB8AC3E}">
        <p14:creationId xmlns:p14="http://schemas.microsoft.com/office/powerpoint/2010/main" val="185861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err="1"/>
              <a:t>Scikit</a:t>
            </a:r>
            <a:r>
              <a:rPr lang="en-US" altLang="ko-KR" sz="3200" dirty="0"/>
              <a:t>-Learn </a:t>
            </a:r>
            <a:r>
              <a:rPr lang="ko-KR" altLang="en-US" sz="3200" dirty="0"/>
              <a:t>소개</a:t>
            </a:r>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lnSpc>
                <a:spcPct val="100000"/>
              </a:lnSpc>
            </a:pPr>
            <a:r>
              <a:rPr lang="en-US" altLang="ko-KR" sz="2400" dirty="0" err="1"/>
              <a:t>Scikit</a:t>
            </a:r>
            <a:r>
              <a:rPr lang="en-US" altLang="ko-KR" sz="2400" dirty="0"/>
              <a:t>-Learn </a:t>
            </a:r>
            <a:r>
              <a:rPr lang="ko-KR" altLang="en-US" sz="2400" dirty="0"/>
              <a:t>은 지도학습과 비지도학습을 지원하는 오픈소스 </a:t>
            </a:r>
            <a:r>
              <a:rPr lang="ko-KR" altLang="en-US" sz="2400" dirty="0" err="1"/>
              <a:t>머신러닝</a:t>
            </a:r>
            <a:r>
              <a:rPr lang="ko-KR" altLang="en-US" sz="2400" dirty="0"/>
              <a:t> 라이브러리 이다</a:t>
            </a:r>
            <a:r>
              <a:rPr lang="en-US" altLang="ko-KR" sz="2400" dirty="0"/>
              <a:t>. </a:t>
            </a:r>
            <a:r>
              <a:rPr lang="ko-KR" altLang="en-US" sz="2400" dirty="0"/>
              <a:t>다양한 모델 피팅 도구와 데이터 </a:t>
            </a:r>
            <a:r>
              <a:rPr lang="ko-KR" altLang="en-US" sz="2400" dirty="0" err="1"/>
              <a:t>전처리</a:t>
            </a:r>
            <a:r>
              <a:rPr lang="en-US" altLang="ko-KR" sz="2400" dirty="0"/>
              <a:t>, </a:t>
            </a:r>
            <a:r>
              <a:rPr lang="ko-KR" altLang="en-US" sz="2400" dirty="0"/>
              <a:t>모델 선택과 평가 등 많은 유틸리티들을 제공한다</a:t>
            </a:r>
            <a:r>
              <a:rPr lang="en-US" altLang="ko-KR" sz="2400" dirty="0"/>
              <a:t>.</a:t>
            </a:r>
          </a:p>
          <a:p>
            <a:pPr>
              <a:lnSpc>
                <a:spcPct val="100000"/>
              </a:lnSpc>
            </a:pPr>
            <a:endParaRPr lang="en-US" altLang="ko-KR" sz="2400" dirty="0"/>
          </a:p>
          <a:p>
            <a:pPr>
              <a:lnSpc>
                <a:spcPct val="100000"/>
              </a:lnSpc>
            </a:pPr>
            <a:r>
              <a:rPr lang="ko-KR" altLang="en-US" sz="2400" dirty="0"/>
              <a:t>문법이 매우 형식화 되어있어 하나의 모델을 이해하면 다른 모델을 사용할 때 변경이 매우 쉽고 직관적이다</a:t>
            </a:r>
            <a:r>
              <a:rPr lang="en-US" altLang="ko-KR" sz="2400" dirty="0"/>
              <a:t>.</a:t>
            </a:r>
          </a:p>
          <a:p>
            <a:pPr>
              <a:lnSpc>
                <a:spcPct val="100000"/>
              </a:lnSpc>
            </a:pPr>
            <a:endParaRPr lang="en-US" altLang="ko-KR" sz="2400" dirty="0"/>
          </a:p>
          <a:p>
            <a:pPr>
              <a:lnSpc>
                <a:spcPct val="100000"/>
              </a:lnSpc>
            </a:pPr>
            <a:r>
              <a:rPr lang="en-US" altLang="ko-KR" sz="2400" dirty="0" err="1"/>
              <a:t>Scikit</a:t>
            </a:r>
            <a:r>
              <a:rPr lang="en-US" altLang="ko-KR" sz="2400" dirty="0"/>
              <a:t>-Learn </a:t>
            </a:r>
            <a:r>
              <a:rPr lang="ko-KR" altLang="en-US" sz="2400" dirty="0"/>
              <a:t>은 </a:t>
            </a:r>
            <a:r>
              <a:rPr lang="en-US" altLang="ko-KR" sz="2400" dirty="0"/>
              <a:t>estimator </a:t>
            </a:r>
            <a:r>
              <a:rPr lang="ko-KR" altLang="en-US" sz="2400" dirty="0"/>
              <a:t>라는 </a:t>
            </a:r>
            <a:r>
              <a:rPr lang="ko-KR" altLang="en-US" sz="2400" dirty="0" err="1"/>
              <a:t>머신러닝</a:t>
            </a:r>
            <a:r>
              <a:rPr lang="ko-KR" altLang="en-US" sz="2400" dirty="0"/>
              <a:t> 알고리즘과 모델을 제공한다</a:t>
            </a:r>
            <a:r>
              <a:rPr lang="en-US" altLang="ko-KR" sz="2400" dirty="0"/>
              <a:t>. </a:t>
            </a:r>
            <a:r>
              <a:rPr lang="ko-KR" altLang="en-US" sz="2400" dirty="0"/>
              <a:t>수집한 데이터에 각각의 </a:t>
            </a:r>
            <a:r>
              <a:rPr lang="en-US" altLang="ko-KR" sz="2400" dirty="0"/>
              <a:t>estimator</a:t>
            </a:r>
            <a:r>
              <a:rPr lang="ko-KR" altLang="en-US" sz="2400" dirty="0"/>
              <a:t>를 적용할 수 있다</a:t>
            </a:r>
            <a:r>
              <a:rPr lang="en-US" altLang="ko-KR" sz="2400" dirty="0"/>
              <a:t>.</a:t>
            </a:r>
          </a:p>
          <a:p>
            <a:endParaRPr lang="en-US" altLang="ko-KR" sz="2400" dirty="0"/>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2</a:t>
            </a:fld>
            <a:endParaRPr lang="ko-KR" altLang="en-US"/>
          </a:p>
        </p:txBody>
      </p:sp>
    </p:spTree>
    <p:extLst>
      <p:ext uri="{BB962C8B-B14F-4D97-AF65-F5344CB8AC3E}">
        <p14:creationId xmlns:p14="http://schemas.microsoft.com/office/powerpoint/2010/main" val="979253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20</a:t>
            </a:fld>
            <a:endParaRPr lang="ko-KR" altLang="en-US"/>
          </a:p>
        </p:txBody>
      </p:sp>
      <p:pic>
        <p:nvPicPr>
          <p:cNvPr id="6" name="Picture 2">
            <a:extLst>
              <a:ext uri="{FF2B5EF4-FFF2-40B4-BE49-F238E27FC236}">
                <a16:creationId xmlns:a16="http://schemas.microsoft.com/office/drawing/2014/main" id="{B084A23C-A416-4A95-B0E7-F28F96CF27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4242" y="692265"/>
            <a:ext cx="4864106" cy="5632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a:extLst>
              <a:ext uri="{FF2B5EF4-FFF2-40B4-BE49-F238E27FC236}">
                <a16:creationId xmlns:a16="http://schemas.microsoft.com/office/drawing/2014/main" id="{FFFC9A66-DD47-4044-ACFB-0C5FE1F495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692266"/>
            <a:ext cx="5408041" cy="5473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0160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Iris </a:t>
            </a:r>
            <a:r>
              <a:rPr lang="ko-KR" altLang="en-US" sz="3200" dirty="0"/>
              <a:t>분류</a:t>
            </a:r>
            <a:r>
              <a:rPr lang="en-US" altLang="ko-KR" sz="3200" dirty="0"/>
              <a:t> (without test data sets)</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lnSpc>
                <a:spcPct val="100000"/>
              </a:lnSpc>
              <a:spcBef>
                <a:spcPts val="600"/>
              </a:spcBef>
            </a:pPr>
            <a:r>
              <a:rPr lang="en-US" altLang="ko-KR" dirty="0"/>
              <a:t>Supervised-learning: </a:t>
            </a:r>
            <a:r>
              <a:rPr lang="en-US" altLang="ko-KR" dirty="0" err="1"/>
              <a:t>KNeighborsClassifier</a:t>
            </a:r>
            <a:endParaRPr lang="en-US" altLang="ko-KR" dirty="0"/>
          </a:p>
          <a:p>
            <a:pPr marL="800100" lvl="1" indent="-342900">
              <a:lnSpc>
                <a:spcPct val="100000"/>
              </a:lnSpc>
              <a:spcBef>
                <a:spcPts val="600"/>
              </a:spcBef>
              <a:buFont typeface="+mj-lt"/>
              <a:buAutoNum type="arabicPeriod"/>
            </a:pPr>
            <a:r>
              <a:rPr lang="en-US" altLang="ko-KR" dirty="0"/>
              <a:t>Choose</a:t>
            </a:r>
            <a:r>
              <a:rPr lang="ko-KR" altLang="en-US" dirty="0"/>
              <a:t> </a:t>
            </a:r>
            <a:r>
              <a:rPr lang="en-US" altLang="ko-KR" dirty="0"/>
              <a:t>a</a:t>
            </a:r>
            <a:r>
              <a:rPr lang="ko-KR" altLang="en-US" dirty="0"/>
              <a:t> </a:t>
            </a:r>
            <a:r>
              <a:rPr lang="en-US" altLang="ko-KR" dirty="0"/>
              <a:t>class of model</a:t>
            </a:r>
          </a:p>
          <a:p>
            <a:pPr lvl="2">
              <a:lnSpc>
                <a:spcPct val="100000"/>
              </a:lnSpc>
              <a:spcBef>
                <a:spcPts val="600"/>
              </a:spcBef>
            </a:pPr>
            <a:r>
              <a:rPr lang="en-US" altLang="ko-KR" dirty="0"/>
              <a:t>KNN </a:t>
            </a:r>
            <a:r>
              <a:rPr lang="ko-KR" altLang="en-US" dirty="0"/>
              <a:t>방식을 이용하여 분류를 실시하기 위해서는 </a:t>
            </a:r>
            <a:r>
              <a:rPr lang="en-US" altLang="ko-KR" dirty="0" err="1"/>
              <a:t>sklearn</a:t>
            </a:r>
            <a:r>
              <a:rPr lang="en-US" altLang="ko-KR" dirty="0"/>
              <a:t> </a:t>
            </a:r>
            <a:r>
              <a:rPr lang="ko-KR" altLang="en-US" dirty="0"/>
              <a:t>라이브러리의 </a:t>
            </a:r>
            <a:r>
              <a:rPr lang="en-US" altLang="ko-KR" dirty="0"/>
              <a:t>neighbors </a:t>
            </a:r>
            <a:r>
              <a:rPr lang="ko-KR" altLang="en-US" dirty="0"/>
              <a:t>모듈에서 </a:t>
            </a:r>
            <a:r>
              <a:rPr lang="en-US" altLang="ko-KR" dirty="0" err="1"/>
              <a:t>KNeighborsClassifier</a:t>
            </a:r>
            <a:r>
              <a:rPr lang="en-US" altLang="ko-KR" dirty="0"/>
              <a:t> </a:t>
            </a:r>
            <a:r>
              <a:rPr lang="ko-KR" altLang="en-US" dirty="0"/>
              <a:t>클래스를 사용하여야 한다</a:t>
            </a:r>
            <a:r>
              <a:rPr lang="en-US" altLang="ko-KR" dirty="0"/>
              <a:t>. </a:t>
            </a:r>
          </a:p>
          <a:p>
            <a:pPr lvl="2">
              <a:lnSpc>
                <a:spcPct val="100000"/>
              </a:lnSpc>
              <a:spcBef>
                <a:spcPts val="600"/>
              </a:spcBef>
            </a:pPr>
            <a:r>
              <a:rPr lang="en-US" altLang="ko-KR" i="1" dirty="0"/>
              <a:t>from </a:t>
            </a:r>
            <a:r>
              <a:rPr lang="en-US" altLang="ko-KR" i="1" dirty="0" err="1"/>
              <a:t>sklearn.neighbors</a:t>
            </a:r>
            <a:r>
              <a:rPr lang="en-US" altLang="ko-KR" i="1" dirty="0"/>
              <a:t> import </a:t>
            </a:r>
            <a:r>
              <a:rPr lang="en-US" altLang="ko-KR" i="1" dirty="0" err="1"/>
              <a:t>KNeighborsClassifier</a:t>
            </a:r>
            <a:endParaRPr lang="en-US" altLang="ko-KR" i="1" dirty="0"/>
          </a:p>
          <a:p>
            <a:pPr marL="800100" lvl="1" indent="-342900">
              <a:lnSpc>
                <a:spcPct val="100000"/>
              </a:lnSpc>
              <a:spcBef>
                <a:spcPts val="600"/>
              </a:spcBef>
              <a:buFont typeface="+mj-lt"/>
              <a:buAutoNum type="arabicPeriod"/>
            </a:pPr>
            <a:r>
              <a:rPr lang="en-US" altLang="ko-KR" dirty="0"/>
              <a:t>Choose model hyperparameters</a:t>
            </a:r>
          </a:p>
          <a:p>
            <a:pPr lvl="2">
              <a:lnSpc>
                <a:spcPct val="100000"/>
              </a:lnSpc>
              <a:spcBef>
                <a:spcPts val="600"/>
              </a:spcBef>
            </a:pPr>
            <a:r>
              <a:rPr lang="en-US" altLang="ko-KR" dirty="0"/>
              <a:t>N</a:t>
            </a:r>
            <a:r>
              <a:rPr lang="ko-KR" altLang="en-US" dirty="0"/>
              <a:t>의 값을 </a:t>
            </a:r>
            <a:r>
              <a:rPr lang="en-US" altLang="ko-KR" dirty="0"/>
              <a:t>5(default)</a:t>
            </a:r>
            <a:r>
              <a:rPr lang="ko-KR" altLang="en-US" dirty="0"/>
              <a:t> 설정하여 </a:t>
            </a:r>
            <a:r>
              <a:rPr lang="en-US" altLang="ko-KR" dirty="0" err="1"/>
              <a:t>knn</a:t>
            </a:r>
            <a:r>
              <a:rPr lang="en-US" altLang="ko-KR" dirty="0"/>
              <a:t> </a:t>
            </a:r>
            <a:r>
              <a:rPr lang="ko-KR" altLang="en-US" dirty="0"/>
              <a:t>객체를 생성한다</a:t>
            </a:r>
            <a:r>
              <a:rPr lang="en-US" altLang="ko-KR" dirty="0"/>
              <a:t>.</a:t>
            </a:r>
          </a:p>
          <a:p>
            <a:pPr lvl="2">
              <a:lnSpc>
                <a:spcPct val="100000"/>
              </a:lnSpc>
              <a:spcBef>
                <a:spcPts val="600"/>
              </a:spcBef>
            </a:pPr>
            <a:r>
              <a:rPr lang="en-US" altLang="ko-KR" i="1" dirty="0" err="1"/>
              <a:t>knn</a:t>
            </a:r>
            <a:r>
              <a:rPr lang="en-US" altLang="ko-KR" i="1" dirty="0"/>
              <a:t>= </a:t>
            </a:r>
            <a:r>
              <a:rPr lang="en-US" altLang="ko-KR" i="1" dirty="0" err="1"/>
              <a:t>KNeighborsClassifier</a:t>
            </a:r>
            <a:r>
              <a:rPr lang="en-US" altLang="ko-KR" i="1" dirty="0"/>
              <a:t>(</a:t>
            </a:r>
            <a:r>
              <a:rPr lang="en-US" altLang="ko-KR" i="1" dirty="0" err="1"/>
              <a:t>n_neighbors</a:t>
            </a:r>
            <a:r>
              <a:rPr lang="en-US" altLang="ko-KR" i="1" dirty="0"/>
              <a:t>=?)</a:t>
            </a:r>
          </a:p>
          <a:p>
            <a:pPr lvl="2">
              <a:lnSpc>
                <a:spcPct val="100000"/>
              </a:lnSpc>
              <a:spcBef>
                <a:spcPts val="600"/>
              </a:spcBef>
            </a:pPr>
            <a:r>
              <a:rPr lang="ko-KR" altLang="en-US" i="1" dirty="0"/>
              <a:t>모델 설정을 </a:t>
            </a:r>
            <a:r>
              <a:rPr lang="en-US" altLang="ko-KR" i="1" dirty="0" err="1"/>
              <a:t>n_neighbors</a:t>
            </a:r>
            <a:r>
              <a:rPr lang="ko-KR" altLang="en-US" i="1" dirty="0"/>
              <a:t>를 </a:t>
            </a:r>
            <a:r>
              <a:rPr lang="en-US" altLang="ko-KR" i="1" dirty="0"/>
              <a:t>1, 15</a:t>
            </a:r>
            <a:r>
              <a:rPr lang="ko-KR" altLang="en-US" i="1" dirty="0"/>
              <a:t>로 변경하여 다양한 객체에 대한 수행</a:t>
            </a:r>
            <a:endParaRPr lang="en-US" altLang="ko-KR" i="1" dirty="0"/>
          </a:p>
          <a:p>
            <a:pPr marL="800100" lvl="1" indent="-342900">
              <a:lnSpc>
                <a:spcPct val="100000"/>
              </a:lnSpc>
              <a:spcBef>
                <a:spcPts val="600"/>
              </a:spcBef>
              <a:buFont typeface="+mj-lt"/>
              <a:buAutoNum type="arabicPeriod"/>
            </a:pPr>
            <a:r>
              <a:rPr lang="en-US" altLang="ko-KR" dirty="0"/>
              <a:t>Arrange data into a features matrix and target vector</a:t>
            </a:r>
          </a:p>
          <a:p>
            <a:pPr lvl="2">
              <a:lnSpc>
                <a:spcPct val="100000"/>
              </a:lnSpc>
              <a:spcBef>
                <a:spcPts val="600"/>
              </a:spcBef>
            </a:pPr>
            <a:r>
              <a:rPr lang="en-US" altLang="ko-KR" dirty="0"/>
              <a:t>Label</a:t>
            </a:r>
            <a:r>
              <a:rPr lang="ko-KR" altLang="en-US" dirty="0"/>
              <a:t>의 열인 </a:t>
            </a:r>
            <a:r>
              <a:rPr lang="en-US" altLang="ko-KR" dirty="0"/>
              <a:t>‘species’</a:t>
            </a:r>
            <a:r>
              <a:rPr lang="ko-KR" altLang="en-US" dirty="0"/>
              <a:t>를 제외하고 </a:t>
            </a:r>
            <a:r>
              <a:rPr lang="en-US" altLang="ko-KR" dirty="0"/>
              <a:t>features matrix (X)</a:t>
            </a:r>
            <a:r>
              <a:rPr lang="ko-KR" altLang="en-US" dirty="0"/>
              <a:t>를 구성하고</a:t>
            </a:r>
            <a:r>
              <a:rPr lang="en-US" altLang="ko-KR" dirty="0"/>
              <a:t>, label </a:t>
            </a:r>
            <a:r>
              <a:rPr lang="ko-KR" altLang="en-US" dirty="0"/>
              <a:t>열인 </a:t>
            </a:r>
            <a:r>
              <a:rPr lang="en-US" altLang="ko-KR" dirty="0"/>
              <a:t>‘species’</a:t>
            </a:r>
            <a:r>
              <a:rPr lang="ko-KR" altLang="en-US" dirty="0"/>
              <a:t>만으로 </a:t>
            </a:r>
            <a:r>
              <a:rPr lang="en-US" altLang="ko-KR" dirty="0"/>
              <a:t>target array (y)</a:t>
            </a:r>
            <a:r>
              <a:rPr lang="ko-KR" altLang="en-US" dirty="0"/>
              <a:t>를 구성한다</a:t>
            </a:r>
            <a:r>
              <a:rPr lang="en-US" altLang="ko-KR" dirty="0"/>
              <a:t>.</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21</a:t>
            </a:fld>
            <a:endParaRPr lang="ko-KR" altLang="en-US"/>
          </a:p>
        </p:txBody>
      </p:sp>
    </p:spTree>
    <p:extLst>
      <p:ext uri="{BB962C8B-B14F-4D97-AF65-F5344CB8AC3E}">
        <p14:creationId xmlns:p14="http://schemas.microsoft.com/office/powerpoint/2010/main" val="3710375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Iris </a:t>
            </a:r>
            <a:r>
              <a:rPr lang="ko-KR" altLang="en-US" sz="3200" dirty="0"/>
              <a:t>분류</a:t>
            </a:r>
            <a:r>
              <a:rPr lang="en-US" altLang="ko-KR" sz="3200" dirty="0"/>
              <a:t> (without test data sets)</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marL="800100" lvl="1" indent="-342900">
              <a:lnSpc>
                <a:spcPct val="100000"/>
              </a:lnSpc>
              <a:spcBef>
                <a:spcPts val="600"/>
              </a:spcBef>
              <a:buFont typeface="+mj-lt"/>
              <a:buAutoNum type="arabicPeriod" startAt="4"/>
            </a:pPr>
            <a:r>
              <a:rPr lang="en-US" altLang="ko-KR" dirty="0"/>
              <a:t>Fit the model to your data</a:t>
            </a:r>
          </a:p>
          <a:p>
            <a:pPr lvl="2">
              <a:lnSpc>
                <a:spcPct val="100000"/>
              </a:lnSpc>
              <a:spcBef>
                <a:spcPts val="600"/>
              </a:spcBef>
            </a:pPr>
            <a:r>
              <a:rPr lang="en-US" altLang="ko-KR" dirty="0" err="1"/>
              <a:t>Knn.fit</a:t>
            </a:r>
            <a:r>
              <a:rPr lang="en-US" altLang="ko-KR" dirty="0"/>
              <a:t>(X, y) </a:t>
            </a:r>
            <a:r>
              <a:rPr lang="ko-KR" altLang="en-US" dirty="0"/>
              <a:t>명령을 이용하여 모형을 구축한다</a:t>
            </a:r>
            <a:r>
              <a:rPr lang="en-US" altLang="ko-KR" dirty="0"/>
              <a:t>.</a:t>
            </a:r>
          </a:p>
          <a:p>
            <a:pPr marL="800100" lvl="1" indent="-342900">
              <a:lnSpc>
                <a:spcPct val="100000"/>
              </a:lnSpc>
              <a:spcBef>
                <a:spcPts val="600"/>
              </a:spcBef>
              <a:buFont typeface="+mj-lt"/>
              <a:buAutoNum type="arabicPeriod" startAt="4"/>
            </a:pPr>
            <a:r>
              <a:rPr lang="en-US" altLang="ko-KR" dirty="0"/>
              <a:t>Predict labels for unknown data</a:t>
            </a:r>
          </a:p>
          <a:p>
            <a:pPr lvl="2" indent="-285750">
              <a:lnSpc>
                <a:spcPct val="100000"/>
              </a:lnSpc>
              <a:spcBef>
                <a:spcPts val="600"/>
              </a:spcBef>
            </a:pPr>
            <a:r>
              <a:rPr lang="en-US" altLang="ko-KR" dirty="0" err="1"/>
              <a:t>Knn.predict</a:t>
            </a:r>
            <a:r>
              <a:rPr lang="en-US" altLang="ko-KR" dirty="0"/>
              <a:t>(X)</a:t>
            </a:r>
            <a:r>
              <a:rPr lang="ko-KR" altLang="en-US" dirty="0"/>
              <a:t>를 명령을 이용하여 예측을 수행한다</a:t>
            </a:r>
            <a:r>
              <a:rPr lang="en-US" altLang="ko-KR" dirty="0"/>
              <a:t>.</a:t>
            </a:r>
          </a:p>
          <a:p>
            <a:pPr lvl="2" indent="-285750">
              <a:lnSpc>
                <a:spcPct val="100000"/>
              </a:lnSpc>
              <a:spcBef>
                <a:spcPts val="600"/>
              </a:spcBef>
            </a:pPr>
            <a:r>
              <a:rPr lang="en-US" altLang="ko-KR" dirty="0" err="1"/>
              <a:t>Sklearn.metrics</a:t>
            </a:r>
            <a:r>
              <a:rPr lang="en-US" altLang="ko-KR" dirty="0"/>
              <a:t> </a:t>
            </a:r>
            <a:r>
              <a:rPr lang="ko-KR" altLang="en-US" dirty="0"/>
              <a:t>모듈의 </a:t>
            </a:r>
            <a:r>
              <a:rPr lang="en-US" altLang="ko-KR" dirty="0" err="1"/>
              <a:t>accuracy_score</a:t>
            </a:r>
            <a:r>
              <a:rPr lang="en-US" altLang="ko-KR" dirty="0"/>
              <a:t> </a:t>
            </a:r>
            <a:r>
              <a:rPr lang="ko-KR" altLang="en-US" dirty="0"/>
              <a:t>함수를 불러들인다</a:t>
            </a:r>
            <a:r>
              <a:rPr lang="en-US" altLang="ko-KR" dirty="0"/>
              <a:t>.</a:t>
            </a:r>
          </a:p>
          <a:p>
            <a:pPr lvl="2" indent="-285750">
              <a:lnSpc>
                <a:spcPct val="100000"/>
              </a:lnSpc>
              <a:spcBef>
                <a:spcPts val="600"/>
              </a:spcBef>
            </a:pPr>
            <a:r>
              <a:rPr lang="en-US" altLang="ko-KR" dirty="0" err="1"/>
              <a:t>Accuracy_score</a:t>
            </a:r>
            <a:r>
              <a:rPr lang="en-US" altLang="ko-KR" dirty="0"/>
              <a:t>(y, </a:t>
            </a:r>
            <a:r>
              <a:rPr lang="en-US" altLang="ko-KR" dirty="0" err="1"/>
              <a:t>y_pred</a:t>
            </a:r>
            <a:r>
              <a:rPr lang="en-US" altLang="ko-KR" dirty="0"/>
              <a:t>)</a:t>
            </a:r>
            <a:r>
              <a:rPr lang="ko-KR" altLang="en-US" dirty="0"/>
              <a:t>를 이용하여 정확도를 산출하여 비교한다</a:t>
            </a:r>
            <a:r>
              <a:rPr lang="en-US" altLang="ko-KR" dirty="0"/>
              <a:t>.</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22</a:t>
            </a:fld>
            <a:endParaRPr lang="ko-KR" altLang="en-US"/>
          </a:p>
        </p:txBody>
      </p:sp>
    </p:spTree>
    <p:extLst>
      <p:ext uri="{BB962C8B-B14F-4D97-AF65-F5344CB8AC3E}">
        <p14:creationId xmlns:p14="http://schemas.microsoft.com/office/powerpoint/2010/main" val="3937489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Train-Test Validation</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fontScale="85000" lnSpcReduction="20000"/>
          </a:bodyPr>
          <a:lstStyle/>
          <a:p>
            <a:pPr marL="400050">
              <a:lnSpc>
                <a:spcPct val="110000"/>
              </a:lnSpc>
              <a:spcBef>
                <a:spcPts val="600"/>
              </a:spcBef>
            </a:pPr>
            <a:r>
              <a:rPr lang="en-US" altLang="ko-KR" dirty="0"/>
              <a:t>Train-Test split</a:t>
            </a:r>
            <a:r>
              <a:rPr lang="ko-KR" altLang="en-US" dirty="0"/>
              <a:t>를 이용한 모형 일반화 검증</a:t>
            </a:r>
            <a:endParaRPr lang="en-US" altLang="ko-KR" dirty="0"/>
          </a:p>
          <a:p>
            <a:pPr marL="800100" lvl="1">
              <a:lnSpc>
                <a:spcPct val="110000"/>
              </a:lnSpc>
              <a:spcBef>
                <a:spcPts val="600"/>
              </a:spcBef>
              <a:buFontTx/>
              <a:buChar char="-"/>
            </a:pPr>
            <a:r>
              <a:rPr lang="ko-KR" altLang="en-US" dirty="0"/>
              <a:t>데이터셋을 </a:t>
            </a:r>
            <a:r>
              <a:rPr lang="en-US" altLang="ko-KR" dirty="0"/>
              <a:t>train</a:t>
            </a:r>
            <a:r>
              <a:rPr lang="ko-KR" altLang="en-US" dirty="0"/>
              <a:t>과 </a:t>
            </a:r>
            <a:r>
              <a:rPr lang="en-US" altLang="ko-KR" dirty="0"/>
              <a:t>test </a:t>
            </a:r>
            <a:r>
              <a:rPr lang="ko-KR" altLang="en-US" dirty="0"/>
              <a:t>셋으로 랜덤하게 구분하기 위하여 </a:t>
            </a:r>
            <a:r>
              <a:rPr lang="en-US" altLang="ko-KR" dirty="0" err="1"/>
              <a:t>sklearn</a:t>
            </a:r>
            <a:r>
              <a:rPr lang="en-US" altLang="ko-KR" dirty="0"/>
              <a:t> </a:t>
            </a:r>
            <a:r>
              <a:rPr lang="ko-KR" altLang="en-US" dirty="0" err="1"/>
              <a:t>페키지의</a:t>
            </a:r>
            <a:r>
              <a:rPr lang="ko-KR" altLang="en-US" dirty="0"/>
              <a:t> </a:t>
            </a:r>
            <a:r>
              <a:rPr lang="en-US" altLang="ko-KR" dirty="0" err="1"/>
              <a:t>model_selection</a:t>
            </a:r>
            <a:r>
              <a:rPr lang="en-US" altLang="ko-KR" dirty="0"/>
              <a:t> </a:t>
            </a:r>
            <a:r>
              <a:rPr lang="ko-KR" altLang="en-US" dirty="0"/>
              <a:t>모듈에서 </a:t>
            </a:r>
            <a:r>
              <a:rPr lang="en-US" altLang="ko-KR" dirty="0" err="1"/>
              <a:t>train_test_split</a:t>
            </a:r>
            <a:r>
              <a:rPr lang="en-US" altLang="ko-KR" dirty="0"/>
              <a:t> </a:t>
            </a:r>
            <a:r>
              <a:rPr lang="ko-KR" altLang="en-US" dirty="0"/>
              <a:t>함수를 불러들인다</a:t>
            </a:r>
            <a:r>
              <a:rPr lang="en-US" altLang="ko-KR" dirty="0"/>
              <a:t>.</a:t>
            </a:r>
          </a:p>
          <a:p>
            <a:pPr marL="800100" lvl="1">
              <a:lnSpc>
                <a:spcPct val="110000"/>
              </a:lnSpc>
              <a:spcBef>
                <a:spcPts val="600"/>
              </a:spcBef>
              <a:buFontTx/>
              <a:buChar char="-"/>
            </a:pPr>
            <a:endParaRPr lang="en-US" altLang="ko-KR" dirty="0"/>
          </a:p>
          <a:p>
            <a:pPr marL="800100" lvl="1" indent="-342900">
              <a:lnSpc>
                <a:spcPct val="110000"/>
              </a:lnSpc>
              <a:spcBef>
                <a:spcPts val="600"/>
              </a:spcBef>
              <a:buFont typeface="+mj-lt"/>
              <a:buAutoNum type="arabicPeriod" startAt="3"/>
            </a:pPr>
            <a:r>
              <a:rPr lang="en-US" altLang="ko-KR" dirty="0"/>
              <a:t>Arrange data into a features matrix and target vector</a:t>
            </a:r>
          </a:p>
          <a:p>
            <a:pPr lvl="2">
              <a:lnSpc>
                <a:spcPct val="110000"/>
              </a:lnSpc>
              <a:spcBef>
                <a:spcPts val="600"/>
              </a:spcBef>
            </a:pPr>
            <a:r>
              <a:rPr lang="en-US" altLang="ko-KR" dirty="0"/>
              <a:t>features matrix (X),</a:t>
            </a:r>
            <a:r>
              <a:rPr lang="ko-KR" altLang="en-US" dirty="0"/>
              <a:t> </a:t>
            </a:r>
            <a:r>
              <a:rPr lang="en-US" altLang="ko-KR" dirty="0"/>
              <a:t>target array (y)</a:t>
            </a:r>
            <a:r>
              <a:rPr lang="ko-KR" altLang="en-US" dirty="0"/>
              <a:t>를 입력하고 </a:t>
            </a:r>
            <a:r>
              <a:rPr lang="en-US" altLang="ko-KR" dirty="0" err="1"/>
              <a:t>test_size</a:t>
            </a:r>
            <a:r>
              <a:rPr lang="en-US" altLang="ko-KR" dirty="0"/>
              <a:t> </a:t>
            </a:r>
            <a:r>
              <a:rPr lang="ko-KR" altLang="en-US" dirty="0"/>
              <a:t>매개변수를 정의하여 </a:t>
            </a:r>
            <a:r>
              <a:rPr lang="en-US" altLang="ko-KR" dirty="0" err="1"/>
              <a:t>X_train</a:t>
            </a:r>
            <a:r>
              <a:rPr lang="en-US" altLang="ko-KR" dirty="0"/>
              <a:t>, </a:t>
            </a:r>
            <a:r>
              <a:rPr lang="en-US" altLang="ko-KR" dirty="0" err="1"/>
              <a:t>X_test</a:t>
            </a:r>
            <a:r>
              <a:rPr lang="en-US" altLang="ko-KR" dirty="0"/>
              <a:t>, </a:t>
            </a:r>
            <a:r>
              <a:rPr lang="en-US" altLang="ko-KR" dirty="0" err="1"/>
              <a:t>y_train</a:t>
            </a:r>
            <a:r>
              <a:rPr lang="en-US" altLang="ko-KR" dirty="0"/>
              <a:t>, </a:t>
            </a:r>
            <a:r>
              <a:rPr lang="en-US" altLang="ko-KR" dirty="0" err="1"/>
              <a:t>y_test</a:t>
            </a:r>
            <a:r>
              <a:rPr lang="ko-KR" altLang="en-US" dirty="0"/>
              <a:t>로 데이터 셋을 나눈다</a:t>
            </a:r>
            <a:r>
              <a:rPr lang="en-US" altLang="ko-KR" dirty="0"/>
              <a:t>.</a:t>
            </a:r>
          </a:p>
          <a:p>
            <a:pPr marL="800100" lvl="1" indent="-342900">
              <a:lnSpc>
                <a:spcPct val="110000"/>
              </a:lnSpc>
              <a:spcBef>
                <a:spcPts val="600"/>
              </a:spcBef>
              <a:buFont typeface="+mj-lt"/>
              <a:buAutoNum type="arabicPeriod" startAt="3"/>
            </a:pPr>
            <a:r>
              <a:rPr lang="en-US" altLang="ko-KR" dirty="0"/>
              <a:t>Fit the model to your data</a:t>
            </a:r>
          </a:p>
          <a:p>
            <a:pPr lvl="2">
              <a:lnSpc>
                <a:spcPct val="110000"/>
              </a:lnSpc>
              <a:spcBef>
                <a:spcPts val="600"/>
              </a:spcBef>
            </a:pPr>
            <a:r>
              <a:rPr lang="ko-KR" altLang="en-US" dirty="0"/>
              <a:t>각각에 대한 모델을 </a:t>
            </a:r>
            <a:r>
              <a:rPr lang="en-US" altLang="ko-KR" dirty="0"/>
              <a:t>train </a:t>
            </a:r>
            <a:r>
              <a:rPr lang="ko-KR" altLang="en-US" dirty="0"/>
              <a:t>데이터 셋을 이용하여 모형을 구축한다</a:t>
            </a:r>
            <a:endParaRPr lang="en-US" altLang="ko-KR" dirty="0"/>
          </a:p>
          <a:p>
            <a:pPr marL="800100" lvl="1" indent="-342900">
              <a:lnSpc>
                <a:spcPct val="110000"/>
              </a:lnSpc>
              <a:spcBef>
                <a:spcPts val="600"/>
              </a:spcBef>
              <a:buFont typeface="+mj-lt"/>
              <a:buAutoNum type="arabicPeriod" startAt="3"/>
            </a:pPr>
            <a:r>
              <a:rPr lang="en-US" altLang="ko-KR" dirty="0"/>
              <a:t>Predict labels for unknown data</a:t>
            </a:r>
          </a:p>
          <a:p>
            <a:pPr lvl="2" indent="-285750">
              <a:lnSpc>
                <a:spcPct val="110000"/>
              </a:lnSpc>
              <a:spcBef>
                <a:spcPts val="600"/>
              </a:spcBef>
            </a:pPr>
            <a:r>
              <a:rPr lang="ko-KR" altLang="en-US" dirty="0"/>
              <a:t>구축된 모형을 기반으로 </a:t>
            </a:r>
            <a:r>
              <a:rPr lang="en-US" altLang="ko-KR" dirty="0" err="1"/>
              <a:t>X_test</a:t>
            </a:r>
            <a:r>
              <a:rPr lang="ko-KR" altLang="en-US" dirty="0"/>
              <a:t>를 입력하여 예측을 실시한다</a:t>
            </a:r>
            <a:r>
              <a:rPr lang="en-US" altLang="ko-KR" dirty="0"/>
              <a:t>.</a:t>
            </a:r>
          </a:p>
          <a:p>
            <a:pPr lvl="2" indent="-285750">
              <a:lnSpc>
                <a:spcPct val="110000"/>
              </a:lnSpc>
              <a:spcBef>
                <a:spcPts val="600"/>
              </a:spcBef>
            </a:pPr>
            <a:r>
              <a:rPr lang="ko-KR" altLang="en-US" dirty="0"/>
              <a:t>예측된 결과와 </a:t>
            </a:r>
            <a:r>
              <a:rPr lang="en-US" altLang="ko-KR" dirty="0" err="1"/>
              <a:t>y_test</a:t>
            </a:r>
            <a:r>
              <a:rPr lang="ko-KR" altLang="en-US" dirty="0"/>
              <a:t>의 값을 비교하여 </a:t>
            </a:r>
            <a:r>
              <a:rPr lang="en-US" altLang="ko-KR" dirty="0" err="1"/>
              <a:t>accuracy_score</a:t>
            </a:r>
            <a:r>
              <a:rPr lang="ko-KR" altLang="en-US" dirty="0"/>
              <a:t>를 다시 산정한다</a:t>
            </a:r>
            <a:r>
              <a:rPr lang="en-US" altLang="ko-KR" dirty="0"/>
              <a:t>.</a:t>
            </a:r>
          </a:p>
          <a:p>
            <a:pPr lvl="2" indent="-285750">
              <a:lnSpc>
                <a:spcPct val="110000"/>
              </a:lnSpc>
              <a:spcBef>
                <a:spcPts val="600"/>
              </a:spcBef>
            </a:pPr>
            <a:endParaRPr lang="en-US" altLang="ko-KR" dirty="0"/>
          </a:p>
          <a:p>
            <a:pPr>
              <a:lnSpc>
                <a:spcPct val="110000"/>
              </a:lnSpc>
              <a:spcBef>
                <a:spcPts val="600"/>
              </a:spcBef>
            </a:pPr>
            <a:r>
              <a:rPr lang="ko-KR" altLang="en-US" sz="2200" dirty="0"/>
              <a:t>예측결과에 대한 차이점이 존재한다</a:t>
            </a:r>
            <a:r>
              <a:rPr lang="en-US" altLang="ko-KR" sz="2200" dirty="0"/>
              <a:t>. </a:t>
            </a:r>
            <a:r>
              <a:rPr lang="ko-KR" altLang="en-US" sz="2200" dirty="0"/>
              <a:t>이 경우 </a:t>
            </a:r>
            <a:r>
              <a:rPr lang="en-US" altLang="ko-KR" sz="2200" dirty="0"/>
              <a:t>train-test accuracy </a:t>
            </a:r>
            <a:r>
              <a:rPr lang="ko-KR" altLang="en-US" sz="2200" dirty="0"/>
              <a:t>결과가 일반적으로 낮게 나타나며</a:t>
            </a:r>
            <a:r>
              <a:rPr lang="en-US" altLang="ko-KR" sz="2200" dirty="0"/>
              <a:t>. </a:t>
            </a:r>
            <a:r>
              <a:rPr lang="ko-KR" altLang="en-US" sz="2200" dirty="0"/>
              <a:t>모델의 타당성 검정을 위해서는 이 값이 참조되는 것이 보다 적합하다</a:t>
            </a:r>
            <a:r>
              <a:rPr lang="en-US" altLang="ko-KR" sz="2200" dirty="0"/>
              <a:t>.</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23</a:t>
            </a:fld>
            <a:endParaRPr lang="ko-KR" altLang="en-US"/>
          </a:p>
        </p:txBody>
      </p:sp>
    </p:spTree>
    <p:extLst>
      <p:ext uri="{BB962C8B-B14F-4D97-AF65-F5344CB8AC3E}">
        <p14:creationId xmlns:p14="http://schemas.microsoft.com/office/powerpoint/2010/main" val="3215310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Cross Validation</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lnSpc>
                <a:spcPct val="100000"/>
              </a:lnSpc>
              <a:spcBef>
                <a:spcPts val="600"/>
              </a:spcBef>
            </a:pPr>
            <a:r>
              <a:rPr lang="en-US" altLang="ko-KR" sz="2400" dirty="0"/>
              <a:t>Model</a:t>
            </a:r>
            <a:r>
              <a:rPr lang="ko-KR" altLang="en-US" sz="2400" dirty="0"/>
              <a:t> </a:t>
            </a:r>
            <a:r>
              <a:rPr lang="en-US" altLang="ko-KR" sz="2400" dirty="0"/>
              <a:t>validation</a:t>
            </a:r>
            <a:r>
              <a:rPr lang="ko-KR" altLang="en-US" sz="2400" dirty="0"/>
              <a:t> </a:t>
            </a:r>
            <a:r>
              <a:rPr lang="en-US" altLang="ko-KR" sz="2400" dirty="0"/>
              <a:t>via</a:t>
            </a:r>
            <a:r>
              <a:rPr lang="ko-KR" altLang="en-US" sz="2400" dirty="0"/>
              <a:t> </a:t>
            </a:r>
            <a:r>
              <a:rPr lang="en-US" altLang="ko-KR" sz="2400" dirty="0"/>
              <a:t>Cross-validation</a:t>
            </a:r>
          </a:p>
          <a:p>
            <a:pPr lvl="1">
              <a:lnSpc>
                <a:spcPct val="100000"/>
              </a:lnSpc>
              <a:spcBef>
                <a:spcPts val="600"/>
              </a:spcBef>
            </a:pPr>
            <a:r>
              <a:rPr lang="en-US" altLang="ko-KR" sz="2000" dirty="0"/>
              <a:t>One disadvantage of using a holdout set for model validation is that we have lost a portion of our data to model training.</a:t>
            </a:r>
          </a:p>
          <a:p>
            <a:pPr lvl="1">
              <a:lnSpc>
                <a:spcPct val="100000"/>
              </a:lnSpc>
              <a:spcBef>
                <a:spcPts val="600"/>
              </a:spcBef>
            </a:pPr>
            <a:r>
              <a:rPr lang="ko-KR" altLang="en-US" sz="2000" dirty="0"/>
              <a:t>또한 </a:t>
            </a:r>
            <a:r>
              <a:rPr lang="en-US" altLang="ko-KR" sz="2000" dirty="0"/>
              <a:t>train-test </a:t>
            </a:r>
            <a:r>
              <a:rPr lang="ko-KR" altLang="en-US" sz="2000" dirty="0"/>
              <a:t>방식으로 산정한 성능은 샘플에 따라 변동성을 지니므로 정확한 성능의 평가 힘들다</a:t>
            </a:r>
            <a:r>
              <a:rPr lang="en-US" altLang="ko-KR" sz="2000" dirty="0"/>
              <a:t>.</a:t>
            </a:r>
          </a:p>
          <a:p>
            <a:pPr lvl="1">
              <a:lnSpc>
                <a:spcPct val="100000"/>
              </a:lnSpc>
              <a:spcBef>
                <a:spcPts val="600"/>
              </a:spcBef>
            </a:pPr>
            <a:r>
              <a:rPr lang="en-US" altLang="ko-KR" sz="2000" dirty="0"/>
              <a:t>One way to address this it to use cross validation – that is, to do a sequence of fits where each subset of the data is used both as a training set and as a validation set.</a:t>
            </a:r>
          </a:p>
          <a:p>
            <a:pPr lvl="1">
              <a:lnSpc>
                <a:spcPct val="100000"/>
              </a:lnSpc>
              <a:spcBef>
                <a:spcPts val="600"/>
              </a:spcBef>
            </a:pPr>
            <a:r>
              <a:rPr lang="en-US" altLang="ko-KR" sz="2000" dirty="0"/>
              <a:t>“from </a:t>
            </a:r>
            <a:r>
              <a:rPr lang="en-US" altLang="ko-KR" sz="2000" dirty="0" err="1"/>
              <a:t>sklearn.model_selection</a:t>
            </a:r>
            <a:r>
              <a:rPr lang="en-US" altLang="ko-KR" sz="2000" dirty="0"/>
              <a:t> import </a:t>
            </a:r>
            <a:r>
              <a:rPr lang="en-US" altLang="ko-KR" sz="2000" dirty="0" err="1"/>
              <a:t>cross_val_score</a:t>
            </a:r>
            <a:r>
              <a:rPr lang="en-US" altLang="ko-KR" sz="2000" dirty="0"/>
              <a:t>”</a:t>
            </a:r>
            <a:endParaRPr lang="ko-KR" altLang="en-US" sz="20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24</a:t>
            </a:fld>
            <a:endParaRPr lang="ko-KR" altLang="en-US"/>
          </a:p>
        </p:txBody>
      </p:sp>
    </p:spTree>
    <p:extLst>
      <p:ext uri="{BB962C8B-B14F-4D97-AF65-F5344CB8AC3E}">
        <p14:creationId xmlns:p14="http://schemas.microsoft.com/office/powerpoint/2010/main" val="832997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25</a:t>
            </a:fld>
            <a:endParaRPr lang="ko-KR" altLang="en-US"/>
          </a:p>
        </p:txBody>
      </p:sp>
    </p:spTree>
    <p:extLst>
      <p:ext uri="{BB962C8B-B14F-4D97-AF65-F5344CB8AC3E}">
        <p14:creationId xmlns:p14="http://schemas.microsoft.com/office/powerpoint/2010/main" val="254264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err="1"/>
              <a:t>Scikit</a:t>
            </a:r>
            <a:r>
              <a:rPr lang="en-US" altLang="ko-KR" sz="3200" dirty="0"/>
              <a:t>-Learn </a:t>
            </a:r>
            <a:r>
              <a:rPr lang="ko-KR" altLang="en-US" sz="3200" dirty="0"/>
              <a:t>기본 사용법</a:t>
            </a:r>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lnSpc>
                <a:spcPct val="100000"/>
              </a:lnSpc>
            </a:pPr>
            <a:r>
              <a:rPr lang="en-US" altLang="ko-KR" sz="2400" dirty="0"/>
              <a:t>1. </a:t>
            </a:r>
            <a:r>
              <a:rPr lang="ko-KR" altLang="en-US" sz="2400" dirty="0"/>
              <a:t>사용 목적에 알맞은 </a:t>
            </a:r>
            <a:r>
              <a:rPr lang="en-US" altLang="ko-KR" sz="2400" dirty="0"/>
              <a:t>estimator class</a:t>
            </a:r>
            <a:r>
              <a:rPr lang="ko-KR" altLang="en-US" sz="2400" dirty="0"/>
              <a:t>를 </a:t>
            </a:r>
            <a:r>
              <a:rPr lang="en-US" altLang="ko-KR" sz="2400" dirty="0" err="1"/>
              <a:t>Scikit</a:t>
            </a:r>
            <a:r>
              <a:rPr lang="en-US" altLang="ko-KR" sz="2400" dirty="0"/>
              <a:t>-Learn</a:t>
            </a:r>
            <a:r>
              <a:rPr lang="ko-KR" altLang="en-US" sz="2400" dirty="0"/>
              <a:t>에서 </a:t>
            </a:r>
            <a:r>
              <a:rPr lang="en-US" altLang="ko-KR" sz="2400" dirty="0"/>
              <a:t>import </a:t>
            </a:r>
            <a:r>
              <a:rPr lang="ko-KR" altLang="en-US" sz="2400" dirty="0"/>
              <a:t>한다</a:t>
            </a:r>
            <a:r>
              <a:rPr lang="en-US" altLang="ko-KR" sz="2400" dirty="0"/>
              <a:t>.</a:t>
            </a:r>
          </a:p>
          <a:p>
            <a:pPr>
              <a:lnSpc>
                <a:spcPct val="100000"/>
              </a:lnSpc>
            </a:pPr>
            <a:r>
              <a:rPr lang="en-US" altLang="ko-KR" sz="2400" dirty="0"/>
              <a:t>2. </a:t>
            </a:r>
            <a:r>
              <a:rPr lang="ko-KR" altLang="en-US" sz="2400" dirty="0"/>
              <a:t>원하는 데이터</a:t>
            </a:r>
            <a:r>
              <a:rPr lang="en-US" altLang="ko-KR" sz="2400" dirty="0"/>
              <a:t>, </a:t>
            </a:r>
            <a:r>
              <a:rPr lang="ko-KR" altLang="en-US" sz="2400" dirty="0"/>
              <a:t>값에 맞는 모델 </a:t>
            </a:r>
            <a:r>
              <a:rPr lang="ko-KR" altLang="en-US" sz="2400" dirty="0" err="1"/>
              <a:t>하이퍼파라미터들을</a:t>
            </a:r>
            <a:r>
              <a:rPr lang="ko-KR" altLang="en-US" sz="2400" dirty="0"/>
              <a:t> 선택한다</a:t>
            </a:r>
            <a:r>
              <a:rPr lang="en-US" altLang="ko-KR" sz="2400" dirty="0"/>
              <a:t>.</a:t>
            </a:r>
          </a:p>
          <a:p>
            <a:pPr>
              <a:lnSpc>
                <a:spcPct val="100000"/>
              </a:lnSpc>
            </a:pPr>
            <a:r>
              <a:rPr lang="en-US" altLang="ko-KR" sz="2400" dirty="0"/>
              <a:t>3. Feature matrix</a:t>
            </a:r>
            <a:r>
              <a:rPr lang="ko-KR" altLang="en-US" sz="2400" dirty="0"/>
              <a:t>와 </a:t>
            </a:r>
            <a:r>
              <a:rPr lang="en-US" altLang="ko-KR" sz="2400" dirty="0"/>
              <a:t>target vector</a:t>
            </a:r>
            <a:r>
              <a:rPr lang="ko-KR" altLang="en-US" sz="2400" dirty="0"/>
              <a:t>에 데이터를 정렬</a:t>
            </a:r>
            <a:r>
              <a:rPr lang="en-US" altLang="ko-KR" sz="2400" dirty="0"/>
              <a:t>, </a:t>
            </a:r>
            <a:r>
              <a:rPr lang="ko-KR" altLang="en-US" sz="2400" dirty="0"/>
              <a:t>위치시킨다</a:t>
            </a:r>
            <a:r>
              <a:rPr lang="en-US" altLang="ko-KR" sz="2400" dirty="0"/>
              <a:t>.</a:t>
            </a:r>
            <a:endParaRPr lang="en-US" altLang="ko-KR" sz="2000" dirty="0"/>
          </a:p>
          <a:p>
            <a:pPr marL="0" indent="0">
              <a:lnSpc>
                <a:spcPct val="100000"/>
              </a:lnSpc>
              <a:buNone/>
            </a:pPr>
            <a:r>
              <a:rPr lang="en-US" altLang="ko-KR" sz="2000" dirty="0"/>
              <a:t>	(feature</a:t>
            </a:r>
            <a:r>
              <a:rPr lang="ko-KR" altLang="en-US" sz="2000" dirty="0"/>
              <a:t> </a:t>
            </a:r>
            <a:r>
              <a:rPr lang="en-US" altLang="ko-KR" sz="2000" dirty="0"/>
              <a:t>matrix:</a:t>
            </a:r>
            <a:r>
              <a:rPr lang="ko-KR" altLang="en-US" sz="2000" dirty="0"/>
              <a:t> 데이터에서 변수들에 해당되는 것들</a:t>
            </a:r>
            <a:r>
              <a:rPr lang="en-US" altLang="ko-KR" sz="2000" dirty="0"/>
              <a:t>, column names, X variables)</a:t>
            </a:r>
          </a:p>
          <a:p>
            <a:pPr marL="0" indent="0">
              <a:lnSpc>
                <a:spcPct val="100000"/>
              </a:lnSpc>
              <a:buNone/>
            </a:pPr>
            <a:r>
              <a:rPr lang="en-US" altLang="ko-KR" sz="2000" dirty="0"/>
              <a:t>	(target vector: </a:t>
            </a:r>
            <a:r>
              <a:rPr lang="ko-KR" altLang="en-US" sz="2000" dirty="0"/>
              <a:t>데이터에서 내가 분석의 목적</a:t>
            </a:r>
            <a:r>
              <a:rPr lang="en-US" altLang="ko-KR" sz="2000" dirty="0"/>
              <a:t>(target)</a:t>
            </a:r>
            <a:r>
              <a:rPr lang="ko-KR" altLang="en-US" sz="2000" dirty="0"/>
              <a:t>으로 하는 변수</a:t>
            </a:r>
            <a:r>
              <a:rPr lang="en-US" altLang="ko-KR" sz="2000" dirty="0"/>
              <a:t>, Y variable</a:t>
            </a:r>
            <a:r>
              <a:rPr lang="ko-KR" altLang="en-US" sz="2000" dirty="0"/>
              <a:t> </a:t>
            </a:r>
            <a:r>
              <a:rPr lang="en-US" altLang="ko-KR" sz="2000" dirty="0"/>
              <a:t>)</a:t>
            </a:r>
          </a:p>
          <a:p>
            <a:pPr marL="0" indent="0">
              <a:lnSpc>
                <a:spcPct val="100000"/>
              </a:lnSpc>
              <a:buNone/>
            </a:pPr>
            <a:endParaRPr lang="en-US" altLang="ko-KR" sz="2000" dirty="0"/>
          </a:p>
          <a:p>
            <a:pPr>
              <a:lnSpc>
                <a:spcPct val="100000"/>
              </a:lnSpc>
            </a:pPr>
            <a:r>
              <a:rPr lang="en-US" altLang="ko-KR" sz="2400" dirty="0"/>
              <a:t>4. model </a:t>
            </a:r>
            <a:r>
              <a:rPr lang="en-US" altLang="ko-KR" sz="2400" dirty="0" err="1"/>
              <a:t>instanc</a:t>
            </a:r>
            <a:r>
              <a:rPr lang="ko-KR" altLang="en-US" sz="2400" dirty="0"/>
              <a:t>인 </a:t>
            </a:r>
            <a:r>
              <a:rPr lang="en-US" altLang="ko-KR" sz="2400" dirty="0"/>
              <a:t>fit() </a:t>
            </a:r>
            <a:r>
              <a:rPr lang="ko-KR" altLang="en-US" sz="2400" dirty="0"/>
              <a:t>을 불러와 모델을 당신의 데이터에 </a:t>
            </a:r>
            <a:r>
              <a:rPr lang="en-US" altLang="ko-KR" sz="2400" dirty="0"/>
              <a:t>fitting </a:t>
            </a:r>
            <a:r>
              <a:rPr lang="ko-KR" altLang="en-US" sz="2400" dirty="0"/>
              <a:t>한다</a:t>
            </a:r>
            <a:r>
              <a:rPr lang="en-US" altLang="ko-KR" sz="2400" dirty="0"/>
              <a:t>.</a:t>
            </a:r>
          </a:p>
          <a:p>
            <a:pPr>
              <a:lnSpc>
                <a:spcPct val="100000"/>
              </a:lnSpc>
            </a:pPr>
            <a:r>
              <a:rPr lang="en-US" altLang="ko-KR" sz="2400" dirty="0"/>
              <a:t>5. Fitting</a:t>
            </a:r>
            <a:r>
              <a:rPr lang="ko-KR" altLang="en-US" sz="2400" dirty="0"/>
              <a:t>이 완료된 모델을 새로운 데이터에 적용한다</a:t>
            </a:r>
            <a:r>
              <a:rPr lang="en-US" altLang="ko-KR" sz="2400" dirty="0"/>
              <a:t>. </a:t>
            </a:r>
            <a:r>
              <a:rPr lang="ko-KR" altLang="en-US" sz="2400" dirty="0"/>
              <a:t>보통 </a:t>
            </a:r>
            <a:r>
              <a:rPr lang="en-US" altLang="ko-KR" sz="2400" dirty="0"/>
              <a:t>predict() </a:t>
            </a:r>
            <a:r>
              <a:rPr lang="ko-KR" altLang="en-US" sz="2400" dirty="0"/>
              <a:t>메소드를 사용하여 알지 못하는 데이터의 </a:t>
            </a:r>
            <a:r>
              <a:rPr lang="en-US" altLang="ko-KR" sz="2400" dirty="0"/>
              <a:t>labels</a:t>
            </a:r>
            <a:r>
              <a:rPr lang="ko-KR" altLang="en-US" sz="2400" dirty="0"/>
              <a:t>을 예측하는 작업을 한다</a:t>
            </a:r>
            <a:r>
              <a:rPr lang="en-US" altLang="ko-KR" sz="2400" dirty="0"/>
              <a:t>.</a:t>
            </a:r>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3</a:t>
            </a:fld>
            <a:endParaRPr lang="ko-KR" altLang="en-US"/>
          </a:p>
        </p:txBody>
      </p:sp>
    </p:spTree>
    <p:extLst>
      <p:ext uri="{BB962C8B-B14F-4D97-AF65-F5344CB8AC3E}">
        <p14:creationId xmlns:p14="http://schemas.microsoft.com/office/powerpoint/2010/main" val="246397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Data representation</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lnSpcReduction="10000"/>
          </a:bodyPr>
          <a:lstStyle/>
          <a:p>
            <a:pPr>
              <a:lnSpc>
                <a:spcPct val="120000"/>
              </a:lnSpc>
              <a:spcBef>
                <a:spcPts val="600"/>
              </a:spcBef>
            </a:pPr>
            <a:r>
              <a:rPr lang="en-US" altLang="ko-KR" sz="2400" dirty="0"/>
              <a:t>How data can be represented in order to be understood by the computer. The best way to think about data within </a:t>
            </a:r>
            <a:r>
              <a:rPr lang="en-US" altLang="ko-KR" sz="2400" dirty="0" err="1"/>
              <a:t>Scikit</a:t>
            </a:r>
            <a:r>
              <a:rPr lang="en-US" altLang="ko-KR" sz="2400" dirty="0"/>
              <a:t>-Learn is in terms of tables of data.</a:t>
            </a:r>
          </a:p>
          <a:p>
            <a:pPr>
              <a:lnSpc>
                <a:spcPct val="120000"/>
              </a:lnSpc>
              <a:spcBef>
                <a:spcPts val="600"/>
              </a:spcBef>
            </a:pPr>
            <a:endParaRPr lang="en-US" altLang="ko-KR" sz="2400" dirty="0"/>
          </a:p>
          <a:p>
            <a:pPr>
              <a:lnSpc>
                <a:spcPct val="120000"/>
              </a:lnSpc>
              <a:spcBef>
                <a:spcPts val="600"/>
              </a:spcBef>
            </a:pPr>
            <a:r>
              <a:rPr lang="en-US" altLang="ko-KR" sz="2400" dirty="0"/>
              <a:t>A basic table is a two dimensional grid of data, in which the rows represent individual elements of the dataset, and the columns represent quantities related to each of these elements.</a:t>
            </a:r>
          </a:p>
          <a:p>
            <a:pPr>
              <a:lnSpc>
                <a:spcPct val="120000"/>
              </a:lnSpc>
              <a:spcBef>
                <a:spcPts val="600"/>
              </a:spcBef>
            </a:pPr>
            <a:endParaRPr lang="en-US" altLang="ko-KR" sz="2400" dirty="0"/>
          </a:p>
          <a:p>
            <a:pPr>
              <a:lnSpc>
                <a:spcPct val="120000"/>
              </a:lnSpc>
              <a:spcBef>
                <a:spcPts val="600"/>
              </a:spcBef>
            </a:pPr>
            <a:r>
              <a:rPr lang="en-US" altLang="ko-KR" sz="2400" dirty="0"/>
              <a:t>In general, we will refer to the rows of the matrix as samples, and the number of rows as </a:t>
            </a:r>
            <a:r>
              <a:rPr lang="en-US" altLang="ko-KR" sz="2400" dirty="0" err="1"/>
              <a:t>n_samples</a:t>
            </a:r>
            <a:r>
              <a:rPr lang="en-US" altLang="ko-KR" sz="2400" dirty="0"/>
              <a:t>.</a:t>
            </a:r>
            <a:r>
              <a:rPr lang="ko-KR" altLang="en-US" sz="2400" dirty="0"/>
              <a:t> </a:t>
            </a:r>
            <a:r>
              <a:rPr lang="en-US" altLang="ko-KR" sz="2400" dirty="0"/>
              <a:t>We</a:t>
            </a:r>
            <a:r>
              <a:rPr lang="ko-KR" altLang="en-US" sz="2400" dirty="0"/>
              <a:t> </a:t>
            </a:r>
            <a:r>
              <a:rPr lang="en-US" altLang="ko-KR" sz="2400" dirty="0"/>
              <a:t>will</a:t>
            </a:r>
            <a:r>
              <a:rPr lang="ko-KR" altLang="en-US" sz="2400" dirty="0"/>
              <a:t> </a:t>
            </a:r>
            <a:r>
              <a:rPr lang="en-US" altLang="ko-KR" sz="2400" dirty="0"/>
              <a:t>refer</a:t>
            </a:r>
            <a:r>
              <a:rPr lang="ko-KR" altLang="en-US" sz="2400" dirty="0"/>
              <a:t> </a:t>
            </a:r>
            <a:r>
              <a:rPr lang="en-US" altLang="ko-KR" sz="2400" dirty="0"/>
              <a:t>to</a:t>
            </a:r>
            <a:r>
              <a:rPr lang="ko-KR" altLang="en-US" sz="2400" dirty="0"/>
              <a:t> </a:t>
            </a:r>
            <a:r>
              <a:rPr lang="en-US" altLang="ko-KR" sz="2400" dirty="0"/>
              <a:t>the</a:t>
            </a:r>
            <a:r>
              <a:rPr lang="ko-KR" altLang="en-US" sz="2400" dirty="0"/>
              <a:t> </a:t>
            </a:r>
            <a:r>
              <a:rPr lang="en-US" altLang="ko-KR" sz="2400" dirty="0"/>
              <a:t>columns</a:t>
            </a:r>
            <a:r>
              <a:rPr lang="ko-KR" altLang="en-US" sz="2400" dirty="0"/>
              <a:t> </a:t>
            </a:r>
            <a:r>
              <a:rPr lang="en-US" altLang="ko-KR" sz="2400" dirty="0"/>
              <a:t>of</a:t>
            </a:r>
            <a:r>
              <a:rPr lang="ko-KR" altLang="en-US" sz="2400" dirty="0"/>
              <a:t> </a:t>
            </a:r>
            <a:r>
              <a:rPr lang="en-US" altLang="ko-KR" sz="2400" dirty="0"/>
              <a:t>the</a:t>
            </a:r>
            <a:r>
              <a:rPr lang="ko-KR" altLang="en-US" sz="2400" dirty="0"/>
              <a:t> </a:t>
            </a:r>
            <a:r>
              <a:rPr lang="en-US" altLang="ko-KR" sz="2400" dirty="0"/>
              <a:t>matrix</a:t>
            </a:r>
            <a:r>
              <a:rPr lang="ko-KR" altLang="en-US" sz="2400" dirty="0"/>
              <a:t> </a:t>
            </a:r>
            <a:r>
              <a:rPr lang="en-US" altLang="ko-KR" sz="2400" dirty="0"/>
              <a:t>as</a:t>
            </a:r>
            <a:r>
              <a:rPr lang="ko-KR" altLang="en-US" sz="2400" dirty="0"/>
              <a:t> </a:t>
            </a:r>
            <a:r>
              <a:rPr lang="en-US" altLang="ko-KR" sz="2400" dirty="0"/>
              <a:t>features,</a:t>
            </a:r>
            <a:r>
              <a:rPr lang="ko-KR" altLang="en-US" sz="2400" dirty="0"/>
              <a:t> </a:t>
            </a:r>
            <a:r>
              <a:rPr lang="en-US" altLang="ko-KR" sz="2400" dirty="0"/>
              <a:t>and</a:t>
            </a:r>
            <a:r>
              <a:rPr lang="ko-KR" altLang="en-US" sz="2400" dirty="0"/>
              <a:t> </a:t>
            </a:r>
            <a:r>
              <a:rPr lang="en-US" altLang="ko-KR" sz="2400" dirty="0"/>
              <a:t>the</a:t>
            </a:r>
            <a:r>
              <a:rPr lang="ko-KR" altLang="en-US" sz="2400" dirty="0"/>
              <a:t> </a:t>
            </a:r>
            <a:r>
              <a:rPr lang="en-US" altLang="ko-KR" sz="2400" dirty="0"/>
              <a:t>number</a:t>
            </a:r>
            <a:r>
              <a:rPr lang="ko-KR" altLang="en-US" sz="2400" dirty="0"/>
              <a:t> </a:t>
            </a:r>
            <a:r>
              <a:rPr lang="en-US" altLang="ko-KR" sz="2400" dirty="0"/>
              <a:t>of</a:t>
            </a:r>
            <a:r>
              <a:rPr lang="ko-KR" altLang="en-US" sz="2400" dirty="0"/>
              <a:t> </a:t>
            </a:r>
            <a:r>
              <a:rPr lang="en-US" altLang="ko-KR" sz="2400" dirty="0"/>
              <a:t>columns</a:t>
            </a:r>
            <a:r>
              <a:rPr lang="ko-KR" altLang="en-US" sz="2400" dirty="0"/>
              <a:t> </a:t>
            </a:r>
            <a:r>
              <a:rPr lang="en-US" altLang="ko-KR" sz="2400" dirty="0"/>
              <a:t>as</a:t>
            </a:r>
            <a:r>
              <a:rPr lang="ko-KR" altLang="en-US" sz="2400" dirty="0"/>
              <a:t> </a:t>
            </a:r>
            <a:r>
              <a:rPr lang="en-US" altLang="ko-KR" sz="2400" dirty="0" err="1"/>
              <a:t>n_features</a:t>
            </a:r>
            <a:r>
              <a:rPr lang="en-US" altLang="ko-KR" sz="2400" dirty="0"/>
              <a:t>.</a:t>
            </a:r>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4</a:t>
            </a:fld>
            <a:endParaRPr lang="ko-KR" altLang="en-US"/>
          </a:p>
        </p:txBody>
      </p:sp>
    </p:spTree>
    <p:extLst>
      <p:ext uri="{BB962C8B-B14F-4D97-AF65-F5344CB8AC3E}">
        <p14:creationId xmlns:p14="http://schemas.microsoft.com/office/powerpoint/2010/main" val="340621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Data representation</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fontScale="92500" lnSpcReduction="10000"/>
          </a:bodyPr>
          <a:lstStyle/>
          <a:p>
            <a:pPr>
              <a:lnSpc>
                <a:spcPct val="120000"/>
              </a:lnSpc>
              <a:spcBef>
                <a:spcPts val="600"/>
              </a:spcBef>
            </a:pPr>
            <a:r>
              <a:rPr lang="en-US" altLang="ko-KR" sz="2400" b="1" dirty="0"/>
              <a:t>Feature Matrix</a:t>
            </a:r>
          </a:p>
          <a:p>
            <a:pPr lvl="1">
              <a:lnSpc>
                <a:spcPct val="120000"/>
              </a:lnSpc>
              <a:spcBef>
                <a:spcPts val="600"/>
              </a:spcBef>
            </a:pPr>
            <a:r>
              <a:rPr lang="en-US" altLang="ko-KR" dirty="0"/>
              <a:t>By convention, the feature matrix is often stored in a variable named X. </a:t>
            </a:r>
          </a:p>
          <a:p>
            <a:pPr lvl="1">
              <a:lnSpc>
                <a:spcPct val="120000"/>
              </a:lnSpc>
              <a:spcBef>
                <a:spcPts val="600"/>
              </a:spcBef>
            </a:pPr>
            <a:r>
              <a:rPr lang="en-US" altLang="ko-KR" dirty="0"/>
              <a:t>The feature matrix is assumed to be two-dimensional, which shape [</a:t>
            </a:r>
            <a:r>
              <a:rPr lang="en-US" altLang="ko-KR" dirty="0" err="1"/>
              <a:t>n_samples</a:t>
            </a:r>
            <a:r>
              <a:rPr lang="en-US" altLang="ko-KR" dirty="0"/>
              <a:t>, </a:t>
            </a:r>
            <a:r>
              <a:rPr lang="en-US" altLang="ko-KR" dirty="0" err="1"/>
              <a:t>n_features</a:t>
            </a:r>
            <a:r>
              <a:rPr lang="en-US" altLang="ko-KR" dirty="0"/>
              <a:t>], and is most often contained in a </a:t>
            </a:r>
            <a:r>
              <a:rPr lang="en-US" altLang="ko-KR" dirty="0" err="1"/>
              <a:t>Numpy</a:t>
            </a:r>
            <a:r>
              <a:rPr lang="en-US" altLang="ko-KR" dirty="0"/>
              <a:t> array, or Pandas </a:t>
            </a:r>
            <a:r>
              <a:rPr lang="en-US" altLang="ko-KR" dirty="0" err="1"/>
              <a:t>DataFrame</a:t>
            </a:r>
            <a:r>
              <a:rPr lang="en-US" altLang="ko-KR" dirty="0"/>
              <a:t>.</a:t>
            </a:r>
          </a:p>
          <a:p>
            <a:pPr lvl="1">
              <a:lnSpc>
                <a:spcPct val="120000"/>
              </a:lnSpc>
              <a:spcBef>
                <a:spcPts val="600"/>
              </a:spcBef>
            </a:pPr>
            <a:endParaRPr lang="en-US" altLang="ko-KR" dirty="0"/>
          </a:p>
          <a:p>
            <a:pPr>
              <a:lnSpc>
                <a:spcPct val="120000"/>
              </a:lnSpc>
              <a:spcBef>
                <a:spcPts val="600"/>
              </a:spcBef>
            </a:pPr>
            <a:r>
              <a:rPr lang="en-US" altLang="ko-KR" sz="2400" b="1" dirty="0"/>
              <a:t>Target array</a:t>
            </a:r>
          </a:p>
          <a:p>
            <a:pPr lvl="1">
              <a:lnSpc>
                <a:spcPct val="120000"/>
              </a:lnSpc>
              <a:spcBef>
                <a:spcPts val="600"/>
              </a:spcBef>
            </a:pPr>
            <a:r>
              <a:rPr lang="en-US" altLang="ko-KR" dirty="0"/>
              <a:t>We also generally work with a label of target array, which by convention we will usually call y. The target array is usually one dimensional with length </a:t>
            </a:r>
            <a:r>
              <a:rPr lang="en-US" altLang="ko-KR" dirty="0" err="1"/>
              <a:t>n_samples</a:t>
            </a:r>
            <a:r>
              <a:rPr lang="en-US" altLang="ko-KR" dirty="0"/>
              <a:t> and may have continuous numerical values, or discrete classes/labels.</a:t>
            </a:r>
          </a:p>
          <a:p>
            <a:pPr lvl="1">
              <a:lnSpc>
                <a:spcPct val="120000"/>
              </a:lnSpc>
              <a:spcBef>
                <a:spcPts val="600"/>
              </a:spcBef>
            </a:pPr>
            <a:r>
              <a:rPr lang="en-US" altLang="ko-KR" dirty="0"/>
              <a:t>The target array is usually the quantities we want to predict from the data.</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5</a:t>
            </a:fld>
            <a:endParaRPr lang="ko-KR" altLang="en-US"/>
          </a:p>
        </p:txBody>
      </p:sp>
    </p:spTree>
    <p:extLst>
      <p:ext uri="{BB962C8B-B14F-4D97-AF65-F5344CB8AC3E}">
        <p14:creationId xmlns:p14="http://schemas.microsoft.com/office/powerpoint/2010/main" val="5264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6</a:t>
            </a:fld>
            <a:endParaRPr lang="ko-KR" altLang="en-US"/>
          </a:p>
        </p:txBody>
      </p:sp>
      <p:pic>
        <p:nvPicPr>
          <p:cNvPr id="6" name="내용 개체 틀 4">
            <a:extLst>
              <a:ext uri="{FF2B5EF4-FFF2-40B4-BE49-F238E27FC236}">
                <a16:creationId xmlns:a16="http://schemas.microsoft.com/office/drawing/2014/main" id="{04F9DEC7-A86B-4D87-9750-0C0180B92669}"/>
              </a:ext>
            </a:extLst>
          </p:cNvPr>
          <p:cNvPicPr>
            <a:picLocks noGrp="1" noChangeAspect="1"/>
          </p:cNvPicPr>
          <p:nvPr>
            <p:ph idx="1"/>
          </p:nvPr>
        </p:nvPicPr>
        <p:blipFill>
          <a:blip r:embed="rId2"/>
          <a:stretch>
            <a:fillRect/>
          </a:stretch>
        </p:blipFill>
        <p:spPr>
          <a:xfrm>
            <a:off x="636931" y="160420"/>
            <a:ext cx="10605645" cy="6195930"/>
          </a:xfrm>
          <a:prstGeom prst="rect">
            <a:avLst/>
          </a:prstGeom>
        </p:spPr>
      </p:pic>
    </p:spTree>
    <p:extLst>
      <p:ext uri="{BB962C8B-B14F-4D97-AF65-F5344CB8AC3E}">
        <p14:creationId xmlns:p14="http://schemas.microsoft.com/office/powerpoint/2010/main" val="143566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err="1"/>
              <a:t>Catrgories</a:t>
            </a:r>
            <a:r>
              <a:rPr lang="en-US" altLang="ko-KR" sz="3200" dirty="0"/>
              <a:t> of Machine learning</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lnSpcReduction="10000"/>
          </a:bodyPr>
          <a:lstStyle/>
          <a:p>
            <a:pPr>
              <a:lnSpc>
                <a:spcPct val="100000"/>
              </a:lnSpc>
              <a:spcBef>
                <a:spcPts val="600"/>
              </a:spcBef>
            </a:pPr>
            <a:r>
              <a:rPr lang="ko-KR" altLang="en-US" sz="2400" dirty="0"/>
              <a:t>지도 학습 </a:t>
            </a:r>
            <a:r>
              <a:rPr lang="en-US" altLang="ko-KR" sz="2400" dirty="0"/>
              <a:t>(Supervised learning)</a:t>
            </a:r>
          </a:p>
          <a:p>
            <a:pPr>
              <a:lnSpc>
                <a:spcPct val="100000"/>
              </a:lnSpc>
              <a:spcBef>
                <a:spcPts val="600"/>
              </a:spcBef>
            </a:pPr>
            <a:endParaRPr lang="en-US" altLang="ko-KR" sz="2400" dirty="0"/>
          </a:p>
          <a:p>
            <a:pPr lvl="1">
              <a:lnSpc>
                <a:spcPct val="100000"/>
              </a:lnSpc>
              <a:spcBef>
                <a:spcPts val="600"/>
              </a:spcBef>
            </a:pPr>
            <a:r>
              <a:rPr lang="en-US" altLang="ko-KR" dirty="0"/>
              <a:t>Measured features of data (X)</a:t>
            </a:r>
            <a:r>
              <a:rPr lang="ko-KR" altLang="en-US" dirty="0"/>
              <a:t>와 </a:t>
            </a:r>
            <a:r>
              <a:rPr lang="en-US" altLang="ko-KR" dirty="0"/>
              <a:t>some label associated with data (Y)</a:t>
            </a:r>
            <a:r>
              <a:rPr lang="ko-KR" altLang="en-US" dirty="0"/>
              <a:t>의 관계를 모델링</a:t>
            </a:r>
            <a:r>
              <a:rPr lang="en-US" altLang="ko-KR" dirty="0"/>
              <a:t>. </a:t>
            </a:r>
            <a:r>
              <a:rPr lang="ko-KR" altLang="en-US" dirty="0"/>
              <a:t>한번 모델이 결정되고 난 후엔 </a:t>
            </a:r>
            <a:r>
              <a:rPr lang="en-US" altLang="ko-KR" dirty="0"/>
              <a:t>unknown, new data</a:t>
            </a:r>
            <a:r>
              <a:rPr lang="ko-KR" altLang="en-US" dirty="0"/>
              <a:t>의 새 </a:t>
            </a:r>
            <a:r>
              <a:rPr lang="en-US" altLang="ko-KR" dirty="0"/>
              <a:t>label</a:t>
            </a:r>
            <a:r>
              <a:rPr lang="ko-KR" altLang="en-US" dirty="0"/>
              <a:t>에 적용할 수 있다</a:t>
            </a:r>
            <a:r>
              <a:rPr lang="en-US" altLang="ko-KR" dirty="0"/>
              <a:t>.</a:t>
            </a:r>
          </a:p>
          <a:p>
            <a:pPr lvl="1">
              <a:lnSpc>
                <a:spcPct val="100000"/>
              </a:lnSpc>
              <a:spcBef>
                <a:spcPts val="600"/>
              </a:spcBef>
            </a:pPr>
            <a:endParaRPr lang="en-US" altLang="ko-KR" dirty="0"/>
          </a:p>
          <a:p>
            <a:pPr lvl="1">
              <a:lnSpc>
                <a:spcPct val="100000"/>
              </a:lnSpc>
              <a:spcBef>
                <a:spcPts val="600"/>
              </a:spcBef>
            </a:pPr>
            <a:r>
              <a:rPr lang="ko-KR" altLang="en-US" dirty="0"/>
              <a:t>분류 </a:t>
            </a:r>
            <a:r>
              <a:rPr lang="en-US" altLang="ko-KR" dirty="0"/>
              <a:t>(Classification): predicting discrete labels</a:t>
            </a:r>
          </a:p>
          <a:p>
            <a:pPr lvl="2">
              <a:lnSpc>
                <a:spcPct val="100000"/>
              </a:lnSpc>
              <a:spcBef>
                <a:spcPts val="600"/>
              </a:spcBef>
            </a:pPr>
            <a:r>
              <a:rPr lang="en-US" altLang="ko-KR" sz="2400" dirty="0"/>
              <a:t>Naïve Bayes classification, support vector machine, decision trees and random forests.</a:t>
            </a:r>
          </a:p>
          <a:p>
            <a:pPr lvl="2">
              <a:lnSpc>
                <a:spcPct val="100000"/>
              </a:lnSpc>
              <a:spcBef>
                <a:spcPts val="600"/>
              </a:spcBef>
            </a:pPr>
            <a:endParaRPr lang="en-US" altLang="ko-KR" sz="2400" dirty="0"/>
          </a:p>
          <a:p>
            <a:pPr lvl="1">
              <a:lnSpc>
                <a:spcPct val="100000"/>
              </a:lnSpc>
              <a:spcBef>
                <a:spcPts val="600"/>
              </a:spcBef>
            </a:pPr>
            <a:r>
              <a:rPr lang="ko-KR" altLang="en-US" dirty="0"/>
              <a:t>회귀분석 </a:t>
            </a:r>
            <a:r>
              <a:rPr lang="en-US" altLang="ko-KR" dirty="0"/>
              <a:t>(Regression): predicting continuous labels</a:t>
            </a:r>
          </a:p>
          <a:p>
            <a:pPr lvl="2">
              <a:lnSpc>
                <a:spcPct val="100000"/>
              </a:lnSpc>
              <a:spcBef>
                <a:spcPts val="600"/>
              </a:spcBef>
            </a:pPr>
            <a:r>
              <a:rPr lang="en-US" altLang="ko-KR" sz="2400" dirty="0"/>
              <a:t>Linear regression, SVM, decision trees and random forests.</a:t>
            </a:r>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7</a:t>
            </a:fld>
            <a:endParaRPr lang="ko-KR" altLang="en-US"/>
          </a:p>
        </p:txBody>
      </p:sp>
    </p:spTree>
    <p:extLst>
      <p:ext uri="{BB962C8B-B14F-4D97-AF65-F5344CB8AC3E}">
        <p14:creationId xmlns:p14="http://schemas.microsoft.com/office/powerpoint/2010/main" val="274255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Categories of Machine learning</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fontScale="92500" lnSpcReduction="10000"/>
          </a:bodyPr>
          <a:lstStyle/>
          <a:p>
            <a:pPr>
              <a:lnSpc>
                <a:spcPct val="100000"/>
              </a:lnSpc>
              <a:spcBef>
                <a:spcPts val="600"/>
              </a:spcBef>
            </a:pPr>
            <a:r>
              <a:rPr lang="ko-KR" altLang="en-US" sz="2400" dirty="0"/>
              <a:t>비지도 학습 </a:t>
            </a:r>
            <a:r>
              <a:rPr lang="en-US" altLang="ko-KR" sz="2400" dirty="0"/>
              <a:t>(Unsupervised learning)</a:t>
            </a:r>
          </a:p>
          <a:p>
            <a:pPr>
              <a:lnSpc>
                <a:spcPct val="100000"/>
              </a:lnSpc>
              <a:spcBef>
                <a:spcPts val="600"/>
              </a:spcBef>
            </a:pPr>
            <a:endParaRPr lang="en-US" altLang="ko-KR" sz="2400" dirty="0"/>
          </a:p>
          <a:p>
            <a:pPr lvl="1">
              <a:lnSpc>
                <a:spcPct val="100000"/>
              </a:lnSpc>
              <a:spcBef>
                <a:spcPts val="600"/>
              </a:spcBef>
            </a:pPr>
            <a:r>
              <a:rPr lang="en-US" altLang="ko-KR" dirty="0"/>
              <a:t>Modeling the features of a dataset without reference to any label, and is often describes as ‘letting the dataset speak for itself.’</a:t>
            </a:r>
          </a:p>
          <a:p>
            <a:pPr lvl="1">
              <a:lnSpc>
                <a:spcPct val="100000"/>
              </a:lnSpc>
              <a:spcBef>
                <a:spcPts val="600"/>
              </a:spcBef>
            </a:pPr>
            <a:endParaRPr lang="en-US" altLang="ko-KR" dirty="0"/>
          </a:p>
          <a:p>
            <a:pPr lvl="1">
              <a:lnSpc>
                <a:spcPct val="100000"/>
              </a:lnSpc>
              <a:spcBef>
                <a:spcPts val="600"/>
              </a:spcBef>
            </a:pPr>
            <a:r>
              <a:rPr lang="ko-KR" altLang="en-US" dirty="0"/>
              <a:t>군집분석 </a:t>
            </a:r>
            <a:r>
              <a:rPr lang="en-US" altLang="ko-KR" dirty="0"/>
              <a:t>(Clustering): inferring labels of unlabeled data</a:t>
            </a:r>
          </a:p>
          <a:p>
            <a:pPr lvl="2">
              <a:lnSpc>
                <a:spcPct val="100000"/>
              </a:lnSpc>
              <a:spcBef>
                <a:spcPts val="600"/>
              </a:spcBef>
            </a:pPr>
            <a:r>
              <a:rPr lang="ko-KR" altLang="en-US" sz="2400" dirty="0"/>
              <a:t>행</a:t>
            </a:r>
            <a:r>
              <a:rPr lang="en-US" altLang="ko-KR" sz="2400" dirty="0"/>
              <a:t>(observations)</a:t>
            </a:r>
            <a:r>
              <a:rPr lang="ko-KR" altLang="en-US" sz="2400" dirty="0"/>
              <a:t>을 열의 값이 서로 유사한 그룹으로 구분함</a:t>
            </a:r>
            <a:endParaRPr lang="en-US" altLang="ko-KR" sz="2400" dirty="0"/>
          </a:p>
          <a:p>
            <a:pPr lvl="2">
              <a:lnSpc>
                <a:spcPct val="100000"/>
              </a:lnSpc>
              <a:spcBef>
                <a:spcPts val="600"/>
              </a:spcBef>
            </a:pPr>
            <a:r>
              <a:rPr lang="en-US" altLang="ko-KR" sz="2400" dirty="0"/>
              <a:t>K-means clustering, Gaussian Mixture models</a:t>
            </a:r>
          </a:p>
          <a:p>
            <a:pPr lvl="2">
              <a:lnSpc>
                <a:spcPct val="100000"/>
              </a:lnSpc>
              <a:spcBef>
                <a:spcPts val="600"/>
              </a:spcBef>
            </a:pPr>
            <a:endParaRPr lang="en-US" altLang="ko-KR" sz="2400" dirty="0"/>
          </a:p>
          <a:p>
            <a:pPr lvl="1">
              <a:lnSpc>
                <a:spcPct val="100000"/>
              </a:lnSpc>
              <a:spcBef>
                <a:spcPts val="600"/>
              </a:spcBef>
            </a:pPr>
            <a:r>
              <a:rPr lang="ko-KR" altLang="en-US" dirty="0"/>
              <a:t>차원축소 </a:t>
            </a:r>
            <a:r>
              <a:rPr lang="en-US" altLang="ko-KR" dirty="0"/>
              <a:t>(Dimensionality reduction): inferring structure of unlabeled data</a:t>
            </a:r>
          </a:p>
          <a:p>
            <a:pPr lvl="2">
              <a:lnSpc>
                <a:spcPct val="100000"/>
              </a:lnSpc>
              <a:spcBef>
                <a:spcPts val="600"/>
              </a:spcBef>
            </a:pPr>
            <a:r>
              <a:rPr lang="en-US" altLang="ko-KR" sz="2400" dirty="0"/>
              <a:t>It seeks to pull out some low-dimensional representation of data that in some way preserves relevant qualities of the full dataset. </a:t>
            </a:r>
            <a:r>
              <a:rPr lang="ko-KR" altLang="en-US" sz="2400" dirty="0"/>
              <a:t>열</a:t>
            </a:r>
            <a:r>
              <a:rPr lang="en-US" altLang="ko-KR" sz="2400" dirty="0"/>
              <a:t>(features)</a:t>
            </a:r>
            <a:r>
              <a:rPr lang="ko-KR" altLang="en-US" sz="2400" dirty="0"/>
              <a:t>를 관련된 것으로 묶음</a:t>
            </a:r>
            <a:endParaRPr lang="en-US" altLang="ko-KR" sz="2400" dirty="0"/>
          </a:p>
          <a:p>
            <a:pPr lvl="2">
              <a:lnSpc>
                <a:spcPct val="100000"/>
              </a:lnSpc>
              <a:spcBef>
                <a:spcPts val="600"/>
              </a:spcBef>
            </a:pPr>
            <a:r>
              <a:rPr lang="en-US" altLang="ko-KR" sz="2400" dirty="0"/>
              <a:t>PCA(principle component analysis), Factor analysis, Manifold learning,</a:t>
            </a:r>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8</a:t>
            </a:fld>
            <a:endParaRPr lang="ko-KR" altLang="en-US"/>
          </a:p>
        </p:txBody>
      </p:sp>
    </p:spTree>
    <p:extLst>
      <p:ext uri="{BB962C8B-B14F-4D97-AF65-F5344CB8AC3E}">
        <p14:creationId xmlns:p14="http://schemas.microsoft.com/office/powerpoint/2010/main" val="268494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err="1"/>
              <a:t>Scikit</a:t>
            </a:r>
            <a:r>
              <a:rPr lang="en-US" altLang="ko-KR" sz="3200" dirty="0"/>
              <a:t>-Learn </a:t>
            </a:r>
            <a:r>
              <a:rPr lang="ko-KR" altLang="en-US" sz="3200" dirty="0"/>
              <a:t>사례</a:t>
            </a:r>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lnSpc>
                <a:spcPct val="100000"/>
              </a:lnSpc>
              <a:spcBef>
                <a:spcPts val="600"/>
              </a:spcBef>
            </a:pPr>
            <a:r>
              <a:rPr lang="en-US" altLang="ko-KR" dirty="0"/>
              <a:t>Supervised leaning example: Linear regression</a:t>
            </a:r>
          </a:p>
          <a:p>
            <a:pPr marL="800100" lvl="1" indent="-342900">
              <a:lnSpc>
                <a:spcPct val="100000"/>
              </a:lnSpc>
              <a:spcBef>
                <a:spcPts val="600"/>
              </a:spcBef>
              <a:buFont typeface="+mj-lt"/>
              <a:buAutoNum type="arabicPeriod"/>
            </a:pPr>
            <a:r>
              <a:rPr lang="en-US" altLang="ko-KR" dirty="0"/>
              <a:t>Choose</a:t>
            </a:r>
            <a:r>
              <a:rPr lang="ko-KR" altLang="en-US" dirty="0"/>
              <a:t> </a:t>
            </a:r>
            <a:r>
              <a:rPr lang="en-US" altLang="ko-KR" dirty="0"/>
              <a:t>a</a:t>
            </a:r>
            <a:r>
              <a:rPr lang="ko-KR" altLang="en-US" dirty="0"/>
              <a:t> </a:t>
            </a:r>
            <a:r>
              <a:rPr lang="en-US" altLang="ko-KR" dirty="0"/>
              <a:t>class of model</a:t>
            </a:r>
          </a:p>
          <a:p>
            <a:pPr lvl="2">
              <a:lnSpc>
                <a:spcPct val="100000"/>
              </a:lnSpc>
              <a:spcBef>
                <a:spcPts val="600"/>
              </a:spcBef>
            </a:pPr>
            <a:r>
              <a:rPr lang="en-US" altLang="ko-KR" dirty="0"/>
              <a:t>In </a:t>
            </a:r>
            <a:r>
              <a:rPr lang="en-US" altLang="ko-KR" dirty="0" err="1"/>
              <a:t>Scikit</a:t>
            </a:r>
            <a:r>
              <a:rPr lang="en-US" altLang="ko-KR" dirty="0"/>
              <a:t>-Learn, every class of model is represented by a Python class.</a:t>
            </a:r>
          </a:p>
          <a:p>
            <a:pPr lvl="2">
              <a:lnSpc>
                <a:spcPct val="100000"/>
              </a:lnSpc>
              <a:spcBef>
                <a:spcPts val="600"/>
              </a:spcBef>
            </a:pPr>
            <a:r>
              <a:rPr lang="en-US" altLang="ko-KR" dirty="0"/>
              <a:t>If you would like to compute a simple linear regression model, we can import the linear regression class:   </a:t>
            </a:r>
            <a:r>
              <a:rPr lang="en-US" altLang="ko-KR" i="1" dirty="0"/>
              <a:t>from </a:t>
            </a:r>
            <a:r>
              <a:rPr lang="en-US" altLang="ko-KR" i="1" dirty="0" err="1"/>
              <a:t>sklearn.linear_model</a:t>
            </a:r>
            <a:r>
              <a:rPr lang="en-US" altLang="ko-KR" i="1" dirty="0"/>
              <a:t> import </a:t>
            </a:r>
            <a:r>
              <a:rPr lang="en-US" altLang="ko-KR" i="1" dirty="0" err="1"/>
              <a:t>LinearRegression</a:t>
            </a:r>
            <a:endParaRPr lang="en-US" altLang="ko-KR" i="1" dirty="0"/>
          </a:p>
          <a:p>
            <a:pPr lvl="2">
              <a:lnSpc>
                <a:spcPct val="100000"/>
              </a:lnSpc>
              <a:spcBef>
                <a:spcPts val="600"/>
              </a:spcBef>
            </a:pPr>
            <a:endParaRPr lang="en-US" altLang="ko-KR" i="1" dirty="0"/>
          </a:p>
          <a:p>
            <a:pPr marL="800100" lvl="1" indent="-342900">
              <a:lnSpc>
                <a:spcPct val="100000"/>
              </a:lnSpc>
              <a:spcBef>
                <a:spcPts val="600"/>
              </a:spcBef>
              <a:buFont typeface="+mj-lt"/>
              <a:buAutoNum type="arabicPeriod"/>
            </a:pPr>
            <a:r>
              <a:rPr lang="en-US" altLang="ko-KR" dirty="0"/>
              <a:t>Choose model hyperparameters</a:t>
            </a:r>
          </a:p>
          <a:p>
            <a:pPr lvl="2">
              <a:lnSpc>
                <a:spcPct val="100000"/>
              </a:lnSpc>
              <a:spcBef>
                <a:spcPts val="600"/>
              </a:spcBef>
            </a:pPr>
            <a:r>
              <a:rPr lang="en-US" altLang="ko-KR" dirty="0"/>
              <a:t>Once we have decided on our model class, there are still some options open to us. These choices are often represented as hyperparameters, or parameters that must be set before the model is fit to data.</a:t>
            </a:r>
          </a:p>
          <a:p>
            <a:pPr lvl="2">
              <a:lnSpc>
                <a:spcPct val="100000"/>
              </a:lnSpc>
              <a:spcBef>
                <a:spcPts val="600"/>
              </a:spcBef>
            </a:pPr>
            <a:r>
              <a:rPr lang="en-US" altLang="ko-KR" dirty="0"/>
              <a:t>In </a:t>
            </a:r>
            <a:r>
              <a:rPr lang="en-US" altLang="ko-KR" dirty="0" err="1"/>
              <a:t>Scikit</a:t>
            </a:r>
            <a:r>
              <a:rPr lang="en-US" altLang="ko-KR" dirty="0"/>
              <a:t>-Learn we choose hyperparameters by passing values at model instantiation.    </a:t>
            </a:r>
            <a:r>
              <a:rPr lang="en-US" altLang="ko-KR" i="1" dirty="0"/>
              <a:t>model = </a:t>
            </a:r>
            <a:r>
              <a:rPr lang="en-US" altLang="ko-KR" i="1" dirty="0" err="1"/>
              <a:t>LinearRegression</a:t>
            </a:r>
            <a:r>
              <a:rPr lang="en-US" altLang="ko-KR" i="1" dirty="0"/>
              <a:t>(</a:t>
            </a:r>
            <a:r>
              <a:rPr lang="en-US" altLang="ko-KR" i="1" dirty="0" err="1"/>
              <a:t>fit_intercept</a:t>
            </a:r>
            <a:r>
              <a:rPr lang="en-US" altLang="ko-KR" i="1" dirty="0"/>
              <a:t>=True)</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9</a:t>
            </a:fld>
            <a:endParaRPr lang="ko-KR" altLang="en-US"/>
          </a:p>
        </p:txBody>
      </p:sp>
    </p:spTree>
    <p:extLst>
      <p:ext uri="{BB962C8B-B14F-4D97-AF65-F5344CB8AC3E}">
        <p14:creationId xmlns:p14="http://schemas.microsoft.com/office/powerpoint/2010/main" val="244627554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2333</Words>
  <Application>Microsoft Office PowerPoint</Application>
  <PresentationFormat>와이드스크린</PresentationFormat>
  <Paragraphs>210</Paragraphs>
  <Slides>25</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25</vt:i4>
      </vt:variant>
    </vt:vector>
  </HeadingPairs>
  <TitlesOfParts>
    <vt:vector size="28" baseType="lpstr">
      <vt:lpstr>맑은 고딕</vt:lpstr>
      <vt:lpstr>Arial</vt:lpstr>
      <vt:lpstr>Office 테마</vt:lpstr>
      <vt:lpstr>파이썬 스터디 7주차  실증분석을 위한 파이썬 패키지  Numpy Pandas Matplotlib, Seaborn -Scikit-learn- ….   실증분석 연구회</vt:lpstr>
      <vt:lpstr>Scikit-Learn 소개</vt:lpstr>
      <vt:lpstr>Scikit-Learn 기본 사용법</vt:lpstr>
      <vt:lpstr>Data representation</vt:lpstr>
      <vt:lpstr>Data representation</vt:lpstr>
      <vt:lpstr>PowerPoint 프레젠테이션</vt:lpstr>
      <vt:lpstr>Catrgories of Machine learning</vt:lpstr>
      <vt:lpstr>Categories of Machine learning</vt:lpstr>
      <vt:lpstr>Scikit-Learn 사례</vt:lpstr>
      <vt:lpstr>Scikit-Learn 사례</vt:lpstr>
      <vt:lpstr>Scikit-Learn 사례</vt:lpstr>
      <vt:lpstr>Scikit-Learn 사례</vt:lpstr>
      <vt:lpstr>Iris Data set</vt:lpstr>
      <vt:lpstr>Iris Classification</vt:lpstr>
      <vt:lpstr>Iris dimensionality</vt:lpstr>
      <vt:lpstr>Iris clustering</vt:lpstr>
      <vt:lpstr>Validation (모형타당성)</vt:lpstr>
      <vt:lpstr>Validation (모형타당성)</vt:lpstr>
      <vt:lpstr>Knn 알고리즘</vt:lpstr>
      <vt:lpstr>PowerPoint 프레젠테이션</vt:lpstr>
      <vt:lpstr>Iris 분류 (without test data sets)</vt:lpstr>
      <vt:lpstr>Iris 분류 (without test data sets)</vt:lpstr>
      <vt:lpstr>Train-Test Validation</vt:lpstr>
      <vt:lpstr>Cross Validation</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파이썬 스터디 6주차  실증분석을 위한 파이썬 패키지  Numpy Pandas Matplotlib, Seaborn -Scikit-learn- ….   실증분석 연구회</dc:title>
  <dc:creator>94jjiisu@naver.com</dc:creator>
  <cp:lastModifiedBy>94jjiisu@naver.com</cp:lastModifiedBy>
  <cp:revision>12</cp:revision>
  <dcterms:created xsi:type="dcterms:W3CDTF">2020-08-25T00:06:51Z</dcterms:created>
  <dcterms:modified xsi:type="dcterms:W3CDTF">2020-08-26T05:49:55Z</dcterms:modified>
</cp:coreProperties>
</file>