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405" r:id="rId3"/>
    <p:sldId id="418" r:id="rId4"/>
    <p:sldId id="419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24" r:id="rId17"/>
    <p:sldId id="417" r:id="rId18"/>
    <p:sldId id="420" r:id="rId19"/>
    <p:sldId id="421" r:id="rId20"/>
    <p:sldId id="42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67" d="100"/>
          <a:sy n="167" d="100"/>
        </p:scale>
        <p:origin x="-10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A831A7-27A8-4954-8796-483ED30F2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F5A6CF1-6ECF-440A-9978-CF3C46481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616467D-49D1-4E1D-BA2E-7B55F1C3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551D-7B4F-40DD-97FE-47D86A016975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87F485-C09F-4ED6-B65E-D9CC0284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7A900CC-7F7D-4466-A52E-4ECEBB04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6604-E619-457E-8D26-0D05557C6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39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5962E3-44FF-459D-896D-CB5B72BC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B13ABD7-F06D-4924-8B72-B5A8A4B76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144F7EC-DFE1-478D-9562-4D34BC61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551D-7B4F-40DD-97FE-47D86A016975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1845ECF-16E1-4E2D-A8C6-A5274814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C5B1247-DED3-44BA-B50A-945293AB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6604-E619-457E-8D26-0D05557C6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8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85C773C-6463-445C-9D90-919F05B68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B0A37ED-EB00-4A25-9ED6-43D29A9E8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D48C66B-1E02-4E1C-9356-4508B287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551D-7B4F-40DD-97FE-47D86A016975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4817EEB-EACC-4311-BF40-2DED5209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135E688-3ACC-49A7-A1F4-BCBC776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6604-E619-457E-8D26-0D05557C6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6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A66AC6-D2BB-4876-BDB9-9B581CAF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BC4205D-9BEC-435F-928A-53207F3DB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C3F1C67-55F6-4071-9D18-A9D89B5B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551D-7B4F-40DD-97FE-47D86A016975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33F6E10-5488-45DE-A179-7558983B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1873D1F-4E59-4357-8480-209E045D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6604-E619-457E-8D26-0D05557C6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3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9DD611-ABE6-4161-AAE8-5398779E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35D9420-F660-46C3-A4D2-5BE424BD6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0AEA1A2-6D6C-4FC9-A516-DADA3E07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551D-7B4F-40DD-97FE-47D86A016975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CE0F303-4EB1-4927-B31B-121299FA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C0B3E1D-38E1-4EF6-9CE7-0947A531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6604-E619-457E-8D26-0D05557C6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2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46E27D-3A9D-48A4-BF18-1F59CDE5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D588F6E-728E-4799-8E68-6E6460C9D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979FC41-E4B6-4261-A3F4-376644AB8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14AA62-BE45-4D88-9F22-DDD692F9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551D-7B4F-40DD-97FE-47D86A016975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A6DE94B-6687-49E1-B95C-2D8D8EBF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26BF86A-A018-4F2F-800A-CACFDE1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6604-E619-457E-8D26-0D05557C6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80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68598A-CF73-497B-8AC1-899669BC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87C35C2-A593-4236-8FC3-C50733994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2A65C08-03B7-4E57-B288-A2C53C3CC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7A06DDF-F4A0-4047-B1CC-9FA63FE63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B5F19C9-AEF5-4590-BF33-1B4326025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52B1F11-C080-4C96-BB4C-A0D83701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551D-7B4F-40DD-97FE-47D86A016975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21F3795-C781-4D17-9A0D-49E6DE5C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AB7A958-3146-4567-B985-DB5E6148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6604-E619-457E-8D26-0D05557C6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2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BBAA4A-48BC-457A-9D35-34222724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42AFB19-DF39-4A85-AB44-27ABB898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551D-7B4F-40DD-97FE-47D86A016975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821E3B3-7D28-4B3A-9DD3-6C578F06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890BC48-800D-4687-B568-B3939E40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6604-E619-457E-8D26-0D05557C6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87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27A7029-A4F6-4B96-BE8D-529FC196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551D-7B4F-40DD-97FE-47D86A016975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89BAF0C-1E5B-4267-A26E-202969A6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4DE6448-CEF9-43F2-B20B-64C8CFE3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6604-E619-457E-8D26-0D05557C6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62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F6BD23-55FE-47EC-9513-ADB08B0E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8640440-77C0-4761-8FC7-8E07ED08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3EBC803-B06B-4A30-BD65-1B29AAFCE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0AB83EF-F411-49A9-8013-EB4DBA98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551D-7B4F-40DD-97FE-47D86A016975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66A7395-51A0-4CDB-A593-1540FA05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FC55641-C771-48D6-9B07-BE110F0B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6604-E619-457E-8D26-0D05557C6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26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828505-5BB7-4C32-9B25-2E277DEB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164AC9D-5E54-46E4-9845-13488D57B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69BAF34-46E5-41E1-996B-5EE427DA3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339D42A-B9F4-42BF-9D89-442C73B8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551D-7B4F-40DD-97FE-47D86A016975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6643DC-0753-468C-BB01-5EE519A7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852134B-F954-498C-9F4C-4D51896D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6604-E619-457E-8D26-0D05557C6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7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E561991-1C67-45AF-A736-8861ED31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24639CF-3385-4556-9EA8-3F8CBB794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315C30-690C-4211-89A6-5E5371866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5551D-7B4F-40DD-97FE-47D86A016975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A311C19-5092-4AA6-B0FA-A418B7035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2A185FB-7892-40A5-81EF-432DE040B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6604-E619-457E-8D26-0D05557C6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5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a/chromium.org/chromedriver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ver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635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dirty="0"/>
              <a:t>파이썬 스터디 </a:t>
            </a:r>
            <a:r>
              <a:rPr lang="en-US" altLang="ko-KR" dirty="0"/>
              <a:t>#8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2800" dirty="0"/>
              <a:t>실증분석을 위한 파이썬 </a:t>
            </a:r>
            <a:r>
              <a:rPr lang="ko-KR" altLang="en-US" sz="2800" dirty="0" err="1"/>
              <a:t>크롤링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/>
              <a:t>Selenium</a:t>
            </a:r>
            <a:br>
              <a:rPr lang="en-US" altLang="ko-KR" sz="3600" dirty="0"/>
            </a:br>
            <a:r>
              <a:rPr lang="en-US" altLang="ko-KR" sz="3600" dirty="0"/>
              <a:t>bs</a:t>
            </a:r>
            <a:br>
              <a:rPr lang="en-US" altLang="ko-KR" sz="3600" dirty="0"/>
            </a:b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실증분석 연구회</a:t>
            </a:r>
            <a:endParaRPr lang="ko-KR" altLang="en-US" sz="3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42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HTTP </a:t>
            </a:r>
            <a:r>
              <a:rPr lang="ko-KR" altLang="en-US" sz="3200" dirty="0"/>
              <a:t>헤더에서 인코딩 방식 추출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081169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HTTP </a:t>
            </a:r>
            <a:r>
              <a:rPr lang="ko-KR" altLang="en-US" sz="2400" dirty="0"/>
              <a:t>응답의 </a:t>
            </a:r>
            <a:r>
              <a:rPr lang="en-US" altLang="ko-KR" sz="2400" dirty="0"/>
              <a:t>Content-Type </a:t>
            </a:r>
            <a:r>
              <a:rPr lang="ko-KR" altLang="en-US" sz="2400" dirty="0"/>
              <a:t>헤더를 참조하면 해당 페이지의 인코딩 방식을 확인 가능하다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한국어가 포함된 페이지의 일반적인 </a:t>
            </a:r>
            <a:r>
              <a:rPr lang="en-US" altLang="ko-KR" sz="2400" dirty="0"/>
              <a:t>Content-Type </a:t>
            </a:r>
            <a:r>
              <a:rPr lang="ko-KR" altLang="en-US" sz="2400" dirty="0"/>
              <a:t>헤더는 다음과 같다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r>
              <a:rPr lang="en-US" altLang="ko-KR" sz="2400" dirty="0"/>
              <a:t>text.html</a:t>
            </a:r>
          </a:p>
          <a:p>
            <a:pPr>
              <a:buFontTx/>
              <a:buChar char="-"/>
            </a:pPr>
            <a:r>
              <a:rPr lang="en-US" altLang="ko-KR" sz="2400" dirty="0"/>
              <a:t>text/html ; charset=UTF-8</a:t>
            </a:r>
          </a:p>
          <a:p>
            <a:pPr>
              <a:buFontTx/>
              <a:buChar char="-"/>
            </a:pPr>
            <a:r>
              <a:rPr lang="en-US" altLang="ko-KR" sz="2400" dirty="0"/>
              <a:t>text/html ; charset=EUC-KR</a:t>
            </a:r>
          </a:p>
          <a:p>
            <a:r>
              <a:rPr lang="en-US" altLang="ko-KR" sz="2400" dirty="0"/>
              <a:t>UTF-8</a:t>
            </a:r>
            <a:r>
              <a:rPr lang="ko-KR" altLang="en-US" sz="2400" dirty="0"/>
              <a:t>과 </a:t>
            </a:r>
            <a:r>
              <a:rPr lang="en-US" altLang="ko-KR" sz="2400" dirty="0"/>
              <a:t>EUC-KR</a:t>
            </a:r>
            <a:r>
              <a:rPr lang="ko-KR" altLang="en-US" sz="2400" dirty="0"/>
              <a:t>이 해당 페이지의 인코딩 방식</a:t>
            </a:r>
            <a:endParaRPr lang="en-US" altLang="ko-KR" sz="2400" dirty="0"/>
          </a:p>
          <a:p>
            <a:r>
              <a:rPr lang="ko-KR" altLang="en-US" sz="2400" dirty="0"/>
              <a:t>인코딩이 명시되어 있지 않은 경우 </a:t>
            </a:r>
            <a:r>
              <a:rPr lang="en-US" altLang="ko-KR" sz="2400" dirty="0"/>
              <a:t>UTF-8 </a:t>
            </a:r>
            <a:r>
              <a:rPr lang="ko-KR" altLang="en-US" sz="2400" dirty="0"/>
              <a:t>방식으로 간주한다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HTTPMessage</a:t>
            </a:r>
            <a:r>
              <a:rPr lang="en-US" altLang="ko-KR" sz="2400" dirty="0"/>
              <a:t> </a:t>
            </a:r>
            <a:r>
              <a:rPr lang="ko-KR" altLang="en-US" sz="2400" dirty="0"/>
              <a:t>객체의 </a:t>
            </a:r>
            <a:r>
              <a:rPr lang="en-US" altLang="ko-KR" sz="2400" dirty="0" err="1"/>
              <a:t>get_content_charset</a:t>
            </a:r>
            <a:r>
              <a:rPr lang="en-US" altLang="ko-KR" sz="2400" dirty="0"/>
              <a:t>() </a:t>
            </a:r>
            <a:r>
              <a:rPr lang="ko-KR" altLang="en-US" sz="2400" dirty="0"/>
              <a:t>메소드로 인코딩 추출 가능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82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meta </a:t>
            </a:r>
            <a:r>
              <a:rPr lang="ko-KR" altLang="en-US" sz="3200" dirty="0"/>
              <a:t>태그에서 인코딩 방식 추출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081169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웹 서버 설정에 따라 </a:t>
            </a:r>
            <a:r>
              <a:rPr lang="en-US" altLang="ko-KR" sz="2400" dirty="0"/>
              <a:t>HTTP </a:t>
            </a:r>
            <a:r>
              <a:rPr lang="ko-KR" altLang="en-US" sz="2400" dirty="0"/>
              <a:t>헤더의 </a:t>
            </a:r>
            <a:r>
              <a:rPr lang="en-US" altLang="ko-KR" sz="2400" dirty="0"/>
              <a:t>Content-Type </a:t>
            </a:r>
            <a:r>
              <a:rPr lang="ko-KR" altLang="en-US" sz="2400" dirty="0"/>
              <a:t>인코딩과 실제 사용되고 있는 인코딩 형식이 상이한 경우가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브라우저는 </a:t>
            </a:r>
            <a:r>
              <a:rPr lang="en-US" altLang="ko-KR" sz="2400" dirty="0"/>
              <a:t>HTML </a:t>
            </a:r>
            <a:r>
              <a:rPr lang="ko-KR" altLang="en-US" sz="2400" dirty="0"/>
              <a:t>내부의 </a:t>
            </a:r>
            <a:r>
              <a:rPr lang="en-US" altLang="ko-KR" sz="2400" dirty="0"/>
              <a:t>meta </a:t>
            </a:r>
            <a:r>
              <a:rPr lang="ko-KR" altLang="en-US" sz="2400" dirty="0"/>
              <a:t>태그 또는 응답 본문의 바이트열 확인을 통해 최종 인코딩 방식을 결정하고 화면에 출력한다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디코딩 처리에서 </a:t>
            </a:r>
            <a:r>
              <a:rPr lang="en-US" altLang="ko-KR" sz="2400" dirty="0" err="1"/>
              <a:t>UnicodeDecodeError</a:t>
            </a:r>
            <a:r>
              <a:rPr lang="en-US" altLang="ko-KR" sz="2400" dirty="0"/>
              <a:t> </a:t>
            </a:r>
            <a:r>
              <a:rPr lang="ko-KR" altLang="en-US" sz="2400" dirty="0"/>
              <a:t>가 발생하면 이러한 방식으로 구현 가능하다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HTML meta</a:t>
            </a:r>
            <a:r>
              <a:rPr lang="ko-KR" altLang="en-US" sz="2400" dirty="0"/>
              <a:t>에 명시되는 인코딩 형식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-&lt;meta</a:t>
            </a:r>
            <a:r>
              <a:rPr lang="ko-KR" altLang="en-US" sz="2400" dirty="0"/>
              <a:t> </a:t>
            </a:r>
            <a:r>
              <a:rPr lang="en-US" altLang="ko-KR" sz="2400" dirty="0"/>
              <a:t>charset=‘utf-8’&gt;</a:t>
            </a:r>
          </a:p>
          <a:p>
            <a:pPr marL="0" indent="0">
              <a:buNone/>
            </a:pPr>
            <a:r>
              <a:rPr lang="en-US" altLang="ko-KR" sz="2400" dirty="0"/>
              <a:t>-&lt;meta http-</a:t>
            </a:r>
            <a:r>
              <a:rPr lang="en-US" altLang="ko-KR" sz="2400" dirty="0" err="1"/>
              <a:t>equiv</a:t>
            </a:r>
            <a:r>
              <a:rPr lang="en-US" altLang="ko-KR" sz="2400" dirty="0"/>
              <a:t>=‘Content-Type’ content=‘text/html ; charset=EUC_KR’&gt;</a:t>
            </a:r>
            <a:endParaRPr lang="ko-KR" altLang="en-US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88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웹 페이지에서 데이터 추출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081169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정규 표현식을 이용한 </a:t>
            </a:r>
            <a:r>
              <a:rPr lang="ko-KR" altLang="en-US" sz="2400" dirty="0" err="1"/>
              <a:t>스크래핑은</a:t>
            </a:r>
            <a:r>
              <a:rPr lang="ko-KR" altLang="en-US" sz="2400" dirty="0"/>
              <a:t> </a:t>
            </a:r>
            <a:r>
              <a:rPr lang="en-US" altLang="ko-KR" sz="2400" dirty="0"/>
              <a:t>HTML</a:t>
            </a:r>
            <a:r>
              <a:rPr lang="ko-KR" altLang="en-US" sz="2400" dirty="0"/>
              <a:t>을 단순한 문자열로 취급하여 필요한 정보를 추출한다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XML </a:t>
            </a:r>
            <a:r>
              <a:rPr lang="ko-KR" altLang="en-US" sz="2400" dirty="0" err="1"/>
              <a:t>파서를</a:t>
            </a:r>
            <a:r>
              <a:rPr lang="ko-KR" altLang="en-US" sz="2400" dirty="0"/>
              <a:t> 이용한 </a:t>
            </a:r>
            <a:r>
              <a:rPr lang="ko-KR" altLang="en-US" sz="2400" dirty="0" err="1"/>
              <a:t>스크래핑은</a:t>
            </a:r>
            <a:r>
              <a:rPr lang="ko-KR" altLang="en-US" sz="2400" dirty="0"/>
              <a:t> </a:t>
            </a:r>
            <a:r>
              <a:rPr lang="en-US" altLang="ko-KR" sz="2400" dirty="0"/>
              <a:t>XML </a:t>
            </a:r>
            <a:r>
              <a:rPr lang="ko-KR" altLang="en-US" sz="2400" dirty="0"/>
              <a:t>태그를 분석</a:t>
            </a:r>
            <a:r>
              <a:rPr lang="en-US" altLang="ko-KR" sz="2400" dirty="0"/>
              <a:t>(</a:t>
            </a:r>
            <a:r>
              <a:rPr lang="ko-KR" altLang="en-US" sz="2400" dirty="0"/>
              <a:t>파싱</a:t>
            </a:r>
            <a:r>
              <a:rPr lang="en-US" altLang="ko-KR" sz="2400" dirty="0"/>
              <a:t>)</a:t>
            </a:r>
            <a:r>
              <a:rPr lang="ko-KR" altLang="en-US" sz="2400" dirty="0"/>
              <a:t>하여</a:t>
            </a:r>
            <a:r>
              <a:rPr lang="en-US" altLang="ko-KR" sz="2400" dirty="0"/>
              <a:t> </a:t>
            </a:r>
            <a:r>
              <a:rPr lang="ko-KR" altLang="en-US" sz="2400" dirty="0"/>
              <a:t>필요한 정보를 추출한다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블로그 또는 뉴스 사이트 정보를 전달하기 위한 </a:t>
            </a:r>
            <a:r>
              <a:rPr lang="en-US" altLang="ko-KR" sz="2400" dirty="0"/>
              <a:t>RSS</a:t>
            </a:r>
            <a:r>
              <a:rPr lang="ko-KR" altLang="en-US" sz="2400" dirty="0"/>
              <a:t>와 같이 많은 데이터가 </a:t>
            </a:r>
            <a:r>
              <a:rPr lang="en-US" altLang="ko-KR" sz="2400" dirty="0"/>
              <a:t>XML</a:t>
            </a:r>
            <a:r>
              <a:rPr lang="ko-KR" altLang="en-US" sz="2400" dirty="0"/>
              <a:t>형태로 제공되고 있다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XML </a:t>
            </a:r>
            <a:r>
              <a:rPr lang="ko-KR" altLang="en-US" sz="2400" dirty="0" err="1"/>
              <a:t>파서를</a:t>
            </a:r>
            <a:r>
              <a:rPr lang="ko-KR" altLang="en-US" sz="2400" dirty="0"/>
              <a:t> 사용하면 정규 표현식보다 간단하고 효과적으로 필요한 정보를 추출 가능하다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HTML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스크래핑</a:t>
            </a:r>
            <a:r>
              <a:rPr lang="ko-KR" altLang="en-US" sz="2400" dirty="0"/>
              <a:t> 할 때는 </a:t>
            </a:r>
            <a:r>
              <a:rPr lang="en-US" altLang="ko-KR" sz="2400" dirty="0"/>
              <a:t>HTML </a:t>
            </a:r>
            <a:r>
              <a:rPr lang="ko-KR" altLang="en-US" sz="2400" dirty="0"/>
              <a:t>전용 </a:t>
            </a:r>
            <a:r>
              <a:rPr lang="ko-KR" altLang="en-US" sz="2400" dirty="0" err="1"/>
              <a:t>파서가</a:t>
            </a:r>
            <a:r>
              <a:rPr lang="ko-KR" altLang="en-US" sz="2400" dirty="0"/>
              <a:t> 필요하다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파이썬 표준 모듈인 </a:t>
            </a:r>
            <a:r>
              <a:rPr lang="en-US" altLang="ko-KR" sz="2400" dirty="0" err="1"/>
              <a:t>html.parser</a:t>
            </a:r>
            <a:r>
              <a:rPr lang="en-US" altLang="ko-KR" sz="2400" dirty="0"/>
              <a:t> </a:t>
            </a:r>
            <a:r>
              <a:rPr lang="ko-KR" altLang="en-US" sz="2400" dirty="0"/>
              <a:t>모듈을 사용하면 </a:t>
            </a:r>
            <a:r>
              <a:rPr lang="en-US" altLang="ko-KR" sz="2400" dirty="0"/>
              <a:t>HTML </a:t>
            </a:r>
            <a:r>
              <a:rPr lang="ko-KR" altLang="en-US" sz="2400" dirty="0"/>
              <a:t>파싱이 가능하다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때 </a:t>
            </a:r>
            <a:r>
              <a:rPr lang="en-US" altLang="ko-KR" sz="2400" dirty="0" err="1"/>
              <a:t>lxml</a:t>
            </a:r>
            <a:r>
              <a:rPr lang="en-US" altLang="ko-KR" sz="2400" dirty="0"/>
              <a:t> </a:t>
            </a:r>
            <a:r>
              <a:rPr lang="ko-KR" altLang="en-US" sz="2400" dirty="0"/>
              <a:t>등과 같은 라이브러리를 사용하여 </a:t>
            </a:r>
            <a:r>
              <a:rPr lang="en-US" altLang="ko-KR" sz="2400" dirty="0"/>
              <a:t>HTML </a:t>
            </a:r>
            <a:r>
              <a:rPr lang="ko-KR" altLang="en-US" sz="2400" dirty="0"/>
              <a:t>파싱이 필요하다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55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정규 표현식을 이용한 </a:t>
            </a:r>
            <a:r>
              <a:rPr lang="ko-KR" altLang="en-US" sz="3200" dirty="0" err="1"/>
              <a:t>스크래핑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081169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dirty="0" err="1"/>
              <a:t>정규식</a:t>
            </a:r>
            <a:r>
              <a:rPr lang="en-US" altLang="ko-KR" sz="2400" dirty="0"/>
              <a:t>(Regular expressions)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ko-KR" altLang="en-US" sz="2400" dirty="0"/>
              <a:t>특정 검색 패턴에 대한 하나 이상의 일치 항목을 검색하고 검색된 텍스트로부터 정보를 추출하는데 매우 유용하게 사용 가능한 표현식이다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유효성 검사에서 문자열 파싱 및 대체</a:t>
            </a:r>
            <a:r>
              <a:rPr lang="en-US" altLang="ko-KR" sz="2400" dirty="0"/>
              <a:t>, </a:t>
            </a:r>
            <a:r>
              <a:rPr lang="ko-KR" altLang="en-US" sz="2400" dirty="0"/>
              <a:t>데이터를 다른 형식으로 변환 및 웹 </a:t>
            </a:r>
            <a:r>
              <a:rPr lang="ko-KR" altLang="en-US" sz="2400" dirty="0" err="1"/>
              <a:t>스크래핑에</a:t>
            </a:r>
            <a:r>
              <a:rPr lang="ko-KR" altLang="en-US" sz="2400" dirty="0"/>
              <a:t> 이르기까지 다양한 응용분야에서 활용 가능하다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프로그래밍 언어와 텍스트 에디터에 적용 가능하다</a:t>
            </a:r>
            <a:r>
              <a:rPr lang="en-US" altLang="ko-KR" sz="2400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68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>
            <a:normAutofit/>
          </a:bodyPr>
          <a:lstStyle/>
          <a:p>
            <a:r>
              <a:rPr lang="ko-KR" altLang="en-US" sz="3200" dirty="0" err="1"/>
              <a:t>정규식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081169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1BAA3F9-8B36-45F1-9306-C33C7AB51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16" t="15262" r="22368" b="5324"/>
          <a:stretch/>
        </p:blipFill>
        <p:spPr>
          <a:xfrm>
            <a:off x="726613" y="1275181"/>
            <a:ext cx="8085222" cy="54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06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>
            <a:normAutofit/>
          </a:bodyPr>
          <a:lstStyle/>
          <a:p>
            <a:r>
              <a:rPr lang="ko-KR" altLang="en-US" sz="3200" dirty="0" err="1"/>
              <a:t>정규식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081169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50F4674-0F32-4A19-AFEB-57538E6BD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65" t="15942" r="23125" b="4844"/>
          <a:stretch/>
        </p:blipFill>
        <p:spPr>
          <a:xfrm>
            <a:off x="838200" y="1288863"/>
            <a:ext cx="7877176" cy="543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6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XML</a:t>
            </a:r>
            <a:r>
              <a:rPr lang="ko-KR" altLang="en-US" sz="3200" dirty="0"/>
              <a:t>을 이용한 </a:t>
            </a:r>
            <a:r>
              <a:rPr lang="ko-KR" altLang="en-US" sz="3200" dirty="0" err="1"/>
              <a:t>스크래핑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0811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RSS(Really Simple Syndication, Rich Site Summary)</a:t>
            </a:r>
            <a:r>
              <a:rPr lang="ko-KR" altLang="en-US" sz="2400" dirty="0"/>
              <a:t>란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ko-KR" altLang="en-US" sz="2400" dirty="0"/>
              <a:t>뉴스나 블로그 등 업데이트가 빈번한 사이트에서 주로 사용하는 콘텐츠 표현 방식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구독자들에게 업데이트된 정보를 용이하게 제공하기 위해 </a:t>
            </a:r>
            <a:r>
              <a:rPr lang="en-US" altLang="ko-KR" sz="2400" dirty="0"/>
              <a:t>XML</a:t>
            </a:r>
            <a:r>
              <a:rPr lang="ko-KR" altLang="en-US" sz="2400" dirty="0"/>
              <a:t>기반으로 정보 표현 및 제공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RSS</a:t>
            </a:r>
            <a:r>
              <a:rPr lang="ko-KR" altLang="en-US" sz="2400" dirty="0"/>
              <a:t>서비스를 이용하면 업데이트된 정보를 찾기 위해 홈페이지를 일일이 방문하지 않아도 업데이트 될 때마다 빠르고 편리하게 확인 가능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브라우저에 확장 프로그램으로 제공되기도 함 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668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파이썬 </a:t>
            </a:r>
            <a:r>
              <a:rPr lang="ko-KR" altLang="en-US" sz="3200" dirty="0" err="1"/>
              <a:t>스크래핑</a:t>
            </a:r>
            <a:r>
              <a:rPr lang="ko-KR" altLang="en-US" sz="3200" dirty="0"/>
              <a:t>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081169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1. fetch(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): </a:t>
            </a:r>
            <a:r>
              <a:rPr lang="ko-KR" altLang="en-US" sz="2400" dirty="0"/>
              <a:t>매개변수로 지정한 </a:t>
            </a:r>
            <a:r>
              <a:rPr lang="en-US" altLang="ko-KR" sz="2400" dirty="0"/>
              <a:t>URL</a:t>
            </a:r>
            <a:r>
              <a:rPr lang="ko-KR" altLang="en-US" sz="2400" dirty="0"/>
              <a:t>의 웹 페이지를 추출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scrape(html):</a:t>
            </a:r>
            <a:r>
              <a:rPr lang="ko-KR" altLang="en-US" sz="2400" dirty="0"/>
              <a:t> 매개변수로 </a:t>
            </a:r>
            <a:r>
              <a:rPr lang="en-US" altLang="ko-KR" sz="2400" dirty="0"/>
              <a:t>html</a:t>
            </a:r>
            <a:r>
              <a:rPr lang="ko-KR" altLang="en-US" sz="2400" dirty="0"/>
              <a:t>을 받고</a:t>
            </a:r>
            <a:r>
              <a:rPr lang="en-US" altLang="ko-KR" sz="2400" dirty="0"/>
              <a:t>, </a:t>
            </a:r>
            <a:r>
              <a:rPr lang="ko-KR" altLang="en-US" sz="2400" dirty="0"/>
              <a:t>정규 표현식을 사용해 </a:t>
            </a:r>
            <a:r>
              <a:rPr lang="en-US" altLang="ko-KR" sz="2400" dirty="0"/>
              <a:t>HTML</a:t>
            </a:r>
            <a:r>
              <a:rPr lang="ko-KR" altLang="en-US" sz="2400" dirty="0"/>
              <a:t>에서 정보를 추출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 save(_path,</a:t>
            </a:r>
            <a:r>
              <a:rPr lang="ko-KR" altLang="en-US" sz="2400" dirty="0"/>
              <a:t> </a:t>
            </a:r>
            <a:r>
              <a:rPr lang="en-US" altLang="ko-KR" sz="2400" dirty="0"/>
              <a:t>data): </a:t>
            </a:r>
            <a:r>
              <a:rPr lang="ko-KR" altLang="en-US" sz="2400" dirty="0"/>
              <a:t>매개변수로 </a:t>
            </a:r>
            <a:r>
              <a:rPr lang="en-US" altLang="ko-KR" sz="2400" dirty="0"/>
              <a:t>data</a:t>
            </a:r>
            <a:r>
              <a:rPr lang="ko-KR" altLang="en-US" sz="2400" dirty="0"/>
              <a:t>라는 데이터 목록을 받고</a:t>
            </a:r>
            <a:r>
              <a:rPr lang="en-US" altLang="ko-KR" sz="2400" dirty="0"/>
              <a:t>, _path</a:t>
            </a:r>
            <a:r>
              <a:rPr lang="ko-KR" altLang="en-US" sz="2400" dirty="0"/>
              <a:t>로 지정된 저장 형식으로 저장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365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HTML </a:t>
            </a:r>
            <a:r>
              <a:rPr lang="ko-KR" altLang="en-US" sz="3200" dirty="0" err="1"/>
              <a:t>스크래핑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081169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HTML </a:t>
            </a:r>
            <a:r>
              <a:rPr lang="ko-KR" altLang="en-US" sz="2400" dirty="0" err="1"/>
              <a:t>스크래핑을</a:t>
            </a:r>
            <a:r>
              <a:rPr lang="ko-KR" altLang="en-US" sz="2400" dirty="0"/>
              <a:t> 위한 파이썬 라이브러리로 </a:t>
            </a:r>
            <a:r>
              <a:rPr lang="en-US" altLang="ko-KR" sz="2400" dirty="0" err="1"/>
              <a:t>lxml</a:t>
            </a:r>
            <a:r>
              <a:rPr lang="en-US" altLang="ko-KR" sz="2400" dirty="0"/>
              <a:t>, bs, </a:t>
            </a:r>
            <a:r>
              <a:rPr lang="en-US" altLang="ko-KR" sz="2400" dirty="0" err="1"/>
              <a:t>pyquery</a:t>
            </a:r>
            <a:r>
              <a:rPr lang="en-US" altLang="ko-KR" sz="2400" dirty="0"/>
              <a:t> </a:t>
            </a:r>
            <a:r>
              <a:rPr lang="ko-KR" altLang="en-US" sz="2400" dirty="0"/>
              <a:t>등이 존재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lxml</a:t>
            </a:r>
            <a:r>
              <a:rPr lang="ko-KR" altLang="en-US" sz="2400" dirty="0"/>
              <a:t>은 </a:t>
            </a:r>
            <a:r>
              <a:rPr lang="en-US" altLang="ko-KR" sz="2400" dirty="0"/>
              <a:t>C </a:t>
            </a:r>
            <a:r>
              <a:rPr lang="ko-KR" altLang="en-US" sz="2400" dirty="0"/>
              <a:t>언어로 작성된 </a:t>
            </a:r>
            <a:r>
              <a:rPr lang="en-US" altLang="ko-KR" sz="2400" dirty="0"/>
              <a:t>XML </a:t>
            </a:r>
            <a:r>
              <a:rPr lang="ko-KR" altLang="en-US" sz="2400" dirty="0"/>
              <a:t>처리와 관련된 라이브러리인 </a:t>
            </a:r>
            <a:r>
              <a:rPr lang="en-US" altLang="ko-KR" sz="2400" dirty="0"/>
              <a:t>libxml2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libxslt</a:t>
            </a:r>
            <a:r>
              <a:rPr lang="ko-KR" altLang="en-US" sz="2400" dirty="0"/>
              <a:t>의 파이썬 바인딩</a:t>
            </a:r>
            <a:endParaRPr lang="en-US" altLang="ko-KR" sz="2400" dirty="0"/>
          </a:p>
          <a:p>
            <a:r>
              <a:rPr lang="en-US" altLang="ko-KR" sz="2400" dirty="0"/>
              <a:t>libxml2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libxslt</a:t>
            </a:r>
            <a:r>
              <a:rPr lang="ko-KR" altLang="en-US" sz="2400" dirty="0"/>
              <a:t>는 </a:t>
            </a:r>
            <a:r>
              <a:rPr lang="en-US" altLang="ko-KR" sz="2400" dirty="0"/>
              <a:t>C </a:t>
            </a:r>
            <a:r>
              <a:rPr lang="ko-KR" altLang="en-US" sz="2400" dirty="0"/>
              <a:t>언어로 작성되어 있으므로 빠르게 동작함</a:t>
            </a:r>
            <a:endParaRPr lang="en-US" altLang="ko-KR" sz="2400" dirty="0"/>
          </a:p>
          <a:p>
            <a:r>
              <a:rPr lang="ko-KR" altLang="en-US" sz="2400" dirty="0" err="1"/>
              <a:t>파이썬에서</a:t>
            </a:r>
            <a:r>
              <a:rPr lang="ko-KR" altLang="en-US" sz="2400" dirty="0"/>
              <a:t> 사용이 용이하도록 </a:t>
            </a:r>
            <a:r>
              <a:rPr lang="en-US" altLang="ko-KR" sz="2400" dirty="0"/>
              <a:t>API</a:t>
            </a:r>
            <a:r>
              <a:rPr lang="ko-KR" altLang="en-US" sz="2400" dirty="0"/>
              <a:t>를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bs</a:t>
            </a:r>
            <a:r>
              <a:rPr lang="ko-KR" altLang="en-US" sz="2400" dirty="0"/>
              <a:t>는 간단하고 이해하기 쉬운 직관적인 </a:t>
            </a:r>
            <a:r>
              <a:rPr lang="en-US" altLang="ko-KR" sz="2400" dirty="0"/>
              <a:t>API</a:t>
            </a:r>
            <a:r>
              <a:rPr lang="ko-KR" altLang="en-US" sz="2400" dirty="0"/>
              <a:t>를 활용하여 데이터 추출 가능</a:t>
            </a:r>
            <a:endParaRPr lang="en-US" altLang="ko-KR" sz="2400" dirty="0"/>
          </a:p>
          <a:p>
            <a:r>
              <a:rPr lang="ko-KR" altLang="en-US" sz="2400" dirty="0"/>
              <a:t>내부적으로 사용되는 </a:t>
            </a:r>
            <a:r>
              <a:rPr lang="ko-KR" altLang="en-US" sz="2400" dirty="0" err="1"/>
              <a:t>파서를</a:t>
            </a:r>
            <a:r>
              <a:rPr lang="ko-KR" altLang="en-US" sz="2400" dirty="0"/>
              <a:t> 목적에 맞게 변경 가능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4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HTML </a:t>
            </a:r>
            <a:r>
              <a:rPr lang="ko-KR" altLang="en-US" sz="3200" dirty="0" err="1"/>
              <a:t>스크래핑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081169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스크래핑을</a:t>
            </a:r>
            <a:r>
              <a:rPr lang="ko-KR" altLang="en-US" sz="2400" dirty="0"/>
              <a:t> 위한 라이브러리는 모두 </a:t>
            </a:r>
            <a:r>
              <a:rPr lang="en-US" altLang="ko-KR" sz="2400" dirty="0"/>
              <a:t>XPath</a:t>
            </a:r>
            <a:r>
              <a:rPr lang="ko-KR" altLang="en-US" sz="2400" dirty="0"/>
              <a:t>와 </a:t>
            </a:r>
            <a:r>
              <a:rPr lang="en-US" altLang="ko-KR" sz="2400" dirty="0"/>
              <a:t>CSS selector</a:t>
            </a:r>
            <a:r>
              <a:rPr lang="ko-KR" altLang="en-US" sz="2400" dirty="0"/>
              <a:t>를 이용하여 </a:t>
            </a:r>
            <a:r>
              <a:rPr lang="ko-KR" altLang="en-US" sz="2400" dirty="0" err="1"/>
              <a:t>스크래핑</a:t>
            </a:r>
            <a:r>
              <a:rPr lang="ko-KR" altLang="en-US" sz="2400" dirty="0"/>
              <a:t> 수행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개발자 도구를 사용할 줄 알아야 함</a:t>
            </a:r>
            <a:r>
              <a:rPr lang="en-US" altLang="ko-KR" sz="2400" dirty="0"/>
              <a:t>(f12)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원하는 </a:t>
            </a:r>
            <a:r>
              <a:rPr lang="en-US" altLang="ko-KR" sz="2400" dirty="0"/>
              <a:t>html </a:t>
            </a:r>
            <a:r>
              <a:rPr lang="ko-KR" altLang="en-US" sz="2400" dirty="0"/>
              <a:t>요소를 찾기 위해 </a:t>
            </a:r>
            <a:r>
              <a:rPr lang="en-US" altLang="ko-KR" sz="2400" dirty="0"/>
              <a:t>inspector</a:t>
            </a:r>
            <a:r>
              <a:rPr lang="ko-KR" altLang="en-US" sz="2400" dirty="0"/>
              <a:t>를 클릭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</a:t>
            </a:r>
            <a:r>
              <a:rPr lang="ko-KR" altLang="en-US" sz="2400" dirty="0"/>
              <a:t> </a:t>
            </a:r>
            <a:r>
              <a:rPr lang="en-US" altLang="ko-KR" sz="2400" dirty="0"/>
              <a:t>html</a:t>
            </a:r>
            <a:r>
              <a:rPr lang="ko-KR" altLang="en-US" sz="2400" dirty="0"/>
              <a:t>을 찾고 싶은 요소를 선택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개발자 도구가 선택한 </a:t>
            </a:r>
            <a:r>
              <a:rPr lang="en-US" altLang="ko-KR" sz="2400" dirty="0"/>
              <a:t>html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찾아줌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ko-KR" altLang="en-US" sz="2400" dirty="0"/>
              <a:t>찾은 </a:t>
            </a:r>
            <a:r>
              <a:rPr lang="en-US" altLang="ko-KR" sz="2400" dirty="0"/>
              <a:t>html</a:t>
            </a:r>
            <a:r>
              <a:rPr lang="ko-KR" altLang="en-US" sz="2400" dirty="0"/>
              <a:t>에 마우스 오른쪽 클릭 </a:t>
            </a:r>
            <a:r>
              <a:rPr lang="en-US" altLang="ko-KR" sz="2400" dirty="0"/>
              <a:t>&gt; Copy -&gt; Copy Selector </a:t>
            </a:r>
            <a:r>
              <a:rPr lang="ko-KR" altLang="en-US" sz="2400" dirty="0"/>
              <a:t>선택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(copy selector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 </a:t>
            </a:r>
            <a:r>
              <a:rPr lang="ko-KR" altLang="en-US" sz="2400" dirty="0"/>
              <a:t>선택자를 자동으로 찾아주는 기능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9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Selenium </a:t>
            </a:r>
            <a:r>
              <a:rPr lang="ko-KR" altLang="en-US" sz="3200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0811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 err="1"/>
              <a:t>셀레니움</a:t>
            </a:r>
            <a:r>
              <a:rPr lang="en-US" altLang="ko-KR" sz="2400" dirty="0"/>
              <a:t>(Selenium)</a:t>
            </a:r>
            <a:r>
              <a:rPr lang="ko-KR" altLang="en-US" sz="2400" dirty="0"/>
              <a:t>은 다양한 프로그래밍 언어로 웹드라이버를 통해 다양한 브라우저 상에서 웹 자동화 테스트 혹은 웹 자동화 프로그램을 구현하기 위한 라이브러리</a:t>
            </a:r>
            <a:r>
              <a:rPr lang="en-US" altLang="ko-KR" sz="2400" dirty="0"/>
              <a:t>(</a:t>
            </a:r>
            <a:r>
              <a:rPr lang="ko-KR" altLang="en-US" sz="2400" dirty="0"/>
              <a:t>프레임워크</a:t>
            </a:r>
            <a:r>
              <a:rPr lang="en-US" altLang="ko-KR" sz="2400" dirty="0"/>
              <a:t>)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 err="1"/>
              <a:t>webdriver</a:t>
            </a:r>
            <a:r>
              <a:rPr lang="ko-KR" altLang="en-US" sz="2400" dirty="0"/>
              <a:t>라는 </a:t>
            </a:r>
            <a:r>
              <a:rPr lang="en-US" altLang="ko-KR" sz="2400" dirty="0"/>
              <a:t>API</a:t>
            </a:r>
            <a:r>
              <a:rPr lang="ko-KR" altLang="en-US" sz="2400" dirty="0"/>
              <a:t>를 통해 운영체제에 설치된 </a:t>
            </a:r>
            <a:r>
              <a:rPr lang="en-US" altLang="ko-KR" sz="2400" dirty="0"/>
              <a:t>Chrome</a:t>
            </a:r>
            <a:r>
              <a:rPr lang="ko-KR" altLang="en-US" sz="2400" dirty="0"/>
              <a:t>등의 브라우저를 제어한다</a:t>
            </a:r>
            <a:r>
              <a:rPr lang="en-US" altLang="ko-KR" sz="2400" dirty="0"/>
              <a:t>. </a:t>
            </a:r>
            <a:r>
              <a:rPr lang="ko-KR" altLang="en-US" sz="2400" dirty="0"/>
              <a:t>코드 실행을 통해 웹 브라우저의 작업을 지정하는 것이다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지원 브라우저</a:t>
            </a:r>
            <a:r>
              <a:rPr lang="en-US" altLang="ko-KR" sz="2400" dirty="0"/>
              <a:t>: </a:t>
            </a:r>
            <a:r>
              <a:rPr lang="ko-KR" altLang="en-US" sz="2400" dirty="0"/>
              <a:t>크롬</a:t>
            </a:r>
            <a:r>
              <a:rPr lang="en-US" altLang="ko-KR" sz="2400" dirty="0"/>
              <a:t>, </a:t>
            </a:r>
            <a:r>
              <a:rPr lang="ko-KR" altLang="en-US" sz="2400" dirty="0"/>
              <a:t>파이어폭스</a:t>
            </a:r>
            <a:r>
              <a:rPr lang="en-US" altLang="ko-KR" sz="2400" dirty="0"/>
              <a:t>, </a:t>
            </a:r>
            <a:r>
              <a:rPr lang="ko-KR" altLang="en-US" sz="2400" dirty="0"/>
              <a:t>사파리</a:t>
            </a:r>
            <a:r>
              <a:rPr lang="en-US" altLang="ko-KR" sz="2400" dirty="0"/>
              <a:t>, </a:t>
            </a:r>
            <a:r>
              <a:rPr lang="ko-KR" altLang="en-US" sz="2400" dirty="0"/>
              <a:t>오페라</a:t>
            </a:r>
            <a:r>
              <a:rPr lang="en-US" altLang="ko-KR" sz="2400" dirty="0"/>
              <a:t>, </a:t>
            </a:r>
            <a:r>
              <a:rPr lang="ko-KR" altLang="en-US" sz="2400" dirty="0"/>
              <a:t>인터넷 익스플로러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 err="1"/>
              <a:t>파이썬을</a:t>
            </a:r>
            <a:r>
              <a:rPr lang="ko-KR" altLang="en-US" sz="2400" dirty="0"/>
              <a:t> 포함한 점유율이 높은 대부분의 프로그래밍 언어를 지원한다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253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URL</a:t>
            </a:r>
            <a:r>
              <a:rPr lang="ko-KR" altLang="en-US" sz="3200" dirty="0"/>
              <a:t>의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081169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0B72F85-C391-45D7-81A2-5D0AB4380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95" t="22222" r="30527" b="7315"/>
          <a:stretch/>
        </p:blipFill>
        <p:spPr>
          <a:xfrm>
            <a:off x="2622884" y="1111804"/>
            <a:ext cx="6946231" cy="560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0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Selenium </a:t>
            </a:r>
            <a:r>
              <a:rPr lang="ko-KR" altLang="en-US" sz="3200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081169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cmd</a:t>
            </a:r>
            <a:r>
              <a:rPr lang="ko-KR" altLang="en-US" sz="2400" dirty="0"/>
              <a:t>창에 다음을 입력한다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	&gt;&gt;&gt; pip install selenium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크롬 브라우저를 사용하려면 로컬에 크롬이 설치되어 있어야 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>
                <a:hlinkClick r:id="rId2"/>
              </a:rPr>
              <a:t>https://sites.google.com/a/chromium.org/chromedriver/downloads</a:t>
            </a:r>
            <a:r>
              <a:rPr lang="en-US" altLang="ko-KR" sz="2400" dirty="0"/>
              <a:t>  </a:t>
            </a:r>
            <a:r>
              <a:rPr lang="ko-KR" altLang="en-US" sz="2400" dirty="0"/>
              <a:t>링크에서 오른쪽 </a:t>
            </a:r>
            <a:r>
              <a:rPr lang="en-US" altLang="ko-KR" sz="2400" dirty="0"/>
              <a:t>Current Releases</a:t>
            </a:r>
            <a:r>
              <a:rPr lang="ko-KR" altLang="en-US" sz="2400" dirty="0"/>
              <a:t>에서 </a:t>
            </a:r>
            <a:r>
              <a:rPr lang="en-US" altLang="ko-KR" sz="2400" dirty="0" err="1"/>
              <a:t>ChromeDriver</a:t>
            </a:r>
            <a:r>
              <a:rPr lang="en-US" altLang="ko-KR" sz="2400" dirty="0"/>
              <a:t> 87.0.4280.20</a:t>
            </a:r>
            <a:r>
              <a:rPr lang="ko-KR" altLang="en-US" sz="2400" dirty="0"/>
              <a:t>을</a:t>
            </a:r>
            <a:r>
              <a:rPr lang="en-US" altLang="ko-KR" sz="2400" dirty="0"/>
              <a:t> </a:t>
            </a:r>
            <a:r>
              <a:rPr lang="ko-KR" altLang="en-US" sz="2400" dirty="0"/>
              <a:t>클릭한다</a:t>
            </a:r>
            <a:r>
              <a:rPr lang="en-US" altLang="ko-KR" sz="2400" dirty="0"/>
              <a:t>. </a:t>
            </a:r>
            <a:r>
              <a:rPr lang="ko-KR" altLang="en-US" sz="2400" dirty="0"/>
              <a:t>버전은 계속 갱신되니 최신버전을 받으면 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자신의 운영체제에 맞는 파일을 다운로드 하고 작업하고 있는 코드가 위치하는 경로에 압축을 푼다</a:t>
            </a:r>
            <a:r>
              <a:rPr lang="en-US" altLang="ko-KR" sz="2400" dirty="0"/>
              <a:t>.(exe</a:t>
            </a:r>
            <a:r>
              <a:rPr lang="ko-KR" altLang="en-US" sz="2400" dirty="0"/>
              <a:t>파일이 코드파일과 같은 경로에 있어야 함</a:t>
            </a:r>
            <a:r>
              <a:rPr lang="en-US" altLang="ko-KR" sz="2400" dirty="0"/>
              <a:t>)</a:t>
            </a:r>
          </a:p>
          <a:p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0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Selenium </a:t>
            </a:r>
            <a:r>
              <a:rPr lang="ko-KR" altLang="en-US" sz="3200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081169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webdriver</a:t>
            </a:r>
            <a:r>
              <a:rPr lang="en-US" altLang="ko-KR" sz="2400" dirty="0"/>
              <a:t> import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	&gt;&gt;&gt; from selenium import </a:t>
            </a:r>
            <a:r>
              <a:rPr lang="en-US" altLang="ko-KR" sz="2400" dirty="0" err="1"/>
              <a:t>webdriver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drive</a:t>
            </a:r>
            <a:r>
              <a:rPr lang="ko-KR" altLang="en-US" sz="2400" dirty="0"/>
              <a:t>라는 이름을 가진 </a:t>
            </a:r>
            <a:r>
              <a:rPr lang="en-US" altLang="ko-KR" sz="2400" dirty="0" err="1"/>
              <a:t>webdriver</a:t>
            </a:r>
            <a:r>
              <a:rPr lang="en-US" altLang="ko-KR" sz="2400" dirty="0"/>
              <a:t> </a:t>
            </a:r>
            <a:r>
              <a:rPr lang="ko-KR" altLang="en-US" sz="2400" dirty="0"/>
              <a:t>객체를 생성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&gt;&gt;&gt; driver = </a:t>
            </a:r>
            <a:r>
              <a:rPr lang="en-US" altLang="ko-KR" sz="2400" dirty="0" err="1"/>
              <a:t>webdriver.Chrome</a:t>
            </a:r>
            <a:r>
              <a:rPr lang="en-US" altLang="ko-KR" sz="2400" dirty="0"/>
              <a:t>( </a:t>
            </a:r>
            <a:r>
              <a:rPr lang="en-US" altLang="ko-KR" sz="2400" dirty="0">
                <a:solidFill>
                  <a:srgbClr val="FF0000"/>
                </a:solidFill>
              </a:rPr>
              <a:t>‘</a:t>
            </a:r>
            <a:r>
              <a:rPr lang="en-US" altLang="ko-KR" sz="2400" dirty="0" err="1">
                <a:solidFill>
                  <a:srgbClr val="FF0000"/>
                </a:solidFill>
              </a:rPr>
              <a:t>webdriver</a:t>
            </a:r>
            <a:r>
              <a:rPr lang="ko-KR" altLang="en-US" sz="2400" dirty="0">
                <a:solidFill>
                  <a:srgbClr val="FF0000"/>
                </a:solidFill>
              </a:rPr>
              <a:t>가 위치한 경로</a:t>
            </a:r>
            <a:r>
              <a:rPr lang="en-US" altLang="ko-KR" sz="2400" dirty="0">
                <a:solidFill>
                  <a:srgbClr val="FF0000"/>
                </a:solidFill>
              </a:rPr>
              <a:t>’ 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모든 리소스가 로드 될 때까지 기다리게 하는 시간을 지정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&gt;&gt;&gt; </a:t>
            </a:r>
            <a:r>
              <a:rPr lang="en-US" altLang="ko-KR" sz="2400" dirty="0" err="1"/>
              <a:t>driver.implicitly_wait</a:t>
            </a:r>
            <a:r>
              <a:rPr lang="en-US" altLang="ko-KR" sz="2400" dirty="0"/>
              <a:t>(n)	- n</a:t>
            </a:r>
            <a:r>
              <a:rPr lang="ko-KR" altLang="en-US" sz="2400" dirty="0"/>
              <a:t>초 만큼 기다림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접근하고자 하는 </a:t>
            </a:r>
            <a:r>
              <a:rPr lang="en-US" altLang="ko-KR" sz="2400" dirty="0" err="1"/>
              <a:t>url</a:t>
            </a:r>
            <a:r>
              <a:rPr lang="ko-KR" altLang="en-US" sz="2400" dirty="0"/>
              <a:t>을 웹 브라우저로 열기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400" dirty="0"/>
              <a:t>&gt;&gt;&gt; </a:t>
            </a:r>
            <a:r>
              <a:rPr lang="en-US" altLang="ko-KR" sz="2400" dirty="0" err="1"/>
              <a:t>driver.get</a:t>
            </a:r>
            <a:r>
              <a:rPr lang="en-US" altLang="ko-KR" sz="2400" dirty="0"/>
              <a:t>(‘http://google.com’)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5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Beautiful Soup </a:t>
            </a:r>
            <a:r>
              <a:rPr lang="ko-KR" altLang="en-US" sz="3200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3"/>
            <a:ext cx="10515600" cy="508116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Beautiful</a:t>
            </a:r>
            <a:r>
              <a:rPr lang="ko-KR" altLang="en-US" sz="2400" dirty="0"/>
              <a:t> </a:t>
            </a:r>
            <a:r>
              <a:rPr lang="en-US" altLang="ko-KR" sz="2400" dirty="0"/>
              <a:t>Soup</a:t>
            </a:r>
            <a:r>
              <a:rPr lang="ko-KR" altLang="en-US" sz="2400" dirty="0"/>
              <a:t>는 간단하고 이해하기 쉬운 직관적인 </a:t>
            </a:r>
            <a:r>
              <a:rPr lang="en-US" altLang="ko-KR" sz="2400" dirty="0"/>
              <a:t>API</a:t>
            </a:r>
            <a:r>
              <a:rPr lang="ko-KR" altLang="en-US" sz="2400" dirty="0"/>
              <a:t>를 활용해 데이터를 추출 가능하게 해주는 라이브러리이다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내부적으로 사용되는 </a:t>
            </a:r>
            <a:r>
              <a:rPr lang="ko-KR" altLang="en-US" sz="2400" dirty="0" err="1"/>
              <a:t>파서를</a:t>
            </a:r>
            <a:r>
              <a:rPr lang="ko-KR" altLang="en-US" sz="2400" dirty="0"/>
              <a:t> 목적에 맞게 변경 가능하다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기본적으로 표준 라이브러리의 </a:t>
            </a:r>
            <a:r>
              <a:rPr lang="en-US" altLang="ko-KR" sz="2400" dirty="0" err="1"/>
              <a:t>html.parser</a:t>
            </a:r>
            <a:r>
              <a:rPr lang="en-US" altLang="ko-KR" sz="2400" dirty="0"/>
              <a:t> </a:t>
            </a:r>
            <a:r>
              <a:rPr lang="ko-KR" altLang="en-US" sz="2400" dirty="0"/>
              <a:t>를 사용한다</a:t>
            </a:r>
            <a:r>
              <a:rPr lang="en-US" altLang="ko-KR" sz="2400" dirty="0"/>
              <a:t>. ‘</a:t>
            </a:r>
            <a:r>
              <a:rPr lang="en-US" altLang="ko-KR" sz="2400" dirty="0" err="1"/>
              <a:t>html.parser</a:t>
            </a:r>
            <a:r>
              <a:rPr lang="en-US" altLang="ko-KR" sz="2400" dirty="0"/>
              <a:t>’</a:t>
            </a:r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특정한 경우 </a:t>
            </a:r>
            <a:r>
              <a:rPr lang="en-US" altLang="ko-KR" sz="2400" dirty="0"/>
              <a:t>API</a:t>
            </a:r>
            <a:r>
              <a:rPr lang="ko-KR" altLang="en-US" sz="2400" dirty="0"/>
              <a:t>에서 보내주는 데이터가 </a:t>
            </a:r>
            <a:r>
              <a:rPr lang="en-US" altLang="ko-KR" sz="2400" dirty="0"/>
              <a:t>XML</a:t>
            </a:r>
            <a:r>
              <a:rPr lang="ko-KR" altLang="en-US" sz="2400" dirty="0"/>
              <a:t>일 때 </a:t>
            </a:r>
            <a:r>
              <a:rPr lang="en-US" altLang="ko-KR" sz="2400" dirty="0"/>
              <a:t>‘xml’ </a:t>
            </a:r>
            <a:r>
              <a:rPr lang="ko-KR" altLang="en-US" sz="2400" dirty="0" err="1"/>
              <a:t>파서를</a:t>
            </a:r>
            <a:r>
              <a:rPr lang="ko-KR" altLang="en-US" sz="2400" dirty="0"/>
              <a:t> 사용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가공되지 않은 </a:t>
            </a:r>
            <a:r>
              <a:rPr lang="en-US" altLang="ko-KR" sz="2400" dirty="0"/>
              <a:t>html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의미있는</a:t>
            </a:r>
            <a:r>
              <a:rPr lang="ko-KR" altLang="en-US" sz="2400" dirty="0"/>
              <a:t> 객체로 만들어서 프로그래머가 사용하기 쉽게 만들어주는 도구라고 이해하면 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5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Beautiful Soup </a:t>
            </a:r>
            <a:r>
              <a:rPr lang="ko-KR" altLang="en-US" sz="3200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08116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윈도우 </a:t>
            </a:r>
            <a:r>
              <a:rPr lang="en-US" altLang="ko-KR" sz="2400" dirty="0" err="1"/>
              <a:t>cmd</a:t>
            </a:r>
            <a:r>
              <a:rPr lang="ko-KR" altLang="en-US" sz="2400" dirty="0"/>
              <a:t>창에 다음 코드를 입력한다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	&gt;&gt;&gt; pip install beautifulsoup4  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혹은 </a:t>
            </a:r>
            <a:r>
              <a:rPr lang="en-US" altLang="ko-KR" sz="2400" dirty="0"/>
              <a:t>&gt;&gt;&gt; pip install bs4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 smtClean="0"/>
              <a:t>import</a:t>
            </a:r>
            <a:r>
              <a:rPr lang="ko-KR" altLang="en-US" sz="2400" dirty="0" smtClean="0"/>
              <a:t>는 </a:t>
            </a:r>
            <a:r>
              <a:rPr lang="ko-KR" altLang="en-US" sz="2400" dirty="0"/>
              <a:t>다음과 같이 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	&gt;&gt;&gt; import requests</a:t>
            </a:r>
          </a:p>
          <a:p>
            <a:pPr marL="0" indent="0">
              <a:buNone/>
            </a:pPr>
            <a:r>
              <a:rPr lang="en-US" altLang="ko-KR" sz="2400" dirty="0"/>
              <a:t>	&gt;&gt;&gt; from bs4 import </a:t>
            </a:r>
            <a:r>
              <a:rPr lang="en-US" altLang="ko-KR" sz="2400" dirty="0" err="1"/>
              <a:t>BeautifulSoup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&gt;&gt;&gt; 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 = </a:t>
            </a:r>
            <a:r>
              <a:rPr lang="en-US" altLang="ko-KR" sz="2400" dirty="0">
                <a:hlinkClick r:id="rId2"/>
              </a:rPr>
              <a:t>https://www.naver.com/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&gt;&gt;&gt; </a:t>
            </a:r>
            <a:r>
              <a:rPr lang="en-US" altLang="ko-KR" sz="2400" dirty="0" err="1"/>
              <a:t>html_text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requests.get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).text</a:t>
            </a:r>
          </a:p>
          <a:p>
            <a:pPr marL="0" indent="0">
              <a:buNone/>
            </a:pPr>
            <a:r>
              <a:rPr lang="en-US" altLang="ko-KR" sz="2400" dirty="0"/>
              <a:t>	&gt;&gt;&gt; </a:t>
            </a:r>
            <a:r>
              <a:rPr lang="en-US" altLang="ko-KR" sz="2400" dirty="0" err="1"/>
              <a:t>soup_obj</a:t>
            </a:r>
            <a:r>
              <a:rPr lang="en-US" altLang="ko-KR" sz="2400" dirty="0"/>
              <a:t> = bs(</a:t>
            </a:r>
            <a:r>
              <a:rPr lang="en-US" altLang="ko-KR" sz="2400" dirty="0" err="1"/>
              <a:t>html_text</a:t>
            </a:r>
            <a:r>
              <a:rPr lang="en-US" altLang="ko-KR" sz="2400" dirty="0"/>
              <a:t>, ‘</a:t>
            </a:r>
            <a:r>
              <a:rPr lang="en-US" altLang="ko-KR" sz="2400" dirty="0" err="1"/>
              <a:t>html.parser</a:t>
            </a:r>
            <a:r>
              <a:rPr lang="en-US" altLang="ko-KR" sz="2400" dirty="0"/>
              <a:t>’)</a:t>
            </a:r>
          </a:p>
          <a:p>
            <a:endParaRPr lang="ko-KR" altLang="en-US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9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Beautiful Soup </a:t>
            </a:r>
            <a:r>
              <a:rPr lang="ko-KR" altLang="en-US" sz="3200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081169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bs</a:t>
            </a:r>
            <a:r>
              <a:rPr lang="ko-KR" altLang="en-US" sz="2400" dirty="0"/>
              <a:t> 객체는 생성될 때 두 개의 매개변수를 받도록 설계되어 있다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 </a:t>
            </a:r>
            <a:r>
              <a:rPr lang="en-US" altLang="ko-KR" sz="2400" dirty="0" err="1"/>
              <a:t>soup_obj</a:t>
            </a:r>
            <a:r>
              <a:rPr lang="en-US" altLang="ko-KR" sz="2400" dirty="0"/>
              <a:t> = bs(</a:t>
            </a:r>
            <a:r>
              <a:rPr lang="en-US" altLang="ko-KR" sz="2400" dirty="0" err="1"/>
              <a:t>html_text</a:t>
            </a:r>
            <a:r>
              <a:rPr lang="en-US" altLang="ko-KR" sz="2400" dirty="0"/>
              <a:t>, ‘</a:t>
            </a:r>
            <a:r>
              <a:rPr lang="en-US" altLang="ko-KR" sz="2400" dirty="0" err="1"/>
              <a:t>html.parser</a:t>
            </a:r>
            <a:r>
              <a:rPr lang="en-US" altLang="ko-KR" sz="2400" dirty="0"/>
              <a:t>’)</a:t>
            </a:r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앞에서 넣은 </a:t>
            </a:r>
            <a:r>
              <a:rPr lang="en-US" altLang="ko-KR" sz="2400" dirty="0"/>
              <a:t>text(</a:t>
            </a:r>
            <a:r>
              <a:rPr lang="en-US" altLang="ko-KR" sz="2400" dirty="0" err="1"/>
              <a:t>html_text</a:t>
            </a:r>
            <a:r>
              <a:rPr lang="en-US" altLang="ko-KR" sz="2400" dirty="0"/>
              <a:t>)</a:t>
            </a:r>
            <a:r>
              <a:rPr lang="ko-KR" altLang="en-US" sz="2400" dirty="0"/>
              <a:t>를 어떻게 활용할 지에 대한 해석기</a:t>
            </a:r>
            <a:r>
              <a:rPr lang="en-US" altLang="ko-KR" sz="2400" dirty="0"/>
              <a:t>(‘</a:t>
            </a:r>
            <a:r>
              <a:rPr lang="en-US" altLang="ko-KR" sz="2400" dirty="0" err="1"/>
              <a:t>html.parser</a:t>
            </a:r>
            <a:r>
              <a:rPr lang="en-US" altLang="ko-KR" sz="2400" dirty="0"/>
              <a:t>’) </a:t>
            </a:r>
            <a:r>
              <a:rPr lang="ko-KR" altLang="en-US" sz="2400" dirty="0"/>
              <a:t>이 두개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7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웹 페이지 추출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081169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bs</a:t>
            </a:r>
            <a:r>
              <a:rPr lang="ko-KR" altLang="en-US" sz="2400" dirty="0"/>
              <a:t>나 </a:t>
            </a:r>
            <a:r>
              <a:rPr lang="en-US" altLang="ko-KR" sz="2400" dirty="0"/>
              <a:t>selenium </a:t>
            </a:r>
            <a:r>
              <a:rPr lang="ko-KR" altLang="en-US" sz="2400" dirty="0"/>
              <a:t>하나만 사용해도 </a:t>
            </a:r>
            <a:r>
              <a:rPr lang="ko-KR" altLang="en-US" sz="2400" dirty="0" err="1"/>
              <a:t>크롤링을</a:t>
            </a:r>
            <a:r>
              <a:rPr lang="ko-KR" altLang="en-US" sz="2400" dirty="0"/>
              <a:t> 할 수 있지만 보통 더 다양한 기능을 지원받기 위해 두개를 같이 쓴다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웹 페이지를 추출 시 </a:t>
            </a:r>
            <a:r>
              <a:rPr lang="en-US" altLang="ko-KR" sz="2400" dirty="0"/>
              <a:t>HTTP </a:t>
            </a:r>
            <a:r>
              <a:rPr lang="ko-KR" altLang="en-US" sz="2400" dirty="0"/>
              <a:t>헤더와 </a:t>
            </a:r>
            <a:r>
              <a:rPr lang="en-US" altLang="ko-KR" sz="2400" dirty="0"/>
              <a:t>HTML</a:t>
            </a:r>
            <a:r>
              <a:rPr lang="ko-KR" altLang="en-US" sz="2400" dirty="0"/>
              <a:t>의 </a:t>
            </a:r>
            <a:r>
              <a:rPr lang="en-US" altLang="ko-KR" sz="2400" dirty="0"/>
              <a:t>meta </a:t>
            </a:r>
            <a:r>
              <a:rPr lang="ko-KR" altLang="en-US" sz="2400" dirty="0"/>
              <a:t>태그를 기반으로 인코딩 방식을 판별할 필요가 있다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표준 라이브러리 </a:t>
            </a:r>
            <a:r>
              <a:rPr lang="en-US" altLang="ko-KR" sz="2400" dirty="0" err="1"/>
              <a:t>urllib.request</a:t>
            </a:r>
            <a:r>
              <a:rPr lang="en-US" altLang="ko-KR" sz="2400" dirty="0"/>
              <a:t> </a:t>
            </a:r>
            <a:r>
              <a:rPr lang="ko-KR" altLang="en-US" sz="2400" dirty="0"/>
              <a:t>모듈을 사용하여 웹 페이지 추출한다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400" dirty="0" err="1"/>
              <a:t>urllib.reques</a:t>
            </a:r>
            <a:r>
              <a:rPr lang="ko-KR" altLang="en-US" sz="2400" dirty="0"/>
              <a:t>에 포함되어 있는 </a:t>
            </a:r>
            <a:r>
              <a:rPr lang="en-US" altLang="ko-KR" sz="2400" dirty="0" err="1"/>
              <a:t>urlopen</a:t>
            </a:r>
            <a:r>
              <a:rPr lang="en-US" altLang="ko-KR" sz="2400" dirty="0"/>
              <a:t>() </a:t>
            </a:r>
            <a:r>
              <a:rPr lang="ko-KR" altLang="en-US" sz="2400" dirty="0"/>
              <a:t>함수에 </a:t>
            </a:r>
            <a:r>
              <a:rPr lang="en-US" altLang="ko-KR" sz="2400" dirty="0"/>
              <a:t>URL</a:t>
            </a:r>
            <a:r>
              <a:rPr lang="ko-KR" altLang="en-US" sz="2400" dirty="0"/>
              <a:t>을 지정하면 웹 페이지 추출이 가능하다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HTTP </a:t>
            </a:r>
            <a:r>
              <a:rPr lang="ko-KR" altLang="en-US" sz="2400" dirty="0"/>
              <a:t>헤더를 변경 불가</a:t>
            </a:r>
            <a:r>
              <a:rPr lang="en-US" altLang="ko-KR" sz="2400" dirty="0"/>
              <a:t>, Basic </a:t>
            </a:r>
            <a:r>
              <a:rPr lang="ko-KR" altLang="en-US" sz="2400" dirty="0"/>
              <a:t>인증을 사용을 위한 복잡한 처리가 필요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HTTP </a:t>
            </a:r>
            <a:r>
              <a:rPr lang="ko-KR" altLang="en-US" sz="2400" dirty="0"/>
              <a:t>헤더 변경 및 </a:t>
            </a:r>
            <a:r>
              <a:rPr lang="en-US" altLang="ko-KR" sz="2400" dirty="0"/>
              <a:t>Basic </a:t>
            </a:r>
            <a:r>
              <a:rPr lang="ko-KR" altLang="en-US" sz="2400" dirty="0"/>
              <a:t>인증을 위해 </a:t>
            </a:r>
            <a:r>
              <a:rPr lang="en-US" altLang="ko-KR" sz="2400" dirty="0" err="1"/>
              <a:t>urllib</a:t>
            </a:r>
            <a:r>
              <a:rPr lang="en-US" altLang="ko-KR" sz="2400" dirty="0"/>
              <a:t> </a:t>
            </a:r>
            <a:r>
              <a:rPr lang="ko-KR" altLang="en-US" sz="2400" dirty="0"/>
              <a:t>대신 </a:t>
            </a:r>
            <a:r>
              <a:rPr lang="en-US" altLang="ko-KR" sz="2400" dirty="0"/>
              <a:t>requests </a:t>
            </a:r>
            <a:r>
              <a:rPr lang="ko-KR" altLang="en-US" sz="2400" dirty="0"/>
              <a:t>모듈 사용 필요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3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749A82-C481-4D4C-9A7E-4464EFD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79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문자 코드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0903E66-E0DD-46F3-9756-8ECD755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081169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HTTPResponse.read</a:t>
            </a:r>
            <a:r>
              <a:rPr lang="en-US" altLang="ko-KR" sz="2400" dirty="0"/>
              <a:t>() </a:t>
            </a:r>
            <a:r>
              <a:rPr lang="ko-KR" altLang="en-US" sz="2400" dirty="0"/>
              <a:t>메소드로 추출할 수 있는 </a:t>
            </a:r>
            <a:r>
              <a:rPr lang="en-US" altLang="ko-KR" sz="2400" dirty="0" err="1"/>
              <a:t>HTTPResponse</a:t>
            </a:r>
            <a:r>
              <a:rPr lang="en-US" altLang="ko-KR" sz="2400" dirty="0"/>
              <a:t> </a:t>
            </a:r>
            <a:r>
              <a:rPr lang="ko-KR" altLang="en-US" sz="2400" dirty="0"/>
              <a:t>본문은 </a:t>
            </a:r>
            <a:r>
              <a:rPr lang="en-US" altLang="ko-KR" sz="2400" dirty="0"/>
              <a:t>bytes </a:t>
            </a:r>
            <a:r>
              <a:rPr lang="ko-KR" altLang="en-US" sz="2400" dirty="0"/>
              <a:t>자료형이다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문자열로 다루려면 문자 코드를 지정해서 디코딩이 필요하다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최근에는 </a:t>
            </a:r>
            <a:r>
              <a:rPr lang="en-US" altLang="ko-KR" sz="2400" dirty="0"/>
              <a:t>HTML5</a:t>
            </a:r>
            <a:r>
              <a:rPr lang="ko-KR" altLang="en-US" sz="2400" dirty="0"/>
              <a:t>의 기본 인코딩 방식인 </a:t>
            </a:r>
            <a:r>
              <a:rPr lang="en-US" altLang="ko-KR" sz="2400" dirty="0"/>
              <a:t>UTF-8</a:t>
            </a:r>
            <a:r>
              <a:rPr lang="ko-KR" altLang="en-US" sz="2400" dirty="0"/>
              <a:t>을 전제로 디코딩 가능하다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한국어 사이트를 </a:t>
            </a:r>
            <a:r>
              <a:rPr lang="ko-KR" altLang="en-US" sz="2400" dirty="0" err="1"/>
              <a:t>크롤링</a:t>
            </a:r>
            <a:r>
              <a:rPr lang="ko-KR" altLang="en-US" sz="2400" dirty="0"/>
              <a:t> 시 여러가지 인코딩이 혼합되어 있을 수 있으므로 </a:t>
            </a:r>
            <a:r>
              <a:rPr lang="en-US" altLang="ko-KR" sz="2400" dirty="0"/>
              <a:t>HTTP </a:t>
            </a:r>
            <a:r>
              <a:rPr lang="ko-KR" altLang="en-US" sz="2400" dirty="0"/>
              <a:t>헤더를 참조해서 적절한 인코딩 방식으로 디코딩이 필요하다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FC116F5-3356-4EDB-9281-507D69B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006E-2624-4838-BCEF-2A7CD0867FC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24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901</Words>
  <Application>Microsoft Office PowerPoint</Application>
  <PresentationFormat>사용자 지정</PresentationFormat>
  <Paragraphs>173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파이썬 스터디 #8  실증분석을 위한 파이썬 크롤링   Selenium bs   실증분석 연구회</vt:lpstr>
      <vt:lpstr>Selenium 소개</vt:lpstr>
      <vt:lpstr>Selenium 설치</vt:lpstr>
      <vt:lpstr>Selenium 설치</vt:lpstr>
      <vt:lpstr>Beautiful Soup 소개</vt:lpstr>
      <vt:lpstr>Beautiful Soup 설치</vt:lpstr>
      <vt:lpstr>Beautiful Soup 설치</vt:lpstr>
      <vt:lpstr>웹 페이지 추출</vt:lpstr>
      <vt:lpstr>문자 코드 다루기</vt:lpstr>
      <vt:lpstr>HTTP 헤더에서 인코딩 방식 추출</vt:lpstr>
      <vt:lpstr>meta 태그에서 인코딩 방식 추출</vt:lpstr>
      <vt:lpstr>웹 페이지에서 데이터 추출</vt:lpstr>
      <vt:lpstr>정규 표현식을 이용한 스크래핑</vt:lpstr>
      <vt:lpstr>정규식</vt:lpstr>
      <vt:lpstr>정규식</vt:lpstr>
      <vt:lpstr>XML을 이용한 스크래핑</vt:lpstr>
      <vt:lpstr>파이썬 스크래핑 프로세스</vt:lpstr>
      <vt:lpstr>HTML 스크래핑</vt:lpstr>
      <vt:lpstr>HTML 스크래핑</vt:lpstr>
      <vt:lpstr>URL의 구조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스터디 _8  실증분석을 위한 파이썬 크롤링   Selenium    실증분석 연구회</dc:title>
  <dc:creator>94jjiisu@naver.com</dc:creator>
  <cp:lastModifiedBy>ST-USER</cp:lastModifiedBy>
  <cp:revision>15</cp:revision>
  <dcterms:created xsi:type="dcterms:W3CDTF">2020-10-27T18:17:56Z</dcterms:created>
  <dcterms:modified xsi:type="dcterms:W3CDTF">2021-03-10T10:20:32Z</dcterms:modified>
</cp:coreProperties>
</file>