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72" r:id="rId5"/>
    <p:sldId id="273" r:id="rId6"/>
    <p:sldId id="274" r:id="rId7"/>
    <p:sldId id="275" r:id="rId8"/>
    <p:sldId id="284" r:id="rId9"/>
    <p:sldId id="276" r:id="rId10"/>
    <p:sldId id="277" r:id="rId11"/>
    <p:sldId id="278" r:id="rId12"/>
    <p:sldId id="279" r:id="rId13"/>
    <p:sldId id="285" r:id="rId14"/>
    <p:sldId id="286" r:id="rId15"/>
    <p:sldId id="287" r:id="rId16"/>
    <p:sldId id="288" r:id="rId17"/>
    <p:sldId id="289" r:id="rId18"/>
    <p:sldId id="280" r:id="rId19"/>
    <p:sldId id="290"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4" autoAdjust="0"/>
    <p:restoredTop sz="96617" autoAdjust="0"/>
  </p:normalViewPr>
  <p:slideViewPr>
    <p:cSldViewPr snapToGrid="0">
      <p:cViewPr varScale="1">
        <p:scale>
          <a:sx n="82" d="100"/>
          <a:sy n="82" d="100"/>
        </p:scale>
        <p:origin x="9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8A5294-9226-42C0-A018-3938F67B705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23D655F-4A35-4871-B546-F911378AE5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2D46045-CA96-4A0C-8781-BEB19EEA657E}"/>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38118345-85CF-4B9F-87B9-5CC1E9711D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EAA6E3-CA8F-48B2-A629-EB7738E819EA}"/>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122989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CB5E9E-1177-48DD-8058-332C8C0DB9C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F284B1-C831-4DE7-9C5D-785046E2DA7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5292A8-7049-49C6-9298-A8130C681548}"/>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ECD2DAD9-AC66-4076-AEB7-FC1D60E289B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EDE920D-E6BA-4CB6-9CF4-5EDC82B213AF}"/>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19376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14ECBE9-F4B2-47D8-BFF0-1A03C65A94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FD10B19-1EF3-4736-9F0B-584762F28B6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1B40E1-5D43-4FDD-8329-B04288588C51}"/>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DE358F90-F0D7-45CD-B37D-C1812AE423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DDDAB4-CC4B-407C-975D-9088616D39BC}"/>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15736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AB57AB-DC94-4035-8A44-26AF9B8DD3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77191-D298-4B08-BD20-9D03110E070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2BBF84-C5C8-4891-89F8-9CCB84D2ABD5}"/>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7BCE9E47-B383-44A3-9EA1-49AD6D7518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F9B4C3-67A2-46E9-8F1E-9057912134F2}"/>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5576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C150E-9B39-4DB6-B0D0-A82843CA0F0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4CC22E-3C84-45CC-8724-D48FDB524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5A79CFE-9B7D-4D8F-B3C5-8E0DA5292A4B}"/>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BB17A873-04BB-4B90-B048-79831EE4B3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93FA30-C2F5-488C-89D6-A696999C64E4}"/>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5757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5D66D0-9665-427E-8723-DDAB265CD62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B92B115-26CB-4DFE-A0E3-6033464E723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D01D7D2-1204-4960-A6FE-A8F072FAD89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28275B4-4848-4ABE-AD2D-FFE388EF8ED4}"/>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6" name="바닥글 개체 틀 5">
            <a:extLst>
              <a:ext uri="{FF2B5EF4-FFF2-40B4-BE49-F238E27FC236}">
                <a16:creationId xmlns:a16="http://schemas.microsoft.com/office/drawing/2014/main" id="{F5637985-1D25-48EF-8CB2-3503926708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CA39F6B-6E87-40D1-B882-43FBF5D7CA5E}"/>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87303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F00CE0-88B8-45ED-A575-4E562077BD9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EDFE10C-B566-4554-AF7B-FBC5316D7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7BD49A8-FB21-4872-A797-8AD62CCB524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E732448-8E48-49C2-917A-045E702A3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2945E5D-4E7B-481C-88CD-AC0632695D1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AEB8555-B390-4C11-A552-2C45EB1E7E6F}"/>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8" name="바닥글 개체 틀 7">
            <a:extLst>
              <a:ext uri="{FF2B5EF4-FFF2-40B4-BE49-F238E27FC236}">
                <a16:creationId xmlns:a16="http://schemas.microsoft.com/office/drawing/2014/main" id="{8EF2F923-C5F3-4A80-B5C8-3E80659FB2A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A0D8234-C3C9-4DB2-ACEB-FD46D86E6FB5}"/>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57798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EA63EE-595B-4AAB-8219-174D18F2EFD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E444D17-670D-4880-897B-4E239F8DFA86}"/>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4" name="바닥글 개체 틀 3">
            <a:extLst>
              <a:ext uri="{FF2B5EF4-FFF2-40B4-BE49-F238E27FC236}">
                <a16:creationId xmlns:a16="http://schemas.microsoft.com/office/drawing/2014/main" id="{A6C459A7-CF45-4F01-97EE-7451874E015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6FD7616-06DA-49EC-9483-07613CAB5ECB}"/>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28432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D1AA370-C787-4EED-A10C-5AE7B392D5F1}"/>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3" name="바닥글 개체 틀 2">
            <a:extLst>
              <a:ext uri="{FF2B5EF4-FFF2-40B4-BE49-F238E27FC236}">
                <a16:creationId xmlns:a16="http://schemas.microsoft.com/office/drawing/2014/main" id="{4D05DED2-1389-4948-8009-112EEC39049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BD649DF-124C-4080-BC28-7F67EAF25EF7}"/>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93773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62E5A-A133-452F-95BE-4ADF1CD1F9F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43A31E-F4B4-44AE-B645-35DD90DD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C8E0292-4682-4FD8-91FC-D47DCEDA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B36CD65-3A35-484D-A125-24A22E742FEC}"/>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6" name="바닥글 개체 틀 5">
            <a:extLst>
              <a:ext uri="{FF2B5EF4-FFF2-40B4-BE49-F238E27FC236}">
                <a16:creationId xmlns:a16="http://schemas.microsoft.com/office/drawing/2014/main" id="{C6096211-D8EF-4142-986C-3597ADFC11E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E0F1191-11D7-41D5-85C9-40DEF2BB553A}"/>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01301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3D436A-4EA0-4E4E-BB0D-71FB91AAE1B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5D0D85-EE04-4BE1-87BF-EF1401EF2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84E57BB-D2AC-4112-A93A-2FC73A0A4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89A3CD5-CB2A-41CD-8C6C-7FA7ED9AF429}"/>
              </a:ext>
            </a:extLst>
          </p:cNvPr>
          <p:cNvSpPr>
            <a:spLocks noGrp="1"/>
          </p:cNvSpPr>
          <p:nvPr>
            <p:ph type="dt" sz="half" idx="10"/>
          </p:nvPr>
        </p:nvSpPr>
        <p:spPr/>
        <p:txBody>
          <a:bodyPr/>
          <a:lstStyle/>
          <a:p>
            <a:fld id="{F8DA475C-9093-4E13-AA85-80A77A6560D1}" type="datetimeFigureOut">
              <a:rPr lang="ko-KR" altLang="en-US" smtClean="0"/>
              <a:t>2023-01-31</a:t>
            </a:fld>
            <a:endParaRPr lang="ko-KR" altLang="en-US"/>
          </a:p>
        </p:txBody>
      </p:sp>
      <p:sp>
        <p:nvSpPr>
          <p:cNvPr id="6" name="바닥글 개체 틀 5">
            <a:extLst>
              <a:ext uri="{FF2B5EF4-FFF2-40B4-BE49-F238E27FC236}">
                <a16:creationId xmlns:a16="http://schemas.microsoft.com/office/drawing/2014/main" id="{635FB649-AB02-421F-8B10-0D94C12B60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DF92B12-EC82-42FB-99EF-6011C6E5CE71}"/>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82517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A5634F7-815B-4B01-B06A-CD835428D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0D71AC-3A23-4086-A928-6FB5CE2FF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C8CB30-BB82-42BC-AE42-AE9B70465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A475C-9093-4E13-AA85-80A77A6560D1}" type="datetimeFigureOut">
              <a:rPr lang="ko-KR" altLang="en-US" smtClean="0"/>
              <a:t>2023-01-31</a:t>
            </a:fld>
            <a:endParaRPr lang="ko-KR" altLang="en-US"/>
          </a:p>
        </p:txBody>
      </p:sp>
      <p:sp>
        <p:nvSpPr>
          <p:cNvPr id="5" name="바닥글 개체 틀 4">
            <a:extLst>
              <a:ext uri="{FF2B5EF4-FFF2-40B4-BE49-F238E27FC236}">
                <a16:creationId xmlns:a16="http://schemas.microsoft.com/office/drawing/2014/main" id="{19C7DD30-04F8-432A-8DC4-6C49374C5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6671C08-171C-4395-9E68-667F6446A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4019006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p:txBody>
          <a:bodyPr>
            <a:normAutofit/>
          </a:bodyPr>
          <a:lstStyle/>
          <a:p>
            <a:r>
              <a:rPr lang="ko-KR" altLang="ko-KR" sz="4400" b="1" dirty="0">
                <a:effectLst/>
                <a:ea typeface="맑은 고딕" panose="020B0503020000020004" pitchFamily="50" charset="-127"/>
                <a:cs typeface="맑은 고딕" panose="020B0503020000020004" pitchFamily="50" charset="-127"/>
              </a:rPr>
              <a:t>ARIMA 모형을 이용한 19대 대선의 경제적 개입 영향분석</a:t>
            </a:r>
            <a:endParaRPr lang="ko-KR" altLang="en-US" sz="13800" dirty="0"/>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1524000" y="4251743"/>
            <a:ext cx="9144000" cy="1655762"/>
          </a:xfrm>
        </p:spPr>
        <p:txBody>
          <a:bodyPr/>
          <a:lstStyle/>
          <a:p>
            <a:r>
              <a:rPr lang="en-US" altLang="ko-KR" dirty="0"/>
              <a:t>6</a:t>
            </a:r>
            <a:r>
              <a:rPr lang="ko-KR" altLang="en-US" dirty="0"/>
              <a:t>개 거시경제변수와 </a:t>
            </a:r>
            <a:r>
              <a:rPr lang="en-US" altLang="ko-KR" dirty="0"/>
              <a:t>SARIMAX </a:t>
            </a:r>
            <a:r>
              <a:rPr lang="ko-KR" altLang="en-US" dirty="0"/>
              <a:t>기법을 중심으로</a:t>
            </a:r>
          </a:p>
        </p:txBody>
      </p:sp>
    </p:spTree>
    <p:extLst>
      <p:ext uri="{BB962C8B-B14F-4D97-AF65-F5344CB8AC3E}">
        <p14:creationId xmlns:p14="http://schemas.microsoft.com/office/powerpoint/2010/main" val="230633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3-1. </a:t>
            </a:r>
            <a:r>
              <a:rPr lang="ko-KR" altLang="en-US" dirty="0"/>
              <a:t>정상성</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buFont typeface="Arial" panose="020B0604020202020204" pitchFamily="34" charset="0"/>
              <a:buChar char="•"/>
            </a:pPr>
            <a:r>
              <a:rPr lang="ko-KR" altLang="en-US" dirty="0"/>
              <a:t>원 데이터가 정상성을 만족하는 변수</a:t>
            </a:r>
            <a:endParaRPr lang="en-US" altLang="ko-KR" dirty="0"/>
          </a:p>
          <a:p>
            <a:pPr marL="800100" lvl="1" indent="-342900" algn="l">
              <a:buFont typeface="Arial" panose="020B0604020202020204" pitchFamily="34" charset="0"/>
              <a:buChar char="•"/>
            </a:pPr>
            <a:r>
              <a:rPr lang="ko-KR" altLang="en-US" dirty="0"/>
              <a:t>실업률</a:t>
            </a:r>
            <a:endParaRPr lang="en-US" altLang="ko-KR" dirty="0"/>
          </a:p>
          <a:p>
            <a:pPr marL="800100" lvl="1" indent="-342900" algn="l">
              <a:buFont typeface="Arial" panose="020B0604020202020204" pitchFamily="34" charset="0"/>
              <a:buChar char="•"/>
            </a:pPr>
            <a:r>
              <a:rPr lang="ko-KR" altLang="en-US" dirty="0" err="1"/>
              <a:t>주택매매가격변동률</a:t>
            </a:r>
            <a:endParaRPr lang="en-US" altLang="ko-KR" dirty="0"/>
          </a:p>
          <a:p>
            <a:pPr marL="800100" lvl="1" indent="-342900" algn="l">
              <a:buFont typeface="Arial" panose="020B0604020202020204" pitchFamily="34" charset="0"/>
              <a:buChar char="•"/>
            </a:pPr>
            <a:r>
              <a:rPr lang="ko-KR" altLang="en-US" dirty="0"/>
              <a:t>환율</a:t>
            </a:r>
            <a:endParaRPr lang="en-US" altLang="ko-KR" dirty="0"/>
          </a:p>
          <a:p>
            <a:pPr algn="l"/>
            <a:endParaRPr lang="en-US" altLang="ko-KR" dirty="0"/>
          </a:p>
          <a:p>
            <a:pPr marL="342900" indent="-342900" algn="l">
              <a:buFont typeface="Arial" panose="020B0604020202020204" pitchFamily="34" charset="0"/>
              <a:buChar char="•"/>
            </a:pPr>
            <a:r>
              <a:rPr lang="ko-KR" altLang="en-US" dirty="0"/>
              <a:t>원 데이터가 정상성을 만족하지 않아 </a:t>
            </a:r>
            <a:r>
              <a:rPr lang="en-US" altLang="ko-KR" dirty="0"/>
              <a:t>1</a:t>
            </a:r>
            <a:r>
              <a:rPr lang="ko-KR" altLang="en-US" dirty="0"/>
              <a:t>차 차분을 한 변수</a:t>
            </a:r>
            <a:endParaRPr lang="en-US" altLang="ko-KR" dirty="0"/>
          </a:p>
          <a:p>
            <a:pPr marL="800100" lvl="1" indent="-342900" algn="l">
              <a:buFont typeface="Arial" panose="020B0604020202020204" pitchFamily="34" charset="0"/>
              <a:buChar char="•"/>
            </a:pPr>
            <a:r>
              <a:rPr lang="ko-KR" altLang="en-US" dirty="0"/>
              <a:t>소비자물가지수</a:t>
            </a:r>
            <a:endParaRPr lang="en-US" altLang="ko-KR" dirty="0"/>
          </a:p>
          <a:p>
            <a:pPr marL="800100" lvl="1" indent="-342900" algn="l">
              <a:buFont typeface="Arial" panose="020B0604020202020204" pitchFamily="34" charset="0"/>
              <a:buChar char="•"/>
            </a:pPr>
            <a:r>
              <a:rPr lang="ko-KR" altLang="en-US" dirty="0" err="1"/>
              <a:t>평잔증가량</a:t>
            </a:r>
            <a:endParaRPr lang="en-US" altLang="ko-KR" dirty="0"/>
          </a:p>
          <a:p>
            <a:pPr marL="800100" lvl="1" indent="-342900" algn="l">
              <a:buFont typeface="Arial" panose="020B0604020202020204" pitchFamily="34" charset="0"/>
              <a:buChar char="•"/>
            </a:pPr>
            <a:r>
              <a:rPr lang="ko-KR" altLang="en-US" dirty="0"/>
              <a:t>콜금리</a:t>
            </a:r>
          </a:p>
        </p:txBody>
      </p:sp>
    </p:spTree>
    <p:extLst>
      <p:ext uri="{BB962C8B-B14F-4D97-AF65-F5344CB8AC3E}">
        <p14:creationId xmlns:p14="http://schemas.microsoft.com/office/powerpoint/2010/main" val="17491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en-US" altLang="ko-KR" dirty="0"/>
              <a:t>Auto </a:t>
            </a:r>
            <a:r>
              <a:rPr lang="en-US" altLang="ko-KR" dirty="0" err="1"/>
              <a:t>arima</a:t>
            </a:r>
            <a:r>
              <a:rPr lang="ko-KR" altLang="en-US" dirty="0"/>
              <a:t>를 이용한 </a:t>
            </a:r>
            <a:r>
              <a:rPr lang="en-US" altLang="ko-KR" dirty="0"/>
              <a:t>SARIMAX </a:t>
            </a:r>
            <a:r>
              <a:rPr lang="ko-KR" altLang="en-US" dirty="0"/>
              <a:t>모형의 </a:t>
            </a:r>
            <a:r>
              <a:rPr lang="ko-KR" altLang="en-US" dirty="0" err="1"/>
              <a:t>모수</a:t>
            </a:r>
            <a:r>
              <a:rPr lang="ko-KR" altLang="en-US" dirty="0"/>
              <a:t> 확정</a:t>
            </a:r>
            <a:endParaRPr lang="en-US" altLang="ko-KR" dirty="0"/>
          </a:p>
          <a:p>
            <a:pPr algn="l"/>
            <a:endParaRPr lang="en-US" altLang="ko-KR" dirty="0"/>
          </a:p>
          <a:p>
            <a:pPr algn="l"/>
            <a:r>
              <a:rPr lang="ko-KR" altLang="en-US" dirty="0"/>
              <a:t>실업률</a:t>
            </a:r>
            <a:r>
              <a:rPr lang="en-US" altLang="ko-KR" dirty="0"/>
              <a:t>: 			SARIMAX(3, 0, 1)(3, 0, 1, 12)</a:t>
            </a:r>
          </a:p>
          <a:p>
            <a:pPr algn="l"/>
            <a:r>
              <a:rPr lang="ko-KR" altLang="en-US" dirty="0"/>
              <a:t>소비자물가지수</a:t>
            </a:r>
            <a:r>
              <a:rPr lang="en-US" altLang="ko-KR" dirty="0"/>
              <a:t>:		SARIMAX(0, 1, 0)(0, 1, 0, 12)</a:t>
            </a:r>
          </a:p>
          <a:p>
            <a:pPr algn="l"/>
            <a:r>
              <a:rPr lang="ko-KR" altLang="en-US" dirty="0" err="1"/>
              <a:t>평잔증가량</a:t>
            </a:r>
            <a:r>
              <a:rPr lang="en-US" altLang="ko-KR" dirty="0"/>
              <a:t>:			SARIMAX(1, 1, 0)(1, 1, 0, 12)</a:t>
            </a:r>
          </a:p>
          <a:p>
            <a:pPr algn="l"/>
            <a:r>
              <a:rPr lang="ko-KR" altLang="en-US" dirty="0" err="1"/>
              <a:t>주택매매가격변동률</a:t>
            </a:r>
            <a:r>
              <a:rPr lang="en-US" altLang="ko-KR" dirty="0"/>
              <a:t>:	SARIMAX(1, 0, 1)(1, 0, 1, 12)</a:t>
            </a:r>
          </a:p>
          <a:p>
            <a:pPr algn="l"/>
            <a:r>
              <a:rPr lang="ko-KR" altLang="en-US" dirty="0"/>
              <a:t>환율</a:t>
            </a:r>
            <a:r>
              <a:rPr lang="en-US" altLang="ko-KR" dirty="0"/>
              <a:t>:				SARIMAX(1, 0, 0)(1, 0, 0, 12)</a:t>
            </a:r>
          </a:p>
          <a:p>
            <a:pPr algn="l"/>
            <a:r>
              <a:rPr lang="ko-KR" altLang="en-US" dirty="0"/>
              <a:t>콜금리</a:t>
            </a:r>
            <a:r>
              <a:rPr lang="en-US" altLang="ko-KR" dirty="0"/>
              <a:t>:			SARIMAX(1, 1, 0)(1, 1, 0, 12)</a:t>
            </a:r>
            <a:endParaRPr lang="ko-KR" altLang="en-US" dirty="0"/>
          </a:p>
        </p:txBody>
      </p:sp>
    </p:spTree>
    <p:extLst>
      <p:ext uri="{BB962C8B-B14F-4D97-AF65-F5344CB8AC3E}">
        <p14:creationId xmlns:p14="http://schemas.microsoft.com/office/powerpoint/2010/main" val="39676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algn="l"/>
            <a:r>
              <a:rPr lang="ko-KR" altLang="en-US" dirty="0"/>
              <a:t>실업률</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marL="342900" indent="-342900" algn="l">
              <a:buFont typeface="Arial" panose="020B0604020202020204" pitchFamily="34" charset="0"/>
              <a:buChar char="•"/>
            </a:pPr>
            <a:endParaRPr lang="ko-KR" altLang="en-US" dirty="0"/>
          </a:p>
        </p:txBody>
      </p:sp>
      <p:graphicFrame>
        <p:nvGraphicFramePr>
          <p:cNvPr id="6" name="표 5">
            <a:extLst>
              <a:ext uri="{FF2B5EF4-FFF2-40B4-BE49-F238E27FC236}">
                <a16:creationId xmlns:a16="http://schemas.microsoft.com/office/drawing/2014/main" id="{01FD2DF5-CD28-471E-92EA-D298C228AC1B}"/>
              </a:ext>
            </a:extLst>
          </p:cNvPr>
          <p:cNvGraphicFramePr>
            <a:graphicFrameLocks noGrp="1"/>
          </p:cNvGraphicFramePr>
          <p:nvPr>
            <p:extLst>
              <p:ext uri="{D42A27DB-BD31-4B8C-83A1-F6EECF244321}">
                <p14:modId xmlns:p14="http://schemas.microsoft.com/office/powerpoint/2010/main" val="1499485271"/>
              </p:ext>
            </p:extLst>
          </p:nvPr>
        </p:nvGraphicFramePr>
        <p:xfrm>
          <a:off x="304796" y="2925177"/>
          <a:ext cx="11582404" cy="1463040"/>
        </p:xfrm>
        <a:graphic>
          <a:graphicData uri="http://schemas.openxmlformats.org/drawingml/2006/table">
            <a:tbl>
              <a:tblPr/>
              <a:tblGrid>
                <a:gridCol w="2682849">
                  <a:extLst>
                    <a:ext uri="{9D8B030D-6E8A-4147-A177-3AD203B41FA5}">
                      <a16:colId xmlns:a16="http://schemas.microsoft.com/office/drawing/2014/main" val="618988544"/>
                    </a:ext>
                  </a:extLst>
                </a:gridCol>
                <a:gridCol w="2682849">
                  <a:extLst>
                    <a:ext uri="{9D8B030D-6E8A-4147-A177-3AD203B41FA5}">
                      <a16:colId xmlns:a16="http://schemas.microsoft.com/office/drawing/2014/main" val="2562327627"/>
                    </a:ext>
                  </a:extLst>
                </a:gridCol>
                <a:gridCol w="2682849">
                  <a:extLst>
                    <a:ext uri="{9D8B030D-6E8A-4147-A177-3AD203B41FA5}">
                      <a16:colId xmlns:a16="http://schemas.microsoft.com/office/drawing/2014/main" val="4173898809"/>
                    </a:ext>
                  </a:extLst>
                </a:gridCol>
                <a:gridCol w="3533857">
                  <a:extLst>
                    <a:ext uri="{9D8B030D-6E8A-4147-A177-3AD203B41FA5}">
                      <a16:colId xmlns:a16="http://schemas.microsoft.com/office/drawing/2014/main" val="3817693359"/>
                    </a:ext>
                  </a:extLst>
                </a:gridCol>
              </a:tblGrid>
              <a:tr h="327660">
                <a:tc>
                  <a:txBody>
                    <a:bodyPr/>
                    <a:lstStyle/>
                    <a:p>
                      <a:pPr algn="r" fontAlgn="ctr"/>
                      <a:r>
                        <a:rPr lang="en-US" b="1" dirty="0" err="1">
                          <a:effectLst/>
                        </a:rPr>
                        <a:t>Ljung</a:t>
                      </a:r>
                      <a:r>
                        <a:rPr lang="en-US" b="1" dirty="0">
                          <a:effectLst/>
                        </a:rPr>
                        <a:t>-Box (L1) (Q):</a:t>
                      </a:r>
                    </a:p>
                  </a:txBody>
                  <a:tcPr anchor="ctr">
                    <a:lnL>
                      <a:noFill/>
                    </a:lnL>
                    <a:lnR>
                      <a:noFill/>
                    </a:lnR>
                    <a:lnT>
                      <a:noFill/>
                    </a:lnT>
                    <a:lnB>
                      <a:noFill/>
                    </a:lnB>
                    <a:solidFill>
                      <a:srgbClr val="F5F5F5"/>
                    </a:solidFill>
                  </a:tcPr>
                </a:tc>
                <a:tc>
                  <a:txBody>
                    <a:bodyPr/>
                    <a:lstStyle/>
                    <a:p>
                      <a:pPr algn="r" fontAlgn="ctr"/>
                      <a:r>
                        <a:rPr lang="en-US" altLang="ko-KR">
                          <a:effectLst/>
                        </a:rPr>
                        <a:t>0.00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316.92</a:t>
                      </a:r>
                    </a:p>
                  </a:txBody>
                  <a:tcPr anchor="ctr">
                    <a:lnL>
                      <a:noFill/>
                    </a:lnL>
                    <a:lnR>
                      <a:noFill/>
                    </a:lnR>
                    <a:lnT>
                      <a:noFill/>
                    </a:lnT>
                    <a:lnB>
                      <a:noFill/>
                    </a:lnB>
                    <a:solidFill>
                      <a:srgbClr val="F5F5F5"/>
                    </a:solidFill>
                  </a:tcPr>
                </a:tc>
                <a:extLst>
                  <a:ext uri="{0D108BD9-81ED-4DB2-BD59-A6C34878D82A}">
                    <a16:rowId xmlns:a16="http://schemas.microsoft.com/office/drawing/2014/main" val="107138595"/>
                  </a:ext>
                </a:extLst>
              </a:tr>
              <a:tr h="205721">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1.00</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dirty="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600123250"/>
                  </a:ext>
                </a:extLst>
              </a:tr>
              <a:tr h="32766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dirty="0">
                          <a:effectLst/>
                        </a:rPr>
                        <a:t>4.35</a:t>
                      </a:r>
                    </a:p>
                  </a:txBody>
                  <a:tcPr anchor="ctr">
                    <a:lnL>
                      <a:noFill/>
                    </a:lnL>
                    <a:lnR>
                      <a:noFill/>
                    </a:lnR>
                    <a:lnT>
                      <a:noFill/>
                    </a:lnT>
                    <a:lnB>
                      <a:noFill/>
                    </a:lnB>
                    <a:solidFill>
                      <a:srgbClr val="F5F5F5"/>
                    </a:solidFill>
                  </a:tcPr>
                </a:tc>
                <a:tc>
                  <a:txBody>
                    <a:bodyPr/>
                    <a:lstStyle/>
                    <a:p>
                      <a:pPr algn="r" fontAlgn="ctr"/>
                      <a:r>
                        <a:rPr lang="en-US" b="1" dirty="0">
                          <a:effectLst/>
                        </a:rPr>
                        <a:t>Skew:</a:t>
                      </a:r>
                    </a:p>
                  </a:txBody>
                  <a:tcPr anchor="ctr">
                    <a:lnL>
                      <a:noFill/>
                    </a:lnL>
                    <a:lnR>
                      <a:noFill/>
                    </a:lnR>
                    <a:lnT>
                      <a:noFill/>
                    </a:lnT>
                    <a:lnB>
                      <a:noFill/>
                    </a:lnB>
                    <a:solidFill>
                      <a:srgbClr val="F5F5F5"/>
                    </a:solidFill>
                  </a:tcPr>
                </a:tc>
                <a:tc>
                  <a:txBody>
                    <a:bodyPr/>
                    <a:lstStyle/>
                    <a:p>
                      <a:pPr algn="r" fontAlgn="ctr"/>
                      <a:r>
                        <a:rPr lang="en-US" altLang="ko-KR" dirty="0">
                          <a:effectLst/>
                        </a:rPr>
                        <a:t>0.56</a:t>
                      </a:r>
                    </a:p>
                  </a:txBody>
                  <a:tcPr anchor="ctr">
                    <a:lnL>
                      <a:noFill/>
                    </a:lnL>
                    <a:lnR>
                      <a:noFill/>
                    </a:lnR>
                    <a:lnT>
                      <a:noFill/>
                    </a:lnT>
                    <a:lnB>
                      <a:noFill/>
                    </a:lnB>
                    <a:solidFill>
                      <a:srgbClr val="F5F5F5"/>
                    </a:solidFill>
                  </a:tcPr>
                </a:tc>
                <a:extLst>
                  <a:ext uri="{0D108BD9-81ED-4DB2-BD59-A6C34878D82A}">
                    <a16:rowId xmlns:a16="http://schemas.microsoft.com/office/drawing/2014/main" val="281813099"/>
                  </a:ext>
                </a:extLst>
              </a:tr>
              <a:tr h="32766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tc>
                  <a:txBody>
                    <a:bodyPr/>
                    <a:lstStyle/>
                    <a:p>
                      <a:pPr algn="r" fontAlgn="ctr"/>
                      <a:r>
                        <a:rPr lang="en-US" b="1" dirty="0">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8.71</a:t>
                      </a:r>
                    </a:p>
                  </a:txBody>
                  <a:tcPr anchor="ctr">
                    <a:lnL>
                      <a:noFill/>
                    </a:lnL>
                    <a:lnR>
                      <a:noFill/>
                    </a:lnR>
                    <a:lnT>
                      <a:noFill/>
                    </a:lnT>
                    <a:lnB>
                      <a:noFill/>
                    </a:lnB>
                    <a:solidFill>
                      <a:srgbClr val="FFFFFF"/>
                    </a:solidFill>
                  </a:tcPr>
                </a:tc>
                <a:extLst>
                  <a:ext uri="{0D108BD9-81ED-4DB2-BD59-A6C34878D82A}">
                    <a16:rowId xmlns:a16="http://schemas.microsoft.com/office/drawing/2014/main" val="3245270880"/>
                  </a:ext>
                </a:extLst>
              </a:tr>
            </a:tbl>
          </a:graphicData>
        </a:graphic>
      </p:graphicFrame>
      <p:sp>
        <p:nvSpPr>
          <p:cNvPr id="7" name="Rectangle 1">
            <a:extLst>
              <a:ext uri="{FF2B5EF4-FFF2-40B4-BE49-F238E27FC236}">
                <a16:creationId xmlns:a16="http://schemas.microsoft.com/office/drawing/2014/main" id="{0D7D9BC4-FC57-4D72-A855-13D9C67B2AFC}"/>
              </a:ext>
            </a:extLst>
          </p:cNvPr>
          <p:cNvSpPr>
            <a:spLocks noChangeArrowheads="1"/>
          </p:cNvSpPr>
          <p:nvPr/>
        </p:nvSpPr>
        <p:spPr bwMode="auto">
          <a:xfrm>
            <a:off x="650631" y="6204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6BA549E3-0501-42C6-8C3E-AEB8886CD8A9}"/>
              </a:ext>
            </a:extLst>
          </p:cNvPr>
          <p:cNvGraphicFramePr>
            <a:graphicFrameLocks noGrp="1"/>
          </p:cNvGraphicFramePr>
          <p:nvPr>
            <p:extLst>
              <p:ext uri="{D42A27DB-BD31-4B8C-83A1-F6EECF244321}">
                <p14:modId xmlns:p14="http://schemas.microsoft.com/office/powerpoint/2010/main" val="3568964400"/>
              </p:ext>
            </p:extLst>
          </p:nvPr>
        </p:nvGraphicFramePr>
        <p:xfrm>
          <a:off x="316523" y="2013194"/>
          <a:ext cx="11558953" cy="730928"/>
        </p:xfrm>
        <a:graphic>
          <a:graphicData uri="http://schemas.openxmlformats.org/drawingml/2006/table">
            <a:tbl>
              <a:tblPr/>
              <a:tblGrid>
                <a:gridCol w="1651279">
                  <a:extLst>
                    <a:ext uri="{9D8B030D-6E8A-4147-A177-3AD203B41FA5}">
                      <a16:colId xmlns:a16="http://schemas.microsoft.com/office/drawing/2014/main" val="2065005788"/>
                    </a:ext>
                  </a:extLst>
                </a:gridCol>
                <a:gridCol w="1651279">
                  <a:extLst>
                    <a:ext uri="{9D8B030D-6E8A-4147-A177-3AD203B41FA5}">
                      <a16:colId xmlns:a16="http://schemas.microsoft.com/office/drawing/2014/main" val="2691353396"/>
                    </a:ext>
                  </a:extLst>
                </a:gridCol>
                <a:gridCol w="1651279">
                  <a:extLst>
                    <a:ext uri="{9D8B030D-6E8A-4147-A177-3AD203B41FA5}">
                      <a16:colId xmlns:a16="http://schemas.microsoft.com/office/drawing/2014/main" val="4085916913"/>
                    </a:ext>
                  </a:extLst>
                </a:gridCol>
                <a:gridCol w="1651279">
                  <a:extLst>
                    <a:ext uri="{9D8B030D-6E8A-4147-A177-3AD203B41FA5}">
                      <a16:colId xmlns:a16="http://schemas.microsoft.com/office/drawing/2014/main" val="3533831210"/>
                    </a:ext>
                  </a:extLst>
                </a:gridCol>
                <a:gridCol w="1651279">
                  <a:extLst>
                    <a:ext uri="{9D8B030D-6E8A-4147-A177-3AD203B41FA5}">
                      <a16:colId xmlns:a16="http://schemas.microsoft.com/office/drawing/2014/main" val="1810974408"/>
                    </a:ext>
                  </a:extLst>
                </a:gridCol>
                <a:gridCol w="1651279">
                  <a:extLst>
                    <a:ext uri="{9D8B030D-6E8A-4147-A177-3AD203B41FA5}">
                      <a16:colId xmlns:a16="http://schemas.microsoft.com/office/drawing/2014/main" val="1098511917"/>
                    </a:ext>
                  </a:extLst>
                </a:gridCol>
                <a:gridCol w="1651279">
                  <a:extLst>
                    <a:ext uri="{9D8B030D-6E8A-4147-A177-3AD203B41FA5}">
                      <a16:colId xmlns:a16="http://schemas.microsoft.com/office/drawing/2014/main" val="2015420555"/>
                    </a:ext>
                  </a:extLst>
                </a:gridCol>
              </a:tblGrid>
              <a:tr h="214783">
                <a:tc>
                  <a:txBody>
                    <a:bodyPr/>
                    <a:lstStyle/>
                    <a:p>
                      <a:pPr algn="r" fontAlgn="ctr"/>
                      <a:endParaRPr lang="ko-KR" altLang="en-US" sz="1800">
                        <a:effectLst/>
                      </a:endParaRP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coef</a:t>
                      </a: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std err</a:t>
                      </a:r>
                    </a:p>
                  </a:txBody>
                  <a:tcPr marL="91145" marR="91145" marT="45572" marB="45572" anchor="ctr">
                    <a:lnL>
                      <a:noFill/>
                    </a:lnL>
                    <a:lnR>
                      <a:noFill/>
                    </a:lnR>
                    <a:lnT>
                      <a:noFill/>
                    </a:lnT>
                    <a:lnB>
                      <a:noFill/>
                    </a:lnB>
                    <a:solidFill>
                      <a:srgbClr val="F5F5F5"/>
                    </a:solidFill>
                  </a:tcPr>
                </a:tc>
                <a:tc>
                  <a:txBody>
                    <a:bodyPr/>
                    <a:lstStyle/>
                    <a:p>
                      <a:pPr algn="r" fontAlgn="ctr"/>
                      <a:r>
                        <a:rPr lang="en-US" sz="1800" b="1" dirty="0">
                          <a:effectLst/>
                        </a:rPr>
                        <a:t>z</a:t>
                      </a: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P&gt;|z|</a:t>
                      </a:r>
                    </a:p>
                  </a:txBody>
                  <a:tcPr marL="91145" marR="91145" marT="45572" marB="45572" anchor="ctr">
                    <a:lnL>
                      <a:noFill/>
                    </a:lnL>
                    <a:lnR>
                      <a:noFill/>
                    </a:lnR>
                    <a:lnT>
                      <a:noFill/>
                    </a:lnT>
                    <a:lnB>
                      <a:noFill/>
                    </a:lnB>
                    <a:solidFill>
                      <a:srgbClr val="F5F5F5"/>
                    </a:solidFill>
                  </a:tcPr>
                </a:tc>
                <a:tc>
                  <a:txBody>
                    <a:bodyPr/>
                    <a:lstStyle/>
                    <a:p>
                      <a:pPr algn="r" fontAlgn="ctr"/>
                      <a:r>
                        <a:rPr lang="en-US" altLang="ko-KR" sz="1800" b="1">
                          <a:effectLst/>
                        </a:rPr>
                        <a:t>[0.025</a:t>
                      </a:r>
                    </a:p>
                  </a:txBody>
                  <a:tcPr marL="91145" marR="91145" marT="45572" marB="45572" anchor="ctr">
                    <a:lnL>
                      <a:noFill/>
                    </a:lnL>
                    <a:lnR>
                      <a:noFill/>
                    </a:lnR>
                    <a:lnT>
                      <a:noFill/>
                    </a:lnT>
                    <a:lnB>
                      <a:noFill/>
                    </a:lnB>
                    <a:solidFill>
                      <a:srgbClr val="F5F5F5"/>
                    </a:solidFill>
                  </a:tcPr>
                </a:tc>
                <a:tc>
                  <a:txBody>
                    <a:bodyPr/>
                    <a:lstStyle/>
                    <a:p>
                      <a:pPr algn="r" fontAlgn="ctr"/>
                      <a:r>
                        <a:rPr lang="en-US" altLang="ko-KR" sz="1800" b="1" dirty="0">
                          <a:effectLst/>
                        </a:rPr>
                        <a:t>0.975]</a:t>
                      </a:r>
                    </a:p>
                  </a:txBody>
                  <a:tcPr marL="91145" marR="91145" marT="45572" marB="45572" anchor="ctr">
                    <a:lnL>
                      <a:noFill/>
                    </a:lnL>
                    <a:lnR>
                      <a:noFill/>
                    </a:lnR>
                    <a:lnT>
                      <a:noFill/>
                    </a:lnT>
                    <a:lnB>
                      <a:noFill/>
                    </a:lnB>
                    <a:solidFill>
                      <a:srgbClr val="F5F5F5"/>
                    </a:solidFill>
                  </a:tcPr>
                </a:tc>
                <a:extLst>
                  <a:ext uri="{0D108BD9-81ED-4DB2-BD59-A6C34878D82A}">
                    <a16:rowId xmlns:a16="http://schemas.microsoft.com/office/drawing/2014/main" val="1900019288"/>
                  </a:ext>
                </a:extLst>
              </a:tr>
              <a:tr h="214783">
                <a:tc>
                  <a:txBody>
                    <a:bodyPr/>
                    <a:lstStyle/>
                    <a:p>
                      <a:pPr algn="r" fontAlgn="ctr"/>
                      <a:r>
                        <a:rPr lang="en-US" sz="1800" b="1" dirty="0">
                          <a:effectLst/>
                        </a:rPr>
                        <a:t>inter</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0.1607</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0.242</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0.665</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0.506</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-0.313</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0.634</a:t>
                      </a:r>
                    </a:p>
                  </a:txBody>
                  <a:tcPr marL="91145" marR="91145" marT="45572" marB="45572" anchor="ctr">
                    <a:lnL>
                      <a:noFill/>
                    </a:lnL>
                    <a:lnR>
                      <a:noFill/>
                    </a:lnR>
                    <a:lnT>
                      <a:noFill/>
                    </a:lnT>
                    <a:lnB>
                      <a:noFill/>
                    </a:lnB>
                    <a:solidFill>
                      <a:srgbClr val="FFFFFF"/>
                    </a:solidFill>
                  </a:tcPr>
                </a:tc>
                <a:extLst>
                  <a:ext uri="{0D108BD9-81ED-4DB2-BD59-A6C34878D82A}">
                    <a16:rowId xmlns:a16="http://schemas.microsoft.com/office/drawing/2014/main" val="255284245"/>
                  </a:ext>
                </a:extLst>
              </a:tr>
            </a:tbl>
          </a:graphicData>
        </a:graphic>
      </p:graphicFrame>
    </p:spTree>
    <p:extLst>
      <p:ext uri="{BB962C8B-B14F-4D97-AF65-F5344CB8AC3E}">
        <p14:creationId xmlns:p14="http://schemas.microsoft.com/office/powerpoint/2010/main" val="325923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소비자물가지수</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만족한다</a:t>
            </a:r>
            <a:r>
              <a:rPr lang="en-US" altLang="ko-KR" dirty="0"/>
              <a:t>.</a:t>
            </a:r>
          </a:p>
          <a:p>
            <a:pPr marL="342900" indent="-342900" algn="l">
              <a:buFont typeface="Arial" panose="020B0604020202020204" pitchFamily="34" charset="0"/>
              <a:buChar char="•"/>
            </a:pPr>
            <a:endParaRPr lang="ko-KR" altLang="en-US" dirty="0"/>
          </a:p>
        </p:txBody>
      </p:sp>
      <p:graphicFrame>
        <p:nvGraphicFramePr>
          <p:cNvPr id="8" name="표 7">
            <a:extLst>
              <a:ext uri="{FF2B5EF4-FFF2-40B4-BE49-F238E27FC236}">
                <a16:creationId xmlns:a16="http://schemas.microsoft.com/office/drawing/2014/main" id="{80311D8B-DBAE-4168-88FB-9462E37349B2}"/>
              </a:ext>
            </a:extLst>
          </p:cNvPr>
          <p:cNvGraphicFramePr>
            <a:graphicFrameLocks noGrp="1"/>
          </p:cNvGraphicFramePr>
          <p:nvPr>
            <p:extLst>
              <p:ext uri="{D42A27DB-BD31-4B8C-83A1-F6EECF244321}">
                <p14:modId xmlns:p14="http://schemas.microsoft.com/office/powerpoint/2010/main" val="1673460830"/>
              </p:ext>
            </p:extLst>
          </p:nvPr>
        </p:nvGraphicFramePr>
        <p:xfrm>
          <a:off x="304799" y="2743526"/>
          <a:ext cx="11570676" cy="1463040"/>
        </p:xfrm>
        <a:graphic>
          <a:graphicData uri="http://schemas.openxmlformats.org/drawingml/2006/table">
            <a:tbl>
              <a:tblPr/>
              <a:tblGrid>
                <a:gridCol w="2892669">
                  <a:extLst>
                    <a:ext uri="{9D8B030D-6E8A-4147-A177-3AD203B41FA5}">
                      <a16:colId xmlns:a16="http://schemas.microsoft.com/office/drawing/2014/main" val="2903649455"/>
                    </a:ext>
                  </a:extLst>
                </a:gridCol>
                <a:gridCol w="2892669">
                  <a:extLst>
                    <a:ext uri="{9D8B030D-6E8A-4147-A177-3AD203B41FA5}">
                      <a16:colId xmlns:a16="http://schemas.microsoft.com/office/drawing/2014/main" val="2603998160"/>
                    </a:ext>
                  </a:extLst>
                </a:gridCol>
                <a:gridCol w="2892669">
                  <a:extLst>
                    <a:ext uri="{9D8B030D-6E8A-4147-A177-3AD203B41FA5}">
                      <a16:colId xmlns:a16="http://schemas.microsoft.com/office/drawing/2014/main" val="3307967556"/>
                    </a:ext>
                  </a:extLst>
                </a:gridCol>
                <a:gridCol w="2892669">
                  <a:extLst>
                    <a:ext uri="{9D8B030D-6E8A-4147-A177-3AD203B41FA5}">
                      <a16:colId xmlns:a16="http://schemas.microsoft.com/office/drawing/2014/main" val="3327325938"/>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dirty="0">
                          <a:effectLst/>
                        </a:rPr>
                        <a:t>1.30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2.35</a:t>
                      </a:r>
                    </a:p>
                  </a:txBody>
                  <a:tcPr anchor="ctr">
                    <a:lnL>
                      <a:noFill/>
                    </a:lnL>
                    <a:lnR>
                      <a:noFill/>
                    </a:lnR>
                    <a:lnT>
                      <a:noFill/>
                    </a:lnT>
                    <a:lnB>
                      <a:noFill/>
                    </a:lnB>
                    <a:solidFill>
                      <a:srgbClr val="F5F5F5"/>
                    </a:solidFill>
                  </a:tcPr>
                </a:tc>
                <a:extLst>
                  <a:ext uri="{0D108BD9-81ED-4DB2-BD59-A6C34878D82A}">
                    <a16:rowId xmlns:a16="http://schemas.microsoft.com/office/drawing/2014/main" val="3401825191"/>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0.25</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0.31</a:t>
                      </a:r>
                    </a:p>
                  </a:txBody>
                  <a:tcPr anchor="ctr">
                    <a:lnL>
                      <a:noFill/>
                    </a:lnL>
                    <a:lnR>
                      <a:noFill/>
                    </a:lnR>
                    <a:lnT>
                      <a:noFill/>
                    </a:lnT>
                    <a:lnB>
                      <a:noFill/>
                    </a:lnB>
                    <a:solidFill>
                      <a:srgbClr val="FFFFFF"/>
                    </a:solidFill>
                  </a:tcPr>
                </a:tc>
                <a:extLst>
                  <a:ext uri="{0D108BD9-81ED-4DB2-BD59-A6C34878D82A}">
                    <a16:rowId xmlns:a16="http://schemas.microsoft.com/office/drawing/2014/main" val="2432614777"/>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0.73</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-0.13</a:t>
                      </a:r>
                    </a:p>
                  </a:txBody>
                  <a:tcPr anchor="ctr">
                    <a:lnL>
                      <a:noFill/>
                    </a:lnL>
                    <a:lnR>
                      <a:noFill/>
                    </a:lnR>
                    <a:lnT>
                      <a:noFill/>
                    </a:lnT>
                    <a:lnB>
                      <a:noFill/>
                    </a:lnB>
                    <a:solidFill>
                      <a:srgbClr val="F5F5F5"/>
                    </a:solidFill>
                  </a:tcPr>
                </a:tc>
                <a:extLst>
                  <a:ext uri="{0D108BD9-81ED-4DB2-BD59-A6C34878D82A}">
                    <a16:rowId xmlns:a16="http://schemas.microsoft.com/office/drawing/2014/main" val="1627502706"/>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0.16</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3.39</a:t>
                      </a:r>
                    </a:p>
                  </a:txBody>
                  <a:tcPr anchor="ctr">
                    <a:lnL>
                      <a:noFill/>
                    </a:lnL>
                    <a:lnR>
                      <a:noFill/>
                    </a:lnR>
                    <a:lnT>
                      <a:noFill/>
                    </a:lnT>
                    <a:lnB>
                      <a:noFill/>
                    </a:lnB>
                    <a:solidFill>
                      <a:srgbClr val="FFFFFF"/>
                    </a:solidFill>
                  </a:tcPr>
                </a:tc>
                <a:extLst>
                  <a:ext uri="{0D108BD9-81ED-4DB2-BD59-A6C34878D82A}">
                    <a16:rowId xmlns:a16="http://schemas.microsoft.com/office/drawing/2014/main" val="2023194838"/>
                  </a:ext>
                </a:extLst>
              </a:tr>
            </a:tbl>
          </a:graphicData>
        </a:graphic>
      </p:graphicFrame>
      <p:sp>
        <p:nvSpPr>
          <p:cNvPr id="9" name="Rectangle 1">
            <a:extLst>
              <a:ext uri="{FF2B5EF4-FFF2-40B4-BE49-F238E27FC236}">
                <a16:creationId xmlns:a16="http://schemas.microsoft.com/office/drawing/2014/main" id="{E8A5CDCF-0B6B-4A12-BEE7-B0D07E63A7E9}"/>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10" name="표 9">
            <a:extLst>
              <a:ext uri="{FF2B5EF4-FFF2-40B4-BE49-F238E27FC236}">
                <a16:creationId xmlns:a16="http://schemas.microsoft.com/office/drawing/2014/main" id="{607EF777-E639-4930-ACE9-5FC048AA4996}"/>
              </a:ext>
            </a:extLst>
          </p:cNvPr>
          <p:cNvGraphicFramePr>
            <a:graphicFrameLocks noGrp="1"/>
          </p:cNvGraphicFramePr>
          <p:nvPr>
            <p:extLst>
              <p:ext uri="{D42A27DB-BD31-4B8C-83A1-F6EECF244321}">
                <p14:modId xmlns:p14="http://schemas.microsoft.com/office/powerpoint/2010/main" val="2389256560"/>
              </p:ext>
            </p:extLst>
          </p:nvPr>
        </p:nvGraphicFramePr>
        <p:xfrm>
          <a:off x="304799" y="1957701"/>
          <a:ext cx="11570678" cy="731520"/>
        </p:xfrm>
        <a:graphic>
          <a:graphicData uri="http://schemas.openxmlformats.org/drawingml/2006/table">
            <a:tbl>
              <a:tblPr/>
              <a:tblGrid>
                <a:gridCol w="1652954">
                  <a:extLst>
                    <a:ext uri="{9D8B030D-6E8A-4147-A177-3AD203B41FA5}">
                      <a16:colId xmlns:a16="http://schemas.microsoft.com/office/drawing/2014/main" val="3621750821"/>
                    </a:ext>
                  </a:extLst>
                </a:gridCol>
                <a:gridCol w="1652954">
                  <a:extLst>
                    <a:ext uri="{9D8B030D-6E8A-4147-A177-3AD203B41FA5}">
                      <a16:colId xmlns:a16="http://schemas.microsoft.com/office/drawing/2014/main" val="2830894705"/>
                    </a:ext>
                  </a:extLst>
                </a:gridCol>
                <a:gridCol w="1652954">
                  <a:extLst>
                    <a:ext uri="{9D8B030D-6E8A-4147-A177-3AD203B41FA5}">
                      <a16:colId xmlns:a16="http://schemas.microsoft.com/office/drawing/2014/main" val="237051446"/>
                    </a:ext>
                  </a:extLst>
                </a:gridCol>
                <a:gridCol w="1652954">
                  <a:extLst>
                    <a:ext uri="{9D8B030D-6E8A-4147-A177-3AD203B41FA5}">
                      <a16:colId xmlns:a16="http://schemas.microsoft.com/office/drawing/2014/main" val="1636419480"/>
                    </a:ext>
                  </a:extLst>
                </a:gridCol>
                <a:gridCol w="1652954">
                  <a:extLst>
                    <a:ext uri="{9D8B030D-6E8A-4147-A177-3AD203B41FA5}">
                      <a16:colId xmlns:a16="http://schemas.microsoft.com/office/drawing/2014/main" val="3602203395"/>
                    </a:ext>
                  </a:extLst>
                </a:gridCol>
                <a:gridCol w="1652954">
                  <a:extLst>
                    <a:ext uri="{9D8B030D-6E8A-4147-A177-3AD203B41FA5}">
                      <a16:colId xmlns:a16="http://schemas.microsoft.com/office/drawing/2014/main" val="1672075513"/>
                    </a:ext>
                  </a:extLst>
                </a:gridCol>
                <a:gridCol w="1652954">
                  <a:extLst>
                    <a:ext uri="{9D8B030D-6E8A-4147-A177-3AD203B41FA5}">
                      <a16:colId xmlns:a16="http://schemas.microsoft.com/office/drawing/2014/main" val="3108492329"/>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257831000"/>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dirty="0">
                          <a:effectLst/>
                        </a:rPr>
                        <a:t>-0.1500</a:t>
                      </a:r>
                    </a:p>
                  </a:txBody>
                  <a:tcPr anchor="ctr">
                    <a:lnL>
                      <a:noFill/>
                    </a:lnL>
                    <a:lnR>
                      <a:noFill/>
                    </a:lnR>
                    <a:lnT>
                      <a:noFill/>
                    </a:lnT>
                    <a:lnB>
                      <a:noFill/>
                    </a:lnB>
                    <a:solidFill>
                      <a:srgbClr val="FFFFFF"/>
                    </a:solidFill>
                  </a:tcPr>
                </a:tc>
                <a:tc>
                  <a:txBody>
                    <a:bodyPr/>
                    <a:lstStyle/>
                    <a:p>
                      <a:pPr algn="r" fontAlgn="ctr"/>
                      <a:r>
                        <a:rPr lang="en-US" altLang="ko-KR" sz="1800" dirty="0">
                          <a:effectLst/>
                        </a:rPr>
                        <a:t>6.577</a:t>
                      </a:r>
                    </a:p>
                  </a:txBody>
                  <a:tcPr anchor="ctr">
                    <a:lnL>
                      <a:noFill/>
                    </a:lnL>
                    <a:lnR>
                      <a:noFill/>
                    </a:lnR>
                    <a:lnT>
                      <a:noFill/>
                    </a:lnT>
                    <a:lnB>
                      <a:noFill/>
                    </a:lnB>
                    <a:solidFill>
                      <a:srgbClr val="FFFFFF"/>
                    </a:solidFill>
                  </a:tcPr>
                </a:tc>
                <a:tc>
                  <a:txBody>
                    <a:bodyPr/>
                    <a:lstStyle/>
                    <a:p>
                      <a:pPr algn="r" fontAlgn="ctr"/>
                      <a:r>
                        <a:rPr lang="en-US" altLang="ko-KR" sz="1800" dirty="0">
                          <a:effectLst/>
                        </a:rPr>
                        <a:t>-0.023</a:t>
                      </a:r>
                    </a:p>
                  </a:txBody>
                  <a:tcPr anchor="ctr">
                    <a:lnL>
                      <a:noFill/>
                    </a:lnL>
                    <a:lnR>
                      <a:noFill/>
                    </a:lnR>
                    <a:lnT>
                      <a:noFill/>
                    </a:lnT>
                    <a:lnB>
                      <a:noFill/>
                    </a:lnB>
                    <a:solidFill>
                      <a:srgbClr val="FFFFFF"/>
                    </a:solidFill>
                  </a:tcPr>
                </a:tc>
                <a:tc>
                  <a:txBody>
                    <a:bodyPr/>
                    <a:lstStyle/>
                    <a:p>
                      <a:pPr algn="r" fontAlgn="ctr"/>
                      <a:r>
                        <a:rPr lang="en-US" altLang="ko-KR" sz="1800" dirty="0">
                          <a:effectLst/>
                        </a:rPr>
                        <a:t>0.982</a:t>
                      </a:r>
                    </a:p>
                  </a:txBody>
                  <a:tcPr anchor="ctr">
                    <a:lnL>
                      <a:noFill/>
                    </a:lnL>
                    <a:lnR>
                      <a:noFill/>
                    </a:lnR>
                    <a:lnT>
                      <a:noFill/>
                    </a:lnT>
                    <a:lnB>
                      <a:noFill/>
                    </a:lnB>
                    <a:solidFill>
                      <a:srgbClr val="FFFFFF"/>
                    </a:solidFill>
                  </a:tcPr>
                </a:tc>
                <a:tc>
                  <a:txBody>
                    <a:bodyPr/>
                    <a:lstStyle/>
                    <a:p>
                      <a:pPr algn="r" fontAlgn="ctr"/>
                      <a:r>
                        <a:rPr lang="en-US" altLang="ko-KR" sz="1800" dirty="0">
                          <a:effectLst/>
                        </a:rPr>
                        <a:t>-13.041</a:t>
                      </a:r>
                    </a:p>
                  </a:txBody>
                  <a:tcPr anchor="ctr">
                    <a:lnL>
                      <a:noFill/>
                    </a:lnL>
                    <a:lnR>
                      <a:noFill/>
                    </a:lnR>
                    <a:lnT>
                      <a:noFill/>
                    </a:lnT>
                    <a:lnB>
                      <a:noFill/>
                    </a:lnB>
                    <a:solidFill>
                      <a:srgbClr val="FFFFFF"/>
                    </a:solidFill>
                  </a:tcPr>
                </a:tc>
                <a:tc>
                  <a:txBody>
                    <a:bodyPr/>
                    <a:lstStyle/>
                    <a:p>
                      <a:pPr algn="r" fontAlgn="ctr"/>
                      <a:r>
                        <a:rPr lang="en-US" altLang="ko-KR" sz="1800" dirty="0">
                          <a:effectLst/>
                        </a:rPr>
                        <a:t>12.741</a:t>
                      </a:r>
                    </a:p>
                  </a:txBody>
                  <a:tcPr anchor="ctr">
                    <a:lnL>
                      <a:noFill/>
                    </a:lnL>
                    <a:lnR>
                      <a:noFill/>
                    </a:lnR>
                    <a:lnT>
                      <a:noFill/>
                    </a:lnT>
                    <a:lnB>
                      <a:noFill/>
                    </a:lnB>
                    <a:solidFill>
                      <a:srgbClr val="FFFFFF"/>
                    </a:solidFill>
                  </a:tcPr>
                </a:tc>
                <a:extLst>
                  <a:ext uri="{0D108BD9-81ED-4DB2-BD59-A6C34878D82A}">
                    <a16:rowId xmlns:a16="http://schemas.microsoft.com/office/drawing/2014/main" val="2330019540"/>
                  </a:ext>
                </a:extLst>
              </a:tr>
            </a:tbl>
          </a:graphicData>
        </a:graphic>
      </p:graphicFrame>
    </p:spTree>
    <p:extLst>
      <p:ext uri="{BB962C8B-B14F-4D97-AF65-F5344CB8AC3E}">
        <p14:creationId xmlns:p14="http://schemas.microsoft.com/office/powerpoint/2010/main" val="76032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err="1"/>
              <a:t>평잔증가량</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en-US" altLang="ko-KR" dirty="0"/>
          </a:p>
          <a:p>
            <a:pPr algn="l"/>
            <a:endParaRPr lang="ko-KR" altLang="en-US" dirty="0"/>
          </a:p>
        </p:txBody>
      </p:sp>
      <p:graphicFrame>
        <p:nvGraphicFramePr>
          <p:cNvPr id="6" name="표 5">
            <a:extLst>
              <a:ext uri="{FF2B5EF4-FFF2-40B4-BE49-F238E27FC236}">
                <a16:creationId xmlns:a16="http://schemas.microsoft.com/office/drawing/2014/main" id="{BEA546ED-7719-4172-8570-FF62D17823F8}"/>
              </a:ext>
            </a:extLst>
          </p:cNvPr>
          <p:cNvGraphicFramePr>
            <a:graphicFrameLocks noGrp="1"/>
          </p:cNvGraphicFramePr>
          <p:nvPr>
            <p:extLst>
              <p:ext uri="{D42A27DB-BD31-4B8C-83A1-F6EECF244321}">
                <p14:modId xmlns:p14="http://schemas.microsoft.com/office/powerpoint/2010/main" val="1179839170"/>
              </p:ext>
            </p:extLst>
          </p:nvPr>
        </p:nvGraphicFramePr>
        <p:xfrm>
          <a:off x="316526" y="2993115"/>
          <a:ext cx="10515600" cy="1737360"/>
        </p:xfrm>
        <a:graphic>
          <a:graphicData uri="http://schemas.openxmlformats.org/drawingml/2006/table">
            <a:tbl>
              <a:tblPr/>
              <a:tblGrid>
                <a:gridCol w="2628900">
                  <a:extLst>
                    <a:ext uri="{9D8B030D-6E8A-4147-A177-3AD203B41FA5}">
                      <a16:colId xmlns:a16="http://schemas.microsoft.com/office/drawing/2014/main" val="1165713581"/>
                    </a:ext>
                  </a:extLst>
                </a:gridCol>
                <a:gridCol w="2628900">
                  <a:extLst>
                    <a:ext uri="{9D8B030D-6E8A-4147-A177-3AD203B41FA5}">
                      <a16:colId xmlns:a16="http://schemas.microsoft.com/office/drawing/2014/main" val="2465474567"/>
                    </a:ext>
                  </a:extLst>
                </a:gridCol>
                <a:gridCol w="2628900">
                  <a:extLst>
                    <a:ext uri="{9D8B030D-6E8A-4147-A177-3AD203B41FA5}">
                      <a16:colId xmlns:a16="http://schemas.microsoft.com/office/drawing/2014/main" val="1752762259"/>
                    </a:ext>
                  </a:extLst>
                </a:gridCol>
                <a:gridCol w="2628900">
                  <a:extLst>
                    <a:ext uri="{9D8B030D-6E8A-4147-A177-3AD203B41FA5}">
                      <a16:colId xmlns:a16="http://schemas.microsoft.com/office/drawing/2014/main" val="221211250"/>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2.09</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16.23</a:t>
                      </a:r>
                    </a:p>
                  </a:txBody>
                  <a:tcPr anchor="ctr">
                    <a:lnL>
                      <a:noFill/>
                    </a:lnL>
                    <a:lnR>
                      <a:noFill/>
                    </a:lnR>
                    <a:lnT>
                      <a:noFill/>
                    </a:lnT>
                    <a:lnB>
                      <a:noFill/>
                    </a:lnB>
                    <a:solidFill>
                      <a:srgbClr val="F5F5F5"/>
                    </a:solidFill>
                  </a:tcPr>
                </a:tc>
                <a:extLst>
                  <a:ext uri="{0D108BD9-81ED-4DB2-BD59-A6C34878D82A}">
                    <a16:rowId xmlns:a16="http://schemas.microsoft.com/office/drawing/2014/main" val="1923771883"/>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0.15</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177993025"/>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0.37</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0.07</a:t>
                      </a:r>
                    </a:p>
                  </a:txBody>
                  <a:tcPr anchor="ctr">
                    <a:lnL>
                      <a:noFill/>
                    </a:lnL>
                    <a:lnR>
                      <a:noFill/>
                    </a:lnR>
                    <a:lnT>
                      <a:noFill/>
                    </a:lnT>
                    <a:lnB>
                      <a:noFill/>
                    </a:lnB>
                    <a:solidFill>
                      <a:srgbClr val="F5F5F5"/>
                    </a:solidFill>
                  </a:tcPr>
                </a:tc>
                <a:extLst>
                  <a:ext uri="{0D108BD9-81ED-4DB2-BD59-A6C34878D82A}">
                    <a16:rowId xmlns:a16="http://schemas.microsoft.com/office/drawing/2014/main" val="2950947801"/>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0.00</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4.27</a:t>
                      </a:r>
                    </a:p>
                  </a:txBody>
                  <a:tcPr anchor="ctr">
                    <a:lnL>
                      <a:noFill/>
                    </a:lnL>
                    <a:lnR>
                      <a:noFill/>
                    </a:lnR>
                    <a:lnT>
                      <a:noFill/>
                    </a:lnT>
                    <a:lnB>
                      <a:noFill/>
                    </a:lnB>
                    <a:solidFill>
                      <a:srgbClr val="FFFFFF"/>
                    </a:solidFill>
                  </a:tcPr>
                </a:tc>
                <a:extLst>
                  <a:ext uri="{0D108BD9-81ED-4DB2-BD59-A6C34878D82A}">
                    <a16:rowId xmlns:a16="http://schemas.microsoft.com/office/drawing/2014/main" val="3657270389"/>
                  </a:ext>
                </a:extLst>
              </a:tr>
            </a:tbl>
          </a:graphicData>
        </a:graphic>
      </p:graphicFrame>
      <p:sp>
        <p:nvSpPr>
          <p:cNvPr id="7" name="Rectangle 1">
            <a:extLst>
              <a:ext uri="{FF2B5EF4-FFF2-40B4-BE49-F238E27FC236}">
                <a16:creationId xmlns:a16="http://schemas.microsoft.com/office/drawing/2014/main" id="{E5AB9AD3-0099-4BDF-ADBA-4718DAD41877}"/>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137108F3-1750-4B7B-9CEC-27D6FF29F46A}"/>
              </a:ext>
            </a:extLst>
          </p:cNvPr>
          <p:cNvGraphicFramePr>
            <a:graphicFrameLocks noGrp="1"/>
          </p:cNvGraphicFramePr>
          <p:nvPr>
            <p:extLst>
              <p:ext uri="{D42A27DB-BD31-4B8C-83A1-F6EECF244321}">
                <p14:modId xmlns:p14="http://schemas.microsoft.com/office/powerpoint/2010/main" val="88112828"/>
              </p:ext>
            </p:extLst>
          </p:nvPr>
        </p:nvGraphicFramePr>
        <p:xfrm>
          <a:off x="316523" y="2194214"/>
          <a:ext cx="10515603" cy="731520"/>
        </p:xfrm>
        <a:graphic>
          <a:graphicData uri="http://schemas.openxmlformats.org/drawingml/2006/table">
            <a:tbl>
              <a:tblPr/>
              <a:tblGrid>
                <a:gridCol w="1502229">
                  <a:extLst>
                    <a:ext uri="{9D8B030D-6E8A-4147-A177-3AD203B41FA5}">
                      <a16:colId xmlns:a16="http://schemas.microsoft.com/office/drawing/2014/main" val="3626405697"/>
                    </a:ext>
                  </a:extLst>
                </a:gridCol>
                <a:gridCol w="1502229">
                  <a:extLst>
                    <a:ext uri="{9D8B030D-6E8A-4147-A177-3AD203B41FA5}">
                      <a16:colId xmlns:a16="http://schemas.microsoft.com/office/drawing/2014/main" val="2587042993"/>
                    </a:ext>
                  </a:extLst>
                </a:gridCol>
                <a:gridCol w="1502229">
                  <a:extLst>
                    <a:ext uri="{9D8B030D-6E8A-4147-A177-3AD203B41FA5}">
                      <a16:colId xmlns:a16="http://schemas.microsoft.com/office/drawing/2014/main" val="3032973430"/>
                    </a:ext>
                  </a:extLst>
                </a:gridCol>
                <a:gridCol w="1502229">
                  <a:extLst>
                    <a:ext uri="{9D8B030D-6E8A-4147-A177-3AD203B41FA5}">
                      <a16:colId xmlns:a16="http://schemas.microsoft.com/office/drawing/2014/main" val="1581044701"/>
                    </a:ext>
                  </a:extLst>
                </a:gridCol>
                <a:gridCol w="1502229">
                  <a:extLst>
                    <a:ext uri="{9D8B030D-6E8A-4147-A177-3AD203B41FA5}">
                      <a16:colId xmlns:a16="http://schemas.microsoft.com/office/drawing/2014/main" val="2229836548"/>
                    </a:ext>
                  </a:extLst>
                </a:gridCol>
                <a:gridCol w="1502229">
                  <a:extLst>
                    <a:ext uri="{9D8B030D-6E8A-4147-A177-3AD203B41FA5}">
                      <a16:colId xmlns:a16="http://schemas.microsoft.com/office/drawing/2014/main" val="1300761330"/>
                    </a:ext>
                  </a:extLst>
                </a:gridCol>
                <a:gridCol w="1502229">
                  <a:extLst>
                    <a:ext uri="{9D8B030D-6E8A-4147-A177-3AD203B41FA5}">
                      <a16:colId xmlns:a16="http://schemas.microsoft.com/office/drawing/2014/main" val="3564509191"/>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52610882"/>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-0.1412</a:t>
                      </a:r>
                    </a:p>
                  </a:txBody>
                  <a:tcPr anchor="ctr">
                    <a:lnL>
                      <a:noFill/>
                    </a:lnL>
                    <a:lnR>
                      <a:noFill/>
                    </a:lnR>
                    <a:lnT>
                      <a:noFill/>
                    </a:lnT>
                    <a:lnB>
                      <a:noFill/>
                    </a:lnB>
                    <a:solidFill>
                      <a:srgbClr val="FFFFFF"/>
                    </a:solidFill>
                  </a:tcPr>
                </a:tc>
                <a:tc>
                  <a:txBody>
                    <a:bodyPr/>
                    <a:lstStyle/>
                    <a:p>
                      <a:pPr algn="r" fontAlgn="ctr"/>
                      <a:r>
                        <a:rPr lang="en-US" altLang="ko-KR" sz="1800" dirty="0">
                          <a:effectLst/>
                        </a:rPr>
                        <a:t>8.210</a:t>
                      </a:r>
                    </a:p>
                  </a:txBody>
                  <a:tcPr anchor="ctr">
                    <a:lnL>
                      <a:noFill/>
                    </a:lnL>
                    <a:lnR>
                      <a:noFill/>
                    </a:lnR>
                    <a:lnT>
                      <a:noFill/>
                    </a:lnT>
                    <a:lnB>
                      <a:noFill/>
                    </a:lnB>
                    <a:solidFill>
                      <a:srgbClr val="FFFFFF"/>
                    </a:solidFill>
                  </a:tcPr>
                </a:tc>
                <a:tc>
                  <a:txBody>
                    <a:bodyPr/>
                    <a:lstStyle/>
                    <a:p>
                      <a:pPr algn="r" fontAlgn="ctr"/>
                      <a:r>
                        <a:rPr lang="en-US" altLang="ko-KR" sz="1800" dirty="0">
                          <a:effectLst/>
                        </a:rPr>
                        <a:t>-0.017</a:t>
                      </a:r>
                    </a:p>
                  </a:txBody>
                  <a:tcPr anchor="ctr">
                    <a:lnL>
                      <a:noFill/>
                    </a:lnL>
                    <a:lnR>
                      <a:noFill/>
                    </a:lnR>
                    <a:lnT>
                      <a:noFill/>
                    </a:lnT>
                    <a:lnB>
                      <a:noFill/>
                    </a:lnB>
                    <a:solidFill>
                      <a:srgbClr val="FFFFFF"/>
                    </a:solidFill>
                  </a:tcPr>
                </a:tc>
                <a:tc>
                  <a:txBody>
                    <a:bodyPr/>
                    <a:lstStyle/>
                    <a:p>
                      <a:pPr algn="r" fontAlgn="ctr"/>
                      <a:r>
                        <a:rPr lang="en-US" altLang="ko-KR" sz="1800" dirty="0">
                          <a:effectLst/>
                        </a:rPr>
                        <a:t>0.986</a:t>
                      </a:r>
                    </a:p>
                  </a:txBody>
                  <a:tcPr anchor="ctr">
                    <a:lnL>
                      <a:noFill/>
                    </a:lnL>
                    <a:lnR>
                      <a:noFill/>
                    </a:lnR>
                    <a:lnT>
                      <a:noFill/>
                    </a:lnT>
                    <a:lnB>
                      <a:noFill/>
                    </a:lnB>
                    <a:solidFill>
                      <a:srgbClr val="FFFFFF"/>
                    </a:solidFill>
                  </a:tcPr>
                </a:tc>
                <a:tc>
                  <a:txBody>
                    <a:bodyPr/>
                    <a:lstStyle/>
                    <a:p>
                      <a:pPr algn="r" fontAlgn="ctr"/>
                      <a:r>
                        <a:rPr lang="en-US" altLang="ko-KR" sz="1800" dirty="0">
                          <a:effectLst/>
                        </a:rPr>
                        <a:t>-16.232</a:t>
                      </a:r>
                    </a:p>
                  </a:txBody>
                  <a:tcPr anchor="ctr">
                    <a:lnL>
                      <a:noFill/>
                    </a:lnL>
                    <a:lnR>
                      <a:noFill/>
                    </a:lnR>
                    <a:lnT>
                      <a:noFill/>
                    </a:lnT>
                    <a:lnB>
                      <a:noFill/>
                    </a:lnB>
                    <a:solidFill>
                      <a:srgbClr val="FFFFFF"/>
                    </a:solidFill>
                  </a:tcPr>
                </a:tc>
                <a:tc>
                  <a:txBody>
                    <a:bodyPr/>
                    <a:lstStyle/>
                    <a:p>
                      <a:pPr algn="r" fontAlgn="ctr"/>
                      <a:r>
                        <a:rPr lang="en-US" altLang="ko-KR" sz="1800" dirty="0">
                          <a:effectLst/>
                        </a:rPr>
                        <a:t>15.949</a:t>
                      </a:r>
                    </a:p>
                  </a:txBody>
                  <a:tcPr anchor="ctr">
                    <a:lnL>
                      <a:noFill/>
                    </a:lnL>
                    <a:lnR>
                      <a:noFill/>
                    </a:lnR>
                    <a:lnT>
                      <a:noFill/>
                    </a:lnT>
                    <a:lnB>
                      <a:noFill/>
                    </a:lnB>
                    <a:solidFill>
                      <a:srgbClr val="FFFFFF"/>
                    </a:solidFill>
                  </a:tcPr>
                </a:tc>
                <a:extLst>
                  <a:ext uri="{0D108BD9-81ED-4DB2-BD59-A6C34878D82A}">
                    <a16:rowId xmlns:a16="http://schemas.microsoft.com/office/drawing/2014/main" val="2630856879"/>
                  </a:ext>
                </a:extLst>
              </a:tr>
            </a:tbl>
          </a:graphicData>
        </a:graphic>
      </p:graphicFrame>
    </p:spTree>
    <p:extLst>
      <p:ext uri="{BB962C8B-B14F-4D97-AF65-F5344CB8AC3E}">
        <p14:creationId xmlns:p14="http://schemas.microsoft.com/office/powerpoint/2010/main" val="308418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서울시 </a:t>
            </a:r>
            <a:r>
              <a:rPr lang="ko-KR" altLang="en-US" dirty="0" err="1"/>
              <a:t>주택매매가격변동률</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endParaRPr lang="ko-KR" altLang="en-US" dirty="0"/>
          </a:p>
        </p:txBody>
      </p:sp>
      <p:graphicFrame>
        <p:nvGraphicFramePr>
          <p:cNvPr id="6" name="표 5">
            <a:extLst>
              <a:ext uri="{FF2B5EF4-FFF2-40B4-BE49-F238E27FC236}">
                <a16:creationId xmlns:a16="http://schemas.microsoft.com/office/drawing/2014/main" id="{BFD15380-567B-4DF8-8546-48C1B8E65AA1}"/>
              </a:ext>
            </a:extLst>
          </p:cNvPr>
          <p:cNvGraphicFramePr>
            <a:graphicFrameLocks noGrp="1"/>
          </p:cNvGraphicFramePr>
          <p:nvPr>
            <p:extLst>
              <p:ext uri="{D42A27DB-BD31-4B8C-83A1-F6EECF244321}">
                <p14:modId xmlns:p14="http://schemas.microsoft.com/office/powerpoint/2010/main" val="2865477929"/>
              </p:ext>
            </p:extLst>
          </p:nvPr>
        </p:nvGraphicFramePr>
        <p:xfrm>
          <a:off x="304799" y="2858238"/>
          <a:ext cx="10515600" cy="1737360"/>
        </p:xfrm>
        <a:graphic>
          <a:graphicData uri="http://schemas.openxmlformats.org/drawingml/2006/table">
            <a:tbl>
              <a:tblPr/>
              <a:tblGrid>
                <a:gridCol w="2628900">
                  <a:extLst>
                    <a:ext uri="{9D8B030D-6E8A-4147-A177-3AD203B41FA5}">
                      <a16:colId xmlns:a16="http://schemas.microsoft.com/office/drawing/2014/main" val="126853672"/>
                    </a:ext>
                  </a:extLst>
                </a:gridCol>
                <a:gridCol w="2628900">
                  <a:extLst>
                    <a:ext uri="{9D8B030D-6E8A-4147-A177-3AD203B41FA5}">
                      <a16:colId xmlns:a16="http://schemas.microsoft.com/office/drawing/2014/main" val="1743826936"/>
                    </a:ext>
                  </a:extLst>
                </a:gridCol>
                <a:gridCol w="2628900">
                  <a:extLst>
                    <a:ext uri="{9D8B030D-6E8A-4147-A177-3AD203B41FA5}">
                      <a16:colId xmlns:a16="http://schemas.microsoft.com/office/drawing/2014/main" val="4253120538"/>
                    </a:ext>
                  </a:extLst>
                </a:gridCol>
                <a:gridCol w="2628900">
                  <a:extLst>
                    <a:ext uri="{9D8B030D-6E8A-4147-A177-3AD203B41FA5}">
                      <a16:colId xmlns:a16="http://schemas.microsoft.com/office/drawing/2014/main" val="2160047255"/>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0.00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86.82</a:t>
                      </a:r>
                    </a:p>
                  </a:txBody>
                  <a:tcPr anchor="ctr">
                    <a:lnL>
                      <a:noFill/>
                    </a:lnL>
                    <a:lnR>
                      <a:noFill/>
                    </a:lnR>
                    <a:lnT>
                      <a:noFill/>
                    </a:lnT>
                    <a:lnB>
                      <a:noFill/>
                    </a:lnB>
                    <a:solidFill>
                      <a:srgbClr val="F5F5F5"/>
                    </a:solidFill>
                  </a:tcPr>
                </a:tc>
                <a:extLst>
                  <a:ext uri="{0D108BD9-81ED-4DB2-BD59-A6C34878D82A}">
                    <a16:rowId xmlns:a16="http://schemas.microsoft.com/office/drawing/2014/main" val="3854255299"/>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dirty="0">
                          <a:effectLst/>
                        </a:rPr>
                        <a:t>0.97</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664647374"/>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0.66</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0.53</a:t>
                      </a:r>
                    </a:p>
                  </a:txBody>
                  <a:tcPr anchor="ctr">
                    <a:lnL>
                      <a:noFill/>
                    </a:lnL>
                    <a:lnR>
                      <a:noFill/>
                    </a:lnR>
                    <a:lnT>
                      <a:noFill/>
                    </a:lnT>
                    <a:lnB>
                      <a:noFill/>
                    </a:lnB>
                    <a:solidFill>
                      <a:srgbClr val="F5F5F5"/>
                    </a:solidFill>
                  </a:tcPr>
                </a:tc>
                <a:extLst>
                  <a:ext uri="{0D108BD9-81ED-4DB2-BD59-A6C34878D82A}">
                    <a16:rowId xmlns:a16="http://schemas.microsoft.com/office/drawing/2014/main" val="3259080805"/>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0.12</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6.25</a:t>
                      </a:r>
                    </a:p>
                  </a:txBody>
                  <a:tcPr anchor="ctr">
                    <a:lnL>
                      <a:noFill/>
                    </a:lnL>
                    <a:lnR>
                      <a:noFill/>
                    </a:lnR>
                    <a:lnT>
                      <a:noFill/>
                    </a:lnT>
                    <a:lnB>
                      <a:noFill/>
                    </a:lnB>
                    <a:solidFill>
                      <a:srgbClr val="FFFFFF"/>
                    </a:solidFill>
                  </a:tcPr>
                </a:tc>
                <a:extLst>
                  <a:ext uri="{0D108BD9-81ED-4DB2-BD59-A6C34878D82A}">
                    <a16:rowId xmlns:a16="http://schemas.microsoft.com/office/drawing/2014/main" val="4193699006"/>
                  </a:ext>
                </a:extLst>
              </a:tr>
            </a:tbl>
          </a:graphicData>
        </a:graphic>
      </p:graphicFrame>
      <p:sp>
        <p:nvSpPr>
          <p:cNvPr id="7" name="Rectangle 1">
            <a:extLst>
              <a:ext uri="{FF2B5EF4-FFF2-40B4-BE49-F238E27FC236}">
                <a16:creationId xmlns:a16="http://schemas.microsoft.com/office/drawing/2014/main" id="{C0E5AAEC-35A0-4CB0-B04A-1BC47E85FC2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0666DC07-1C1E-40FD-9AF7-4DC6FABBB3B7}"/>
              </a:ext>
            </a:extLst>
          </p:cNvPr>
          <p:cNvGraphicFramePr>
            <a:graphicFrameLocks noGrp="1"/>
          </p:cNvGraphicFramePr>
          <p:nvPr>
            <p:extLst>
              <p:ext uri="{D42A27DB-BD31-4B8C-83A1-F6EECF244321}">
                <p14:modId xmlns:p14="http://schemas.microsoft.com/office/powerpoint/2010/main" val="1313444715"/>
              </p:ext>
            </p:extLst>
          </p:nvPr>
        </p:nvGraphicFramePr>
        <p:xfrm>
          <a:off x="304799" y="2068160"/>
          <a:ext cx="10515603" cy="731520"/>
        </p:xfrm>
        <a:graphic>
          <a:graphicData uri="http://schemas.openxmlformats.org/drawingml/2006/table">
            <a:tbl>
              <a:tblPr/>
              <a:tblGrid>
                <a:gridCol w="1502229">
                  <a:extLst>
                    <a:ext uri="{9D8B030D-6E8A-4147-A177-3AD203B41FA5}">
                      <a16:colId xmlns:a16="http://schemas.microsoft.com/office/drawing/2014/main" val="615322550"/>
                    </a:ext>
                  </a:extLst>
                </a:gridCol>
                <a:gridCol w="1502229">
                  <a:extLst>
                    <a:ext uri="{9D8B030D-6E8A-4147-A177-3AD203B41FA5}">
                      <a16:colId xmlns:a16="http://schemas.microsoft.com/office/drawing/2014/main" val="3095714031"/>
                    </a:ext>
                  </a:extLst>
                </a:gridCol>
                <a:gridCol w="1502229">
                  <a:extLst>
                    <a:ext uri="{9D8B030D-6E8A-4147-A177-3AD203B41FA5}">
                      <a16:colId xmlns:a16="http://schemas.microsoft.com/office/drawing/2014/main" val="727314890"/>
                    </a:ext>
                  </a:extLst>
                </a:gridCol>
                <a:gridCol w="1502229">
                  <a:extLst>
                    <a:ext uri="{9D8B030D-6E8A-4147-A177-3AD203B41FA5}">
                      <a16:colId xmlns:a16="http://schemas.microsoft.com/office/drawing/2014/main" val="3547311235"/>
                    </a:ext>
                  </a:extLst>
                </a:gridCol>
                <a:gridCol w="1502229">
                  <a:extLst>
                    <a:ext uri="{9D8B030D-6E8A-4147-A177-3AD203B41FA5}">
                      <a16:colId xmlns:a16="http://schemas.microsoft.com/office/drawing/2014/main" val="3198530694"/>
                    </a:ext>
                  </a:extLst>
                </a:gridCol>
                <a:gridCol w="1502229">
                  <a:extLst>
                    <a:ext uri="{9D8B030D-6E8A-4147-A177-3AD203B41FA5}">
                      <a16:colId xmlns:a16="http://schemas.microsoft.com/office/drawing/2014/main" val="3817397344"/>
                    </a:ext>
                  </a:extLst>
                </a:gridCol>
                <a:gridCol w="1502229">
                  <a:extLst>
                    <a:ext uri="{9D8B030D-6E8A-4147-A177-3AD203B41FA5}">
                      <a16:colId xmlns:a16="http://schemas.microsoft.com/office/drawing/2014/main" val="1846468125"/>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891412923"/>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0.3546</a:t>
                      </a:r>
                    </a:p>
                  </a:txBody>
                  <a:tcPr anchor="ctr">
                    <a:lnL>
                      <a:noFill/>
                    </a:lnL>
                    <a:lnR>
                      <a:noFill/>
                    </a:lnR>
                    <a:lnT>
                      <a:noFill/>
                    </a:lnT>
                    <a:lnB>
                      <a:noFill/>
                    </a:lnB>
                    <a:solidFill>
                      <a:srgbClr val="FFFFFF"/>
                    </a:solidFill>
                  </a:tcPr>
                </a:tc>
                <a:tc>
                  <a:txBody>
                    <a:bodyPr/>
                    <a:lstStyle/>
                    <a:p>
                      <a:pPr algn="r" fontAlgn="ctr"/>
                      <a:r>
                        <a:rPr lang="en-US" altLang="ko-KR" sz="1800" dirty="0">
                          <a:effectLst/>
                        </a:rPr>
                        <a:t>0.141</a:t>
                      </a:r>
                    </a:p>
                  </a:txBody>
                  <a:tcPr anchor="ctr">
                    <a:lnL>
                      <a:noFill/>
                    </a:lnL>
                    <a:lnR>
                      <a:noFill/>
                    </a:lnR>
                    <a:lnT>
                      <a:noFill/>
                    </a:lnT>
                    <a:lnB>
                      <a:noFill/>
                    </a:lnB>
                    <a:solidFill>
                      <a:srgbClr val="FFFFFF"/>
                    </a:solidFill>
                  </a:tcPr>
                </a:tc>
                <a:tc>
                  <a:txBody>
                    <a:bodyPr/>
                    <a:lstStyle/>
                    <a:p>
                      <a:pPr algn="r" fontAlgn="ctr"/>
                      <a:r>
                        <a:rPr lang="en-US" altLang="ko-KR" sz="1800" dirty="0">
                          <a:effectLst/>
                        </a:rPr>
                        <a:t>2.521</a:t>
                      </a:r>
                    </a:p>
                  </a:txBody>
                  <a:tcPr anchor="ctr">
                    <a:lnL>
                      <a:noFill/>
                    </a:lnL>
                    <a:lnR>
                      <a:noFill/>
                    </a:lnR>
                    <a:lnT>
                      <a:noFill/>
                    </a:lnT>
                    <a:lnB>
                      <a:noFill/>
                    </a:lnB>
                    <a:solidFill>
                      <a:srgbClr val="FFFFFF"/>
                    </a:solidFill>
                  </a:tcPr>
                </a:tc>
                <a:tc>
                  <a:txBody>
                    <a:bodyPr/>
                    <a:lstStyle/>
                    <a:p>
                      <a:pPr algn="r" fontAlgn="ctr"/>
                      <a:r>
                        <a:rPr lang="en-US" altLang="ko-KR" sz="1800" dirty="0">
                          <a:effectLst/>
                        </a:rPr>
                        <a:t>0.012</a:t>
                      </a:r>
                    </a:p>
                  </a:txBody>
                  <a:tcPr anchor="ctr">
                    <a:lnL>
                      <a:noFill/>
                    </a:lnL>
                    <a:lnR>
                      <a:noFill/>
                    </a:lnR>
                    <a:lnT>
                      <a:noFill/>
                    </a:lnT>
                    <a:lnB>
                      <a:noFill/>
                    </a:lnB>
                    <a:solidFill>
                      <a:srgbClr val="FFFFFF"/>
                    </a:solidFill>
                  </a:tcPr>
                </a:tc>
                <a:tc>
                  <a:txBody>
                    <a:bodyPr/>
                    <a:lstStyle/>
                    <a:p>
                      <a:pPr algn="r" fontAlgn="ctr"/>
                      <a:r>
                        <a:rPr lang="en-US" altLang="ko-KR" sz="1800" dirty="0">
                          <a:effectLst/>
                        </a:rPr>
                        <a:t>0.079</a:t>
                      </a:r>
                    </a:p>
                  </a:txBody>
                  <a:tcPr anchor="ctr">
                    <a:lnL>
                      <a:noFill/>
                    </a:lnL>
                    <a:lnR>
                      <a:noFill/>
                    </a:lnR>
                    <a:lnT>
                      <a:noFill/>
                    </a:lnT>
                    <a:lnB>
                      <a:noFill/>
                    </a:lnB>
                    <a:solidFill>
                      <a:srgbClr val="FFFFFF"/>
                    </a:solidFill>
                  </a:tcPr>
                </a:tc>
                <a:tc>
                  <a:txBody>
                    <a:bodyPr/>
                    <a:lstStyle/>
                    <a:p>
                      <a:pPr algn="r" fontAlgn="ctr"/>
                      <a:r>
                        <a:rPr lang="en-US" altLang="ko-KR" sz="1800" dirty="0">
                          <a:effectLst/>
                        </a:rPr>
                        <a:t>0.630</a:t>
                      </a:r>
                    </a:p>
                  </a:txBody>
                  <a:tcPr anchor="ctr">
                    <a:lnL>
                      <a:noFill/>
                    </a:lnL>
                    <a:lnR>
                      <a:noFill/>
                    </a:lnR>
                    <a:lnT>
                      <a:noFill/>
                    </a:lnT>
                    <a:lnB>
                      <a:noFill/>
                    </a:lnB>
                    <a:solidFill>
                      <a:srgbClr val="FFFFFF"/>
                    </a:solidFill>
                  </a:tcPr>
                </a:tc>
                <a:extLst>
                  <a:ext uri="{0D108BD9-81ED-4DB2-BD59-A6C34878D82A}">
                    <a16:rowId xmlns:a16="http://schemas.microsoft.com/office/drawing/2014/main" val="137888741"/>
                  </a:ext>
                </a:extLst>
              </a:tr>
            </a:tbl>
          </a:graphicData>
        </a:graphic>
      </p:graphicFrame>
    </p:spTree>
    <p:extLst>
      <p:ext uri="{BB962C8B-B14F-4D97-AF65-F5344CB8AC3E}">
        <p14:creationId xmlns:p14="http://schemas.microsoft.com/office/powerpoint/2010/main" val="356827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환율</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ko-KR" altLang="en-US" dirty="0"/>
          </a:p>
        </p:txBody>
      </p:sp>
      <p:graphicFrame>
        <p:nvGraphicFramePr>
          <p:cNvPr id="6" name="표 5">
            <a:extLst>
              <a:ext uri="{FF2B5EF4-FFF2-40B4-BE49-F238E27FC236}">
                <a16:creationId xmlns:a16="http://schemas.microsoft.com/office/drawing/2014/main" id="{2D219F02-4653-42E6-9E21-5E346F0964F2}"/>
              </a:ext>
            </a:extLst>
          </p:cNvPr>
          <p:cNvGraphicFramePr>
            <a:graphicFrameLocks noGrp="1"/>
          </p:cNvGraphicFramePr>
          <p:nvPr>
            <p:extLst>
              <p:ext uri="{D42A27DB-BD31-4B8C-83A1-F6EECF244321}">
                <p14:modId xmlns:p14="http://schemas.microsoft.com/office/powerpoint/2010/main" val="526894922"/>
              </p:ext>
            </p:extLst>
          </p:nvPr>
        </p:nvGraphicFramePr>
        <p:xfrm>
          <a:off x="304799" y="2766570"/>
          <a:ext cx="10515600" cy="1737360"/>
        </p:xfrm>
        <a:graphic>
          <a:graphicData uri="http://schemas.openxmlformats.org/drawingml/2006/table">
            <a:tbl>
              <a:tblPr/>
              <a:tblGrid>
                <a:gridCol w="2628900">
                  <a:extLst>
                    <a:ext uri="{9D8B030D-6E8A-4147-A177-3AD203B41FA5}">
                      <a16:colId xmlns:a16="http://schemas.microsoft.com/office/drawing/2014/main" val="3895440120"/>
                    </a:ext>
                  </a:extLst>
                </a:gridCol>
                <a:gridCol w="2628900">
                  <a:extLst>
                    <a:ext uri="{9D8B030D-6E8A-4147-A177-3AD203B41FA5}">
                      <a16:colId xmlns:a16="http://schemas.microsoft.com/office/drawing/2014/main" val="3116464926"/>
                    </a:ext>
                  </a:extLst>
                </a:gridCol>
                <a:gridCol w="2628900">
                  <a:extLst>
                    <a:ext uri="{9D8B030D-6E8A-4147-A177-3AD203B41FA5}">
                      <a16:colId xmlns:a16="http://schemas.microsoft.com/office/drawing/2014/main" val="1881080557"/>
                    </a:ext>
                  </a:extLst>
                </a:gridCol>
                <a:gridCol w="2628900">
                  <a:extLst>
                    <a:ext uri="{9D8B030D-6E8A-4147-A177-3AD203B41FA5}">
                      <a16:colId xmlns:a16="http://schemas.microsoft.com/office/drawing/2014/main" val="2622952556"/>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dirty="0">
                          <a:effectLst/>
                        </a:rPr>
                        <a:t>0.01</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94.84</a:t>
                      </a:r>
                    </a:p>
                  </a:txBody>
                  <a:tcPr anchor="ctr">
                    <a:lnL>
                      <a:noFill/>
                    </a:lnL>
                    <a:lnR>
                      <a:noFill/>
                    </a:lnR>
                    <a:lnT>
                      <a:noFill/>
                    </a:lnT>
                    <a:lnB>
                      <a:noFill/>
                    </a:lnB>
                    <a:solidFill>
                      <a:srgbClr val="F5F5F5"/>
                    </a:solidFill>
                  </a:tcPr>
                </a:tc>
                <a:extLst>
                  <a:ext uri="{0D108BD9-81ED-4DB2-BD59-A6C34878D82A}">
                    <a16:rowId xmlns:a16="http://schemas.microsoft.com/office/drawing/2014/main" val="2228887412"/>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0.94</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374969382"/>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0.84</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-0.79</a:t>
                      </a:r>
                    </a:p>
                  </a:txBody>
                  <a:tcPr anchor="ctr">
                    <a:lnL>
                      <a:noFill/>
                    </a:lnL>
                    <a:lnR>
                      <a:noFill/>
                    </a:lnR>
                    <a:lnT>
                      <a:noFill/>
                    </a:lnT>
                    <a:lnB>
                      <a:noFill/>
                    </a:lnB>
                    <a:solidFill>
                      <a:srgbClr val="F5F5F5"/>
                    </a:solidFill>
                  </a:tcPr>
                </a:tc>
                <a:extLst>
                  <a:ext uri="{0D108BD9-81ED-4DB2-BD59-A6C34878D82A}">
                    <a16:rowId xmlns:a16="http://schemas.microsoft.com/office/drawing/2014/main" val="1791369047"/>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0.44</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5.56</a:t>
                      </a:r>
                    </a:p>
                  </a:txBody>
                  <a:tcPr anchor="ctr">
                    <a:lnL>
                      <a:noFill/>
                    </a:lnL>
                    <a:lnR>
                      <a:noFill/>
                    </a:lnR>
                    <a:lnT>
                      <a:noFill/>
                    </a:lnT>
                    <a:lnB>
                      <a:noFill/>
                    </a:lnB>
                    <a:solidFill>
                      <a:srgbClr val="FFFFFF"/>
                    </a:solidFill>
                  </a:tcPr>
                </a:tc>
                <a:extLst>
                  <a:ext uri="{0D108BD9-81ED-4DB2-BD59-A6C34878D82A}">
                    <a16:rowId xmlns:a16="http://schemas.microsoft.com/office/drawing/2014/main" val="1623727783"/>
                  </a:ext>
                </a:extLst>
              </a:tr>
            </a:tbl>
          </a:graphicData>
        </a:graphic>
      </p:graphicFrame>
      <p:sp>
        <p:nvSpPr>
          <p:cNvPr id="7" name="Rectangle 1">
            <a:extLst>
              <a:ext uri="{FF2B5EF4-FFF2-40B4-BE49-F238E27FC236}">
                <a16:creationId xmlns:a16="http://schemas.microsoft.com/office/drawing/2014/main" id="{8EA8D232-4B00-4D0D-9597-7C49D4BFCEC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F4C88119-08A4-4F2A-AFE1-131A881C3052}"/>
              </a:ext>
            </a:extLst>
          </p:cNvPr>
          <p:cNvGraphicFramePr>
            <a:graphicFrameLocks noGrp="1"/>
          </p:cNvGraphicFramePr>
          <p:nvPr>
            <p:extLst>
              <p:ext uri="{D42A27DB-BD31-4B8C-83A1-F6EECF244321}">
                <p14:modId xmlns:p14="http://schemas.microsoft.com/office/powerpoint/2010/main" val="2400618792"/>
              </p:ext>
            </p:extLst>
          </p:nvPr>
        </p:nvGraphicFramePr>
        <p:xfrm>
          <a:off x="316523" y="2035050"/>
          <a:ext cx="10515603" cy="731520"/>
        </p:xfrm>
        <a:graphic>
          <a:graphicData uri="http://schemas.openxmlformats.org/drawingml/2006/table">
            <a:tbl>
              <a:tblPr/>
              <a:tblGrid>
                <a:gridCol w="1502229">
                  <a:extLst>
                    <a:ext uri="{9D8B030D-6E8A-4147-A177-3AD203B41FA5}">
                      <a16:colId xmlns:a16="http://schemas.microsoft.com/office/drawing/2014/main" val="3941702897"/>
                    </a:ext>
                  </a:extLst>
                </a:gridCol>
                <a:gridCol w="1502229">
                  <a:extLst>
                    <a:ext uri="{9D8B030D-6E8A-4147-A177-3AD203B41FA5}">
                      <a16:colId xmlns:a16="http://schemas.microsoft.com/office/drawing/2014/main" val="732744830"/>
                    </a:ext>
                  </a:extLst>
                </a:gridCol>
                <a:gridCol w="1502229">
                  <a:extLst>
                    <a:ext uri="{9D8B030D-6E8A-4147-A177-3AD203B41FA5}">
                      <a16:colId xmlns:a16="http://schemas.microsoft.com/office/drawing/2014/main" val="3984909209"/>
                    </a:ext>
                  </a:extLst>
                </a:gridCol>
                <a:gridCol w="1502229">
                  <a:extLst>
                    <a:ext uri="{9D8B030D-6E8A-4147-A177-3AD203B41FA5}">
                      <a16:colId xmlns:a16="http://schemas.microsoft.com/office/drawing/2014/main" val="1500527687"/>
                    </a:ext>
                  </a:extLst>
                </a:gridCol>
                <a:gridCol w="1502229">
                  <a:extLst>
                    <a:ext uri="{9D8B030D-6E8A-4147-A177-3AD203B41FA5}">
                      <a16:colId xmlns:a16="http://schemas.microsoft.com/office/drawing/2014/main" val="2229407732"/>
                    </a:ext>
                  </a:extLst>
                </a:gridCol>
                <a:gridCol w="1502229">
                  <a:extLst>
                    <a:ext uri="{9D8B030D-6E8A-4147-A177-3AD203B41FA5}">
                      <a16:colId xmlns:a16="http://schemas.microsoft.com/office/drawing/2014/main" val="253892595"/>
                    </a:ext>
                  </a:extLst>
                </a:gridCol>
                <a:gridCol w="1502229">
                  <a:extLst>
                    <a:ext uri="{9D8B030D-6E8A-4147-A177-3AD203B41FA5}">
                      <a16:colId xmlns:a16="http://schemas.microsoft.com/office/drawing/2014/main" val="3635344248"/>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dirty="0">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dirty="0">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916038859"/>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-2.2771</a:t>
                      </a:r>
                    </a:p>
                  </a:txBody>
                  <a:tcPr anchor="ctr">
                    <a:lnL>
                      <a:noFill/>
                    </a:lnL>
                    <a:lnR>
                      <a:noFill/>
                    </a:lnR>
                    <a:lnT>
                      <a:noFill/>
                    </a:lnT>
                    <a:lnB>
                      <a:noFill/>
                    </a:lnB>
                    <a:solidFill>
                      <a:srgbClr val="FFFFFF"/>
                    </a:solidFill>
                  </a:tcPr>
                </a:tc>
                <a:tc>
                  <a:txBody>
                    <a:bodyPr/>
                    <a:lstStyle/>
                    <a:p>
                      <a:pPr algn="r" fontAlgn="ctr"/>
                      <a:r>
                        <a:rPr lang="en-US" altLang="ko-KR" sz="1800">
                          <a:effectLst/>
                        </a:rPr>
                        <a:t>2.842</a:t>
                      </a:r>
                    </a:p>
                  </a:txBody>
                  <a:tcPr anchor="ctr">
                    <a:lnL>
                      <a:noFill/>
                    </a:lnL>
                    <a:lnR>
                      <a:noFill/>
                    </a:lnR>
                    <a:lnT>
                      <a:noFill/>
                    </a:lnT>
                    <a:lnB>
                      <a:noFill/>
                    </a:lnB>
                    <a:solidFill>
                      <a:srgbClr val="FFFFFF"/>
                    </a:solidFill>
                  </a:tcPr>
                </a:tc>
                <a:tc>
                  <a:txBody>
                    <a:bodyPr/>
                    <a:lstStyle/>
                    <a:p>
                      <a:pPr algn="r" fontAlgn="ctr"/>
                      <a:r>
                        <a:rPr lang="en-US" altLang="ko-KR" sz="1800">
                          <a:effectLst/>
                        </a:rPr>
                        <a:t>-0.801</a:t>
                      </a:r>
                    </a:p>
                  </a:txBody>
                  <a:tcPr anchor="ctr">
                    <a:lnL>
                      <a:noFill/>
                    </a:lnL>
                    <a:lnR>
                      <a:noFill/>
                    </a:lnR>
                    <a:lnT>
                      <a:noFill/>
                    </a:lnT>
                    <a:lnB>
                      <a:noFill/>
                    </a:lnB>
                    <a:solidFill>
                      <a:srgbClr val="FFFFFF"/>
                    </a:solidFill>
                  </a:tcPr>
                </a:tc>
                <a:tc>
                  <a:txBody>
                    <a:bodyPr/>
                    <a:lstStyle/>
                    <a:p>
                      <a:pPr algn="r" fontAlgn="ctr"/>
                      <a:r>
                        <a:rPr lang="en-US" altLang="ko-KR" sz="1800">
                          <a:effectLst/>
                        </a:rPr>
                        <a:t>0.423</a:t>
                      </a:r>
                    </a:p>
                  </a:txBody>
                  <a:tcPr anchor="ctr">
                    <a:lnL>
                      <a:noFill/>
                    </a:lnL>
                    <a:lnR>
                      <a:noFill/>
                    </a:lnR>
                    <a:lnT>
                      <a:noFill/>
                    </a:lnT>
                    <a:lnB>
                      <a:noFill/>
                    </a:lnB>
                    <a:solidFill>
                      <a:srgbClr val="FFFFFF"/>
                    </a:solidFill>
                  </a:tcPr>
                </a:tc>
                <a:tc>
                  <a:txBody>
                    <a:bodyPr/>
                    <a:lstStyle/>
                    <a:p>
                      <a:pPr algn="r" fontAlgn="ctr"/>
                      <a:r>
                        <a:rPr lang="en-US" altLang="ko-KR" sz="1800">
                          <a:effectLst/>
                        </a:rPr>
                        <a:t>-7.847</a:t>
                      </a:r>
                    </a:p>
                  </a:txBody>
                  <a:tcPr anchor="ctr">
                    <a:lnL>
                      <a:noFill/>
                    </a:lnL>
                    <a:lnR>
                      <a:noFill/>
                    </a:lnR>
                    <a:lnT>
                      <a:noFill/>
                    </a:lnT>
                    <a:lnB>
                      <a:noFill/>
                    </a:lnB>
                    <a:solidFill>
                      <a:srgbClr val="FFFFFF"/>
                    </a:solidFill>
                  </a:tcPr>
                </a:tc>
                <a:tc>
                  <a:txBody>
                    <a:bodyPr/>
                    <a:lstStyle/>
                    <a:p>
                      <a:pPr algn="r" fontAlgn="ctr"/>
                      <a:r>
                        <a:rPr lang="en-US" altLang="ko-KR" sz="1800" dirty="0">
                          <a:effectLst/>
                        </a:rPr>
                        <a:t>3.293</a:t>
                      </a:r>
                    </a:p>
                  </a:txBody>
                  <a:tcPr anchor="ctr">
                    <a:lnL>
                      <a:noFill/>
                    </a:lnL>
                    <a:lnR>
                      <a:noFill/>
                    </a:lnR>
                    <a:lnT>
                      <a:noFill/>
                    </a:lnT>
                    <a:lnB>
                      <a:noFill/>
                    </a:lnB>
                    <a:solidFill>
                      <a:srgbClr val="FFFFFF"/>
                    </a:solidFill>
                  </a:tcPr>
                </a:tc>
                <a:extLst>
                  <a:ext uri="{0D108BD9-81ED-4DB2-BD59-A6C34878D82A}">
                    <a16:rowId xmlns:a16="http://schemas.microsoft.com/office/drawing/2014/main" val="3582281599"/>
                  </a:ext>
                </a:extLst>
              </a:tr>
            </a:tbl>
          </a:graphicData>
        </a:graphic>
      </p:graphicFrame>
    </p:spTree>
    <p:extLst>
      <p:ext uri="{BB962C8B-B14F-4D97-AF65-F5344CB8AC3E}">
        <p14:creationId xmlns:p14="http://schemas.microsoft.com/office/powerpoint/2010/main" val="199404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콜금리</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en-US" altLang="ko-KR" dirty="0"/>
          </a:p>
        </p:txBody>
      </p:sp>
      <p:graphicFrame>
        <p:nvGraphicFramePr>
          <p:cNvPr id="10" name="표 9">
            <a:extLst>
              <a:ext uri="{FF2B5EF4-FFF2-40B4-BE49-F238E27FC236}">
                <a16:creationId xmlns:a16="http://schemas.microsoft.com/office/drawing/2014/main" id="{5B0AE8E4-4ED0-4191-9AD4-4620D313CCE1}"/>
              </a:ext>
            </a:extLst>
          </p:cNvPr>
          <p:cNvGraphicFramePr>
            <a:graphicFrameLocks noGrp="1"/>
          </p:cNvGraphicFramePr>
          <p:nvPr>
            <p:extLst>
              <p:ext uri="{D42A27DB-BD31-4B8C-83A1-F6EECF244321}">
                <p14:modId xmlns:p14="http://schemas.microsoft.com/office/powerpoint/2010/main" val="2666437802"/>
              </p:ext>
            </p:extLst>
          </p:nvPr>
        </p:nvGraphicFramePr>
        <p:xfrm>
          <a:off x="316524" y="2666968"/>
          <a:ext cx="10515600" cy="1737360"/>
        </p:xfrm>
        <a:graphic>
          <a:graphicData uri="http://schemas.openxmlformats.org/drawingml/2006/table">
            <a:tbl>
              <a:tblPr/>
              <a:tblGrid>
                <a:gridCol w="2628900">
                  <a:extLst>
                    <a:ext uri="{9D8B030D-6E8A-4147-A177-3AD203B41FA5}">
                      <a16:colId xmlns:a16="http://schemas.microsoft.com/office/drawing/2014/main" val="3104993467"/>
                    </a:ext>
                  </a:extLst>
                </a:gridCol>
                <a:gridCol w="2628900">
                  <a:extLst>
                    <a:ext uri="{9D8B030D-6E8A-4147-A177-3AD203B41FA5}">
                      <a16:colId xmlns:a16="http://schemas.microsoft.com/office/drawing/2014/main" val="3754370957"/>
                    </a:ext>
                  </a:extLst>
                </a:gridCol>
                <a:gridCol w="2628900">
                  <a:extLst>
                    <a:ext uri="{9D8B030D-6E8A-4147-A177-3AD203B41FA5}">
                      <a16:colId xmlns:a16="http://schemas.microsoft.com/office/drawing/2014/main" val="653649753"/>
                    </a:ext>
                  </a:extLst>
                </a:gridCol>
                <a:gridCol w="2628900">
                  <a:extLst>
                    <a:ext uri="{9D8B030D-6E8A-4147-A177-3AD203B41FA5}">
                      <a16:colId xmlns:a16="http://schemas.microsoft.com/office/drawing/2014/main" val="832179921"/>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1.20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138.09</a:t>
                      </a:r>
                    </a:p>
                  </a:txBody>
                  <a:tcPr anchor="ctr">
                    <a:lnL>
                      <a:noFill/>
                    </a:lnL>
                    <a:lnR>
                      <a:noFill/>
                    </a:lnR>
                    <a:lnT>
                      <a:noFill/>
                    </a:lnT>
                    <a:lnB>
                      <a:noFill/>
                    </a:lnB>
                    <a:solidFill>
                      <a:srgbClr val="F5F5F5"/>
                    </a:solidFill>
                  </a:tcPr>
                </a:tc>
                <a:extLst>
                  <a:ext uri="{0D108BD9-81ED-4DB2-BD59-A6C34878D82A}">
                    <a16:rowId xmlns:a16="http://schemas.microsoft.com/office/drawing/2014/main" val="1274251431"/>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dirty="0">
                          <a:effectLst/>
                        </a:rPr>
                        <a:t>0.27</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280990203"/>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0.80</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-0.54</a:t>
                      </a:r>
                    </a:p>
                  </a:txBody>
                  <a:tcPr anchor="ctr">
                    <a:lnL>
                      <a:noFill/>
                    </a:lnL>
                    <a:lnR>
                      <a:noFill/>
                    </a:lnR>
                    <a:lnT>
                      <a:noFill/>
                    </a:lnT>
                    <a:lnB>
                      <a:noFill/>
                    </a:lnB>
                    <a:solidFill>
                      <a:srgbClr val="F5F5F5"/>
                    </a:solidFill>
                  </a:tcPr>
                </a:tc>
                <a:extLst>
                  <a:ext uri="{0D108BD9-81ED-4DB2-BD59-A6C34878D82A}">
                    <a16:rowId xmlns:a16="http://schemas.microsoft.com/office/drawing/2014/main" val="1710254123"/>
                  </a:ext>
                </a:extLst>
              </a:tr>
              <a:tr h="0">
                <a:tc>
                  <a:txBody>
                    <a:bodyPr/>
                    <a:lstStyle/>
                    <a:p>
                      <a:pPr algn="r" fontAlgn="ctr"/>
                      <a:r>
                        <a:rPr lang="en-US" b="1" dirty="0">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0.32</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6.57</a:t>
                      </a:r>
                    </a:p>
                  </a:txBody>
                  <a:tcPr anchor="ctr">
                    <a:lnL>
                      <a:noFill/>
                    </a:lnL>
                    <a:lnR>
                      <a:noFill/>
                    </a:lnR>
                    <a:lnT>
                      <a:noFill/>
                    </a:lnT>
                    <a:lnB>
                      <a:noFill/>
                    </a:lnB>
                    <a:solidFill>
                      <a:srgbClr val="FFFFFF"/>
                    </a:solidFill>
                  </a:tcPr>
                </a:tc>
                <a:extLst>
                  <a:ext uri="{0D108BD9-81ED-4DB2-BD59-A6C34878D82A}">
                    <a16:rowId xmlns:a16="http://schemas.microsoft.com/office/drawing/2014/main" val="1194315721"/>
                  </a:ext>
                </a:extLst>
              </a:tr>
            </a:tbl>
          </a:graphicData>
        </a:graphic>
      </p:graphicFrame>
      <p:sp>
        <p:nvSpPr>
          <p:cNvPr id="11" name="Rectangle 2">
            <a:extLst>
              <a:ext uri="{FF2B5EF4-FFF2-40B4-BE49-F238E27FC236}">
                <a16:creationId xmlns:a16="http://schemas.microsoft.com/office/drawing/2014/main" id="{37CCA32A-7017-4542-B539-1235AB37E0F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12" name="표 11">
            <a:extLst>
              <a:ext uri="{FF2B5EF4-FFF2-40B4-BE49-F238E27FC236}">
                <a16:creationId xmlns:a16="http://schemas.microsoft.com/office/drawing/2014/main" id="{C2E4D97E-3081-4EF4-9A18-B39D3B1EA58B}"/>
              </a:ext>
            </a:extLst>
          </p:cNvPr>
          <p:cNvGraphicFramePr>
            <a:graphicFrameLocks noGrp="1"/>
          </p:cNvGraphicFramePr>
          <p:nvPr>
            <p:extLst>
              <p:ext uri="{D42A27DB-BD31-4B8C-83A1-F6EECF244321}">
                <p14:modId xmlns:p14="http://schemas.microsoft.com/office/powerpoint/2010/main" val="3582785079"/>
              </p:ext>
            </p:extLst>
          </p:nvPr>
        </p:nvGraphicFramePr>
        <p:xfrm>
          <a:off x="316523" y="1935448"/>
          <a:ext cx="10515603" cy="731520"/>
        </p:xfrm>
        <a:graphic>
          <a:graphicData uri="http://schemas.openxmlformats.org/drawingml/2006/table">
            <a:tbl>
              <a:tblPr/>
              <a:tblGrid>
                <a:gridCol w="1502229">
                  <a:extLst>
                    <a:ext uri="{9D8B030D-6E8A-4147-A177-3AD203B41FA5}">
                      <a16:colId xmlns:a16="http://schemas.microsoft.com/office/drawing/2014/main" val="2479728103"/>
                    </a:ext>
                  </a:extLst>
                </a:gridCol>
                <a:gridCol w="1502229">
                  <a:extLst>
                    <a:ext uri="{9D8B030D-6E8A-4147-A177-3AD203B41FA5}">
                      <a16:colId xmlns:a16="http://schemas.microsoft.com/office/drawing/2014/main" val="3823477103"/>
                    </a:ext>
                  </a:extLst>
                </a:gridCol>
                <a:gridCol w="1502229">
                  <a:extLst>
                    <a:ext uri="{9D8B030D-6E8A-4147-A177-3AD203B41FA5}">
                      <a16:colId xmlns:a16="http://schemas.microsoft.com/office/drawing/2014/main" val="1390822856"/>
                    </a:ext>
                  </a:extLst>
                </a:gridCol>
                <a:gridCol w="1502229">
                  <a:extLst>
                    <a:ext uri="{9D8B030D-6E8A-4147-A177-3AD203B41FA5}">
                      <a16:colId xmlns:a16="http://schemas.microsoft.com/office/drawing/2014/main" val="3623113483"/>
                    </a:ext>
                  </a:extLst>
                </a:gridCol>
                <a:gridCol w="1502229">
                  <a:extLst>
                    <a:ext uri="{9D8B030D-6E8A-4147-A177-3AD203B41FA5}">
                      <a16:colId xmlns:a16="http://schemas.microsoft.com/office/drawing/2014/main" val="3309580192"/>
                    </a:ext>
                  </a:extLst>
                </a:gridCol>
                <a:gridCol w="1502229">
                  <a:extLst>
                    <a:ext uri="{9D8B030D-6E8A-4147-A177-3AD203B41FA5}">
                      <a16:colId xmlns:a16="http://schemas.microsoft.com/office/drawing/2014/main" val="599335007"/>
                    </a:ext>
                  </a:extLst>
                </a:gridCol>
                <a:gridCol w="1502229">
                  <a:extLst>
                    <a:ext uri="{9D8B030D-6E8A-4147-A177-3AD203B41FA5}">
                      <a16:colId xmlns:a16="http://schemas.microsoft.com/office/drawing/2014/main" val="1313384301"/>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dirty="0">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392400675"/>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0.0683</a:t>
                      </a:r>
                    </a:p>
                  </a:txBody>
                  <a:tcPr anchor="ctr">
                    <a:lnL>
                      <a:noFill/>
                    </a:lnL>
                    <a:lnR>
                      <a:noFill/>
                    </a:lnR>
                    <a:lnT>
                      <a:noFill/>
                    </a:lnT>
                    <a:lnB>
                      <a:noFill/>
                    </a:lnB>
                    <a:solidFill>
                      <a:srgbClr val="FFFFFF"/>
                    </a:solidFill>
                  </a:tcPr>
                </a:tc>
                <a:tc>
                  <a:txBody>
                    <a:bodyPr/>
                    <a:lstStyle/>
                    <a:p>
                      <a:pPr algn="r" fontAlgn="ctr"/>
                      <a:r>
                        <a:rPr lang="en-US" altLang="ko-KR" sz="1800" dirty="0">
                          <a:effectLst/>
                        </a:rPr>
                        <a:t>0.098</a:t>
                      </a:r>
                    </a:p>
                  </a:txBody>
                  <a:tcPr anchor="ctr">
                    <a:lnL>
                      <a:noFill/>
                    </a:lnL>
                    <a:lnR>
                      <a:noFill/>
                    </a:lnR>
                    <a:lnT>
                      <a:noFill/>
                    </a:lnT>
                    <a:lnB>
                      <a:noFill/>
                    </a:lnB>
                    <a:solidFill>
                      <a:srgbClr val="FFFFFF"/>
                    </a:solidFill>
                  </a:tcPr>
                </a:tc>
                <a:tc>
                  <a:txBody>
                    <a:bodyPr/>
                    <a:lstStyle/>
                    <a:p>
                      <a:pPr algn="r" fontAlgn="ctr"/>
                      <a:r>
                        <a:rPr lang="en-US" altLang="ko-KR" sz="1800" dirty="0">
                          <a:effectLst/>
                        </a:rPr>
                        <a:t>0.698</a:t>
                      </a:r>
                    </a:p>
                  </a:txBody>
                  <a:tcPr anchor="ctr">
                    <a:lnL>
                      <a:noFill/>
                    </a:lnL>
                    <a:lnR>
                      <a:noFill/>
                    </a:lnR>
                    <a:lnT>
                      <a:noFill/>
                    </a:lnT>
                    <a:lnB>
                      <a:noFill/>
                    </a:lnB>
                    <a:solidFill>
                      <a:srgbClr val="FFFFFF"/>
                    </a:solidFill>
                  </a:tcPr>
                </a:tc>
                <a:tc>
                  <a:txBody>
                    <a:bodyPr/>
                    <a:lstStyle/>
                    <a:p>
                      <a:pPr algn="r" fontAlgn="ctr"/>
                      <a:r>
                        <a:rPr lang="en-US" altLang="ko-KR" sz="1800" dirty="0">
                          <a:effectLst/>
                        </a:rPr>
                        <a:t>0.485</a:t>
                      </a:r>
                    </a:p>
                  </a:txBody>
                  <a:tcPr anchor="ctr">
                    <a:lnL>
                      <a:noFill/>
                    </a:lnL>
                    <a:lnR>
                      <a:noFill/>
                    </a:lnR>
                    <a:lnT>
                      <a:noFill/>
                    </a:lnT>
                    <a:lnB>
                      <a:noFill/>
                    </a:lnB>
                    <a:solidFill>
                      <a:srgbClr val="FFFFFF"/>
                    </a:solidFill>
                  </a:tcPr>
                </a:tc>
                <a:tc>
                  <a:txBody>
                    <a:bodyPr/>
                    <a:lstStyle/>
                    <a:p>
                      <a:pPr algn="r" fontAlgn="ctr"/>
                      <a:r>
                        <a:rPr lang="en-US" altLang="ko-KR" sz="1800" dirty="0">
                          <a:effectLst/>
                        </a:rPr>
                        <a:t>-0.124</a:t>
                      </a:r>
                    </a:p>
                  </a:txBody>
                  <a:tcPr anchor="ctr">
                    <a:lnL>
                      <a:noFill/>
                    </a:lnL>
                    <a:lnR>
                      <a:noFill/>
                    </a:lnR>
                    <a:lnT>
                      <a:noFill/>
                    </a:lnT>
                    <a:lnB>
                      <a:noFill/>
                    </a:lnB>
                    <a:solidFill>
                      <a:srgbClr val="FFFFFF"/>
                    </a:solidFill>
                  </a:tcPr>
                </a:tc>
                <a:tc>
                  <a:txBody>
                    <a:bodyPr/>
                    <a:lstStyle/>
                    <a:p>
                      <a:pPr algn="r" fontAlgn="ctr"/>
                      <a:r>
                        <a:rPr lang="en-US" altLang="ko-KR" sz="1800" dirty="0">
                          <a:effectLst/>
                        </a:rPr>
                        <a:t>0.260</a:t>
                      </a:r>
                    </a:p>
                  </a:txBody>
                  <a:tcPr anchor="ctr">
                    <a:lnL>
                      <a:noFill/>
                    </a:lnL>
                    <a:lnR>
                      <a:noFill/>
                    </a:lnR>
                    <a:lnT>
                      <a:noFill/>
                    </a:lnT>
                    <a:lnB>
                      <a:noFill/>
                    </a:lnB>
                    <a:solidFill>
                      <a:srgbClr val="FFFFFF"/>
                    </a:solidFill>
                  </a:tcPr>
                </a:tc>
                <a:extLst>
                  <a:ext uri="{0D108BD9-81ED-4DB2-BD59-A6C34878D82A}">
                    <a16:rowId xmlns:a16="http://schemas.microsoft.com/office/drawing/2014/main" val="91112256"/>
                  </a:ext>
                </a:extLst>
              </a:tr>
            </a:tbl>
          </a:graphicData>
        </a:graphic>
      </p:graphicFrame>
    </p:spTree>
    <p:extLst>
      <p:ext uri="{BB962C8B-B14F-4D97-AF65-F5344CB8AC3E}">
        <p14:creationId xmlns:p14="http://schemas.microsoft.com/office/powerpoint/2010/main" val="200637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4. </a:t>
            </a:r>
            <a:r>
              <a:rPr lang="ko-KR" altLang="en-US" dirty="0"/>
              <a:t>결론</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lnSpcReduction="10000"/>
          </a:bodyPr>
          <a:lstStyle/>
          <a:p>
            <a:pPr marL="342900" indent="-342900" algn="l">
              <a:lnSpc>
                <a:spcPct val="150000"/>
              </a:lnSpc>
              <a:buFont typeface="Arial" panose="020B0604020202020204" pitchFamily="34" charset="0"/>
              <a:buChar char="•"/>
            </a:pPr>
            <a:r>
              <a:rPr lang="ko-KR" altLang="en-US" dirty="0"/>
              <a:t>분석에 사용한 총 </a:t>
            </a:r>
            <a:r>
              <a:rPr lang="en-US" altLang="ko-KR" dirty="0"/>
              <a:t>6</a:t>
            </a:r>
            <a:r>
              <a:rPr lang="ko-KR" altLang="en-US" dirty="0"/>
              <a:t>가지 거시경제변수 중 문재인 정권의 개입이 통계적으로 유의미하게  나타난 지표는 서울시 </a:t>
            </a:r>
            <a:r>
              <a:rPr lang="ko-KR" altLang="en-US" dirty="0" err="1"/>
              <a:t>주택매매가격변동률</a:t>
            </a:r>
            <a:r>
              <a:rPr lang="ko-KR" altLang="en-US" dirty="0"/>
              <a:t> 하나 뿐으로 드러났다</a:t>
            </a:r>
            <a:r>
              <a:rPr lang="en-US" altLang="ko-KR" dirty="0"/>
              <a:t>.</a:t>
            </a:r>
          </a:p>
          <a:p>
            <a:pPr marL="342900" indent="-342900" algn="l">
              <a:lnSpc>
                <a:spcPct val="150000"/>
              </a:lnSpc>
              <a:buFont typeface="Arial" panose="020B0604020202020204" pitchFamily="34" charset="0"/>
              <a:buChar char="•"/>
            </a:pPr>
            <a:endParaRPr lang="en-US" altLang="ko-KR" dirty="0"/>
          </a:p>
          <a:p>
            <a:pPr marL="342900" indent="-342900" algn="l">
              <a:lnSpc>
                <a:spcPct val="150000"/>
              </a:lnSpc>
              <a:buFont typeface="Arial" panose="020B0604020202020204" pitchFamily="34" charset="0"/>
              <a:buChar char="•"/>
            </a:pPr>
            <a:r>
              <a:rPr lang="ko-KR" altLang="en-US" dirty="0"/>
              <a:t>나머지 </a:t>
            </a:r>
            <a:r>
              <a:rPr lang="en-US" altLang="ko-KR" dirty="0"/>
              <a:t>5</a:t>
            </a:r>
            <a:r>
              <a:rPr lang="ko-KR" altLang="en-US" dirty="0"/>
              <a:t>개의 변수들의 경우 특별히 이번 정권의 영향으로 인해 통계적으로 유의미한 변화가 생겼다고 말하기 힘들다는 것이 결론이다</a:t>
            </a:r>
            <a:r>
              <a:rPr lang="en-US" altLang="ko-KR" dirty="0"/>
              <a:t>.</a:t>
            </a:r>
          </a:p>
          <a:p>
            <a:pPr marL="342900" indent="-342900" algn="l">
              <a:lnSpc>
                <a:spcPct val="150000"/>
              </a:lnSpc>
              <a:buFont typeface="Arial" panose="020B0604020202020204" pitchFamily="34" charset="0"/>
              <a:buChar char="•"/>
            </a:pPr>
            <a:endParaRPr lang="en-US" altLang="ko-KR" dirty="0"/>
          </a:p>
          <a:p>
            <a:pPr marL="342900" indent="-342900" algn="l">
              <a:lnSpc>
                <a:spcPct val="150000"/>
              </a:lnSpc>
              <a:buFont typeface="Arial" panose="020B0604020202020204" pitchFamily="34" charset="0"/>
              <a:buChar char="•"/>
            </a:pPr>
            <a:r>
              <a:rPr lang="ko-KR" altLang="en-US" dirty="0"/>
              <a:t>해당 분석을 보완할 수 있는 방법으로는</a:t>
            </a:r>
            <a:r>
              <a:rPr lang="en-US" altLang="ko-KR" dirty="0"/>
              <a:t>, </a:t>
            </a:r>
            <a:r>
              <a:rPr lang="ko-KR" altLang="en-US" dirty="0"/>
              <a:t>개입 모형을 예측에 활용하여 모형의 성능을 평가하거나</a:t>
            </a:r>
            <a:r>
              <a:rPr lang="en-US" altLang="ko-KR" dirty="0"/>
              <a:t> </a:t>
            </a:r>
            <a:r>
              <a:rPr lang="ko-KR" altLang="en-US" dirty="0"/>
              <a:t>모형을 더욱 정교하게 수정하여 </a:t>
            </a:r>
            <a:r>
              <a:rPr lang="ko-KR" altLang="en-US" dirty="0" err="1"/>
              <a:t>잔차</a:t>
            </a:r>
            <a:r>
              <a:rPr lang="ko-KR" altLang="en-US" dirty="0"/>
              <a:t> 검정을 엄격하게 해 보는 방법이 있다</a:t>
            </a:r>
            <a:r>
              <a:rPr lang="en-US" altLang="ko-KR" dirty="0"/>
              <a:t>.</a:t>
            </a:r>
          </a:p>
          <a:p>
            <a:pPr algn="l">
              <a:lnSpc>
                <a:spcPct val="150000"/>
              </a:lnSpc>
            </a:pPr>
            <a:endParaRPr lang="ko-KR" altLang="en-US" dirty="0"/>
          </a:p>
        </p:txBody>
      </p:sp>
    </p:spTree>
    <p:extLst>
      <p:ext uri="{BB962C8B-B14F-4D97-AF65-F5344CB8AC3E}">
        <p14:creationId xmlns:p14="http://schemas.microsoft.com/office/powerpoint/2010/main" val="79197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6F2C-3BD6-4B3C-BD27-D2D36510CBD7}"/>
              </a:ext>
            </a:extLst>
          </p:cNvPr>
          <p:cNvSpPr>
            <a:spLocks noGrp="1"/>
          </p:cNvSpPr>
          <p:nvPr>
            <p:ph type="title"/>
          </p:nvPr>
        </p:nvSpPr>
        <p:spPr>
          <a:xfrm>
            <a:off x="275492" y="224449"/>
            <a:ext cx="10515600" cy="912690"/>
          </a:xfrm>
        </p:spPr>
        <p:txBody>
          <a:bodyPr/>
          <a:lstStyle/>
          <a:p>
            <a:r>
              <a:rPr lang="en-US" altLang="ko-KR" dirty="0"/>
              <a:t>references</a:t>
            </a:r>
            <a:endParaRPr lang="ko-KR" altLang="en-US" dirty="0"/>
          </a:p>
        </p:txBody>
      </p:sp>
      <p:sp>
        <p:nvSpPr>
          <p:cNvPr id="3" name="내용 개체 틀 2">
            <a:extLst>
              <a:ext uri="{FF2B5EF4-FFF2-40B4-BE49-F238E27FC236}">
                <a16:creationId xmlns:a16="http://schemas.microsoft.com/office/drawing/2014/main" id="{276F8962-DEFB-4444-AECE-76CE700689AE}"/>
              </a:ext>
            </a:extLst>
          </p:cNvPr>
          <p:cNvSpPr>
            <a:spLocks noGrp="1"/>
          </p:cNvSpPr>
          <p:nvPr>
            <p:ph idx="1"/>
          </p:nvPr>
        </p:nvSpPr>
        <p:spPr>
          <a:xfrm>
            <a:off x="275492" y="1441938"/>
            <a:ext cx="11078308" cy="5064370"/>
          </a:xfrm>
        </p:spPr>
        <p:txBody>
          <a:bodyPr/>
          <a:lstStyle/>
          <a:p>
            <a:pPr marL="514350" indent="-514350">
              <a:buFont typeface="+mj-lt"/>
              <a:buAutoNum type="arabicPeriod"/>
            </a:pPr>
            <a:r>
              <a:rPr lang="ko-KR" altLang="en-US" dirty="0" err="1"/>
              <a:t>문광민</a:t>
            </a:r>
            <a:r>
              <a:rPr lang="en-US" altLang="ko-KR" dirty="0"/>
              <a:t>. </a:t>
            </a:r>
            <a:r>
              <a:rPr lang="ko-KR" altLang="en-US" dirty="0"/>
              <a:t>정치적 경기순환</a:t>
            </a:r>
            <a:endParaRPr lang="en-US" altLang="ko-KR" dirty="0"/>
          </a:p>
          <a:p>
            <a:pPr marL="514350" indent="-514350">
              <a:buFont typeface="+mj-lt"/>
              <a:buAutoNum type="arabicPeriod"/>
            </a:pPr>
            <a:r>
              <a:rPr lang="ko-KR" altLang="en-US" dirty="0"/>
              <a:t>최성관</a:t>
            </a:r>
            <a:r>
              <a:rPr lang="en-US" altLang="ko-KR" dirty="0"/>
              <a:t>. (2000) Analysis of the Economic Effects of General Elections in Korea _ Intervention Analysis</a:t>
            </a:r>
          </a:p>
          <a:p>
            <a:pPr marL="514350" indent="-514350">
              <a:buFont typeface="+mj-lt"/>
              <a:buAutoNum type="arabicPeriod"/>
            </a:pPr>
            <a:r>
              <a:rPr lang="ko-KR" altLang="en-US" dirty="0"/>
              <a:t>박형수</a:t>
            </a:r>
            <a:r>
              <a:rPr lang="en-US" altLang="ko-KR" dirty="0"/>
              <a:t>, </a:t>
            </a:r>
            <a:r>
              <a:rPr lang="ko-KR" altLang="en-US" dirty="0" err="1"/>
              <a:t>송호신</a:t>
            </a:r>
            <a:r>
              <a:rPr lang="en-US" altLang="ko-KR" dirty="0"/>
              <a:t>. (2011) </a:t>
            </a:r>
            <a:r>
              <a:rPr lang="ko-KR" altLang="en-US" dirty="0"/>
              <a:t>한국조세연구원</a:t>
            </a:r>
            <a:r>
              <a:rPr lang="en-US" altLang="ko-KR" dirty="0"/>
              <a:t>. </a:t>
            </a:r>
            <a:r>
              <a:rPr lang="ko-KR" altLang="en-US" dirty="0"/>
              <a:t>정치적 경기</a:t>
            </a:r>
            <a:r>
              <a:rPr lang="en-US" altLang="ko-KR" dirty="0"/>
              <a:t>/</a:t>
            </a:r>
            <a:r>
              <a:rPr lang="ko-KR" altLang="en-US" dirty="0"/>
              <a:t>예산순환 발생사례 분석</a:t>
            </a:r>
            <a:endParaRPr lang="en-US" altLang="ko-KR" dirty="0"/>
          </a:p>
          <a:p>
            <a:pPr marL="514350" indent="-514350">
              <a:buFont typeface="+mj-lt"/>
              <a:buAutoNum type="arabicPeriod"/>
            </a:pPr>
            <a:r>
              <a:rPr lang="ko-KR" altLang="en-US" dirty="0"/>
              <a:t>김수용</a:t>
            </a:r>
            <a:r>
              <a:rPr lang="en-US" altLang="ko-KR" dirty="0"/>
              <a:t>, </a:t>
            </a:r>
            <a:r>
              <a:rPr lang="ko-KR" altLang="en-US" dirty="0" err="1"/>
              <a:t>성병찬</a:t>
            </a:r>
            <a:r>
              <a:rPr lang="en-US" altLang="ko-KR" dirty="0"/>
              <a:t>. (2011)</a:t>
            </a:r>
            <a:r>
              <a:rPr lang="ko-KR" altLang="en-US" dirty="0"/>
              <a:t>개입모형을 이용한 한국의 입출국자 수의 분석</a:t>
            </a:r>
            <a:endParaRPr lang="en-US" altLang="ko-KR" dirty="0"/>
          </a:p>
          <a:p>
            <a:pPr marL="514350" indent="-514350">
              <a:buFont typeface="+mj-lt"/>
              <a:buAutoNum type="arabicPeriod"/>
            </a:pPr>
            <a:r>
              <a:rPr lang="ko-KR" altLang="en-US" i="0" dirty="0">
                <a:effectLst/>
                <a:latin typeface="Lato" panose="020B0604020202020204" pitchFamily="34" charset="0"/>
              </a:rPr>
              <a:t>시계열 분석 시리즈 </a:t>
            </a:r>
            <a:r>
              <a:rPr lang="en-US" altLang="ko-KR" i="0" dirty="0">
                <a:effectLst/>
                <a:latin typeface="Lato" panose="020B0604020202020204" pitchFamily="34" charset="0"/>
              </a:rPr>
              <a:t>(4): Python </a:t>
            </a:r>
            <a:r>
              <a:rPr lang="en-US" altLang="ko-KR" i="0" dirty="0" err="1">
                <a:effectLst/>
                <a:latin typeface="Lato" panose="020B0604020202020204" pitchFamily="34" charset="0"/>
              </a:rPr>
              <a:t>auto_arima</a:t>
            </a:r>
            <a:r>
              <a:rPr lang="ko-KR" altLang="en-US" i="0" dirty="0">
                <a:effectLst/>
                <a:latin typeface="Lato" panose="020B0604020202020204" pitchFamily="34" charset="0"/>
              </a:rPr>
              <a:t>로 삼성 주가 제대로 예측하기</a:t>
            </a:r>
            <a:r>
              <a:rPr lang="en-US" altLang="ko-KR" i="0" dirty="0">
                <a:effectLst/>
                <a:latin typeface="Lato" panose="020B0604020202020204" pitchFamily="34" charset="0"/>
              </a:rPr>
              <a:t>. https://assaeunji.github.io/data%20analysis/2021-09-25-arimastock/</a:t>
            </a:r>
            <a:endParaRPr lang="ko-KR" altLang="en-US" i="0" dirty="0">
              <a:effectLst/>
              <a:latin typeface="Lato" panose="020B0604020202020204" pitchFamily="34" charset="0"/>
            </a:endParaRPr>
          </a:p>
          <a:p>
            <a:pPr marL="514350" indent="-514350">
              <a:buFont typeface="+mj-lt"/>
              <a:buAutoNum type="arabicPeriod"/>
            </a:pPr>
            <a:endParaRPr lang="ko-KR" altLang="en-US" dirty="0"/>
          </a:p>
        </p:txBody>
      </p:sp>
    </p:spTree>
    <p:extLst>
      <p:ext uri="{BB962C8B-B14F-4D97-AF65-F5344CB8AC3E}">
        <p14:creationId xmlns:p14="http://schemas.microsoft.com/office/powerpoint/2010/main" val="314471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164431" y="195932"/>
            <a:ext cx="11843083" cy="838784"/>
          </a:xfrm>
        </p:spPr>
        <p:txBody>
          <a:bodyPr>
            <a:normAutofit fontScale="90000"/>
          </a:bodyPr>
          <a:lstStyle/>
          <a:p>
            <a:pPr algn="l"/>
            <a:r>
              <a:rPr lang="ko-KR" altLang="en-US" dirty="0"/>
              <a:t>목차</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422030" y="1564104"/>
            <a:ext cx="11585485" cy="5097963"/>
          </a:xfrm>
        </p:spPr>
        <p:txBody>
          <a:bodyPr>
            <a:normAutofit fontScale="92500" lnSpcReduction="10000"/>
          </a:bodyPr>
          <a:lstStyle/>
          <a:p>
            <a:pPr marL="457200" indent="-457200" algn="l">
              <a:lnSpc>
                <a:spcPct val="160000"/>
              </a:lnSpc>
              <a:buFont typeface="+mj-lt"/>
              <a:buAutoNum type="arabicPeriod"/>
            </a:pPr>
            <a:r>
              <a:rPr lang="ko-KR" altLang="en-US" b="1" dirty="0"/>
              <a:t>서론</a:t>
            </a:r>
            <a:endParaRPr lang="en-US" altLang="ko-KR" b="1" dirty="0"/>
          </a:p>
          <a:p>
            <a:pPr marL="914400" lvl="1" indent="-457200" algn="l">
              <a:buFont typeface="+mj-lt"/>
              <a:buAutoNum type="arabicPeriod"/>
            </a:pPr>
            <a:r>
              <a:rPr lang="ko-KR" altLang="en-US" dirty="0"/>
              <a:t>주제</a:t>
            </a:r>
            <a:endParaRPr lang="en-US" altLang="ko-KR" dirty="0"/>
          </a:p>
          <a:p>
            <a:pPr marL="914400" lvl="1" indent="-457200" algn="l">
              <a:buFont typeface="+mj-lt"/>
              <a:buAutoNum type="arabicPeriod"/>
            </a:pPr>
            <a:r>
              <a:rPr lang="ko-KR" altLang="en-US" dirty="0"/>
              <a:t>선정동기</a:t>
            </a:r>
            <a:endParaRPr lang="en-US" altLang="ko-KR" dirty="0"/>
          </a:p>
          <a:p>
            <a:pPr marL="914400" lvl="1" indent="-457200" algn="l">
              <a:buFont typeface="+mj-lt"/>
              <a:buAutoNum type="arabicPeriod"/>
            </a:pPr>
            <a:r>
              <a:rPr lang="ko-KR" altLang="en-US" dirty="0"/>
              <a:t>목적 및 달성 방법</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분석 방법</a:t>
            </a:r>
            <a:endParaRPr lang="en-US" altLang="ko-KR" b="1" dirty="0"/>
          </a:p>
          <a:p>
            <a:pPr marL="914400" lvl="1" indent="-457200" algn="l">
              <a:buFont typeface="+mj-lt"/>
              <a:buAutoNum type="arabicPeriod"/>
            </a:pPr>
            <a:r>
              <a:rPr lang="ko-KR" altLang="en-US" dirty="0"/>
              <a:t>데이터</a:t>
            </a:r>
            <a:endParaRPr lang="en-US" altLang="ko-KR" dirty="0"/>
          </a:p>
          <a:p>
            <a:pPr marL="914400" lvl="1" indent="-457200" algn="l">
              <a:buFont typeface="+mj-lt"/>
              <a:buAutoNum type="arabicPeriod"/>
            </a:pPr>
            <a:r>
              <a:rPr lang="en-US" altLang="ko-KR" dirty="0"/>
              <a:t>ARIMA-Intervention</a:t>
            </a:r>
            <a:r>
              <a:rPr lang="ko-KR" altLang="en-US" dirty="0"/>
              <a:t>모형</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분석 결과 및 해석</a:t>
            </a:r>
            <a:endParaRPr lang="en-US" altLang="ko-KR" b="1" dirty="0"/>
          </a:p>
          <a:p>
            <a:pPr marL="914400" lvl="1" indent="-457200" algn="l">
              <a:buFont typeface="+mj-lt"/>
              <a:buAutoNum type="arabicPeriod"/>
            </a:pPr>
            <a:r>
              <a:rPr lang="ko-KR" altLang="en-US" dirty="0"/>
              <a:t>정상성</a:t>
            </a:r>
            <a:endParaRPr lang="en-US" altLang="ko-KR" dirty="0"/>
          </a:p>
          <a:p>
            <a:pPr marL="914400" lvl="1" indent="-457200" algn="l">
              <a:buFont typeface="+mj-lt"/>
              <a:buAutoNum type="arabicPeriod"/>
            </a:pPr>
            <a:r>
              <a:rPr lang="ko-KR" altLang="en-US" dirty="0"/>
              <a:t>분석 결과 및 해석</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결론</a:t>
            </a:r>
          </a:p>
        </p:txBody>
      </p:sp>
    </p:spTree>
    <p:extLst>
      <p:ext uri="{BB962C8B-B14F-4D97-AF65-F5344CB8AC3E}">
        <p14:creationId xmlns:p14="http://schemas.microsoft.com/office/powerpoint/2010/main" val="44208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1-1. </a:t>
            </a:r>
            <a:r>
              <a:rPr lang="ko-KR" altLang="en-US" dirty="0"/>
              <a:t>주제</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285750" indent="-28575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본 연구는 정치적 경기순환(</a:t>
            </a:r>
            <a:r>
              <a:rPr lang="ko-KR" altLang="ko-KR" sz="1800" dirty="0" err="1">
                <a:effectLst/>
                <a:ea typeface="맑은 고딕" panose="020B0503020000020004" pitchFamily="50" charset="-127"/>
                <a:cs typeface="맑은 고딕" panose="020B0503020000020004" pitchFamily="50" charset="-127"/>
              </a:rPr>
              <a:t>Political</a:t>
            </a:r>
            <a:r>
              <a:rPr lang="ko-KR" altLang="ko-KR" sz="1800" dirty="0">
                <a:effectLst/>
                <a:ea typeface="맑은 고딕" panose="020B0503020000020004" pitchFamily="50" charset="-127"/>
                <a:cs typeface="맑은 고딕" panose="020B0503020000020004" pitchFamily="50" charset="-127"/>
              </a:rPr>
              <a:t> Business </a:t>
            </a:r>
            <a:r>
              <a:rPr lang="ko-KR" altLang="ko-KR" sz="1800" dirty="0" err="1">
                <a:effectLst/>
                <a:ea typeface="맑은 고딕" panose="020B0503020000020004" pitchFamily="50" charset="-127"/>
                <a:cs typeface="맑은 고딕" panose="020B0503020000020004" pitchFamily="50" charset="-127"/>
              </a:rPr>
              <a:t>Cycle</a:t>
            </a:r>
            <a:r>
              <a:rPr lang="ko-KR" altLang="ko-KR" sz="1800" dirty="0">
                <a:effectLst/>
                <a:ea typeface="맑은 고딕" panose="020B0503020000020004" pitchFamily="50" charset="-127"/>
                <a:cs typeface="맑은 고딕" panose="020B0503020000020004" pitchFamily="50" charset="-127"/>
              </a:rPr>
              <a:t>) 이론에 기초하여 2017년 5월에 치루어진 대한민국 대통령 선거가 이후 대한민국의 거시경제변수에 영향을 미쳤는지 여부에 대한 분석이다.</a:t>
            </a:r>
            <a:endParaRPr lang="en-US" altLang="ko-KR" sz="1800" dirty="0">
              <a:effectLst/>
              <a:ea typeface="맑은 고딕" panose="020B0503020000020004" pitchFamily="50" charset="-127"/>
              <a:cs typeface="맑은 고딕" panose="020B0503020000020004" pitchFamily="50" charset="-127"/>
            </a:endParaRPr>
          </a:p>
          <a:p>
            <a:pPr marL="342900" indent="-34290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정치적 경기순환이론은 기회주의 모형, 정파적 모형, 합리적 정파적 모형, 합리적 기회주의적 모형 등으로 구분되는데 본 분석에는 </a:t>
            </a:r>
            <a:r>
              <a:rPr lang="ko-KR" altLang="ko-KR" sz="1800" dirty="0">
                <a:solidFill>
                  <a:srgbClr val="FF0000"/>
                </a:solidFill>
                <a:effectLst/>
                <a:ea typeface="맑은 고딕" panose="020B0503020000020004" pitchFamily="50" charset="-127"/>
                <a:cs typeface="맑은 고딕" panose="020B0503020000020004" pitchFamily="50" charset="-127"/>
              </a:rPr>
              <a:t>정파적 모형</a:t>
            </a:r>
            <a:r>
              <a:rPr lang="ko-KR" altLang="ko-KR" sz="1800" dirty="0">
                <a:effectLst/>
                <a:ea typeface="맑은 고딕" panose="020B0503020000020004" pitchFamily="50" charset="-127"/>
                <a:cs typeface="맑은 고딕" panose="020B0503020000020004" pitchFamily="50" charset="-127"/>
              </a:rPr>
              <a:t>을 적용하였다. </a:t>
            </a:r>
            <a:endParaRPr lang="en-US" altLang="ko-KR" dirty="0"/>
          </a:p>
          <a:p>
            <a:pPr marL="342900" indent="-34290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정파적 모형(</a:t>
            </a:r>
            <a:r>
              <a:rPr lang="ko-KR" altLang="ko-KR" sz="1800" dirty="0" err="1">
                <a:effectLst/>
                <a:ea typeface="맑은 고딕" panose="020B0503020000020004" pitchFamily="50" charset="-127"/>
                <a:cs typeface="맑은 고딕" panose="020B0503020000020004" pitchFamily="50" charset="-127"/>
              </a:rPr>
              <a:t>Partisan</a:t>
            </a:r>
            <a:r>
              <a:rPr lang="ko-KR" altLang="ko-KR" sz="1800" dirty="0">
                <a:effectLst/>
                <a:ea typeface="맑은 고딕" panose="020B0503020000020004" pitchFamily="50" charset="-127"/>
                <a:cs typeface="맑은 고딕" panose="020B0503020000020004" pitchFamily="50" charset="-127"/>
              </a:rPr>
              <a:t> </a:t>
            </a:r>
            <a:r>
              <a:rPr lang="ko-KR" altLang="ko-KR" sz="1800" dirty="0" err="1">
                <a:effectLst/>
                <a:ea typeface="맑은 고딕" panose="020B0503020000020004" pitchFamily="50" charset="-127"/>
                <a:cs typeface="맑은 고딕" panose="020B0503020000020004" pitchFamily="50" charset="-127"/>
              </a:rPr>
              <a:t>model</a:t>
            </a:r>
            <a:r>
              <a:rPr lang="ko-KR" altLang="ko-KR" sz="1800" dirty="0">
                <a:effectLst/>
                <a:ea typeface="맑은 고딕" panose="020B0503020000020004" pitchFamily="50" charset="-127"/>
                <a:cs typeface="맑은 고딕" panose="020B0503020000020004" pitchFamily="50" charset="-127"/>
              </a:rPr>
              <a:t>)은 </a:t>
            </a:r>
            <a:r>
              <a:rPr lang="ko-KR" altLang="ko-KR" sz="1800" dirty="0" err="1">
                <a:effectLst/>
                <a:ea typeface="맑은 고딕" panose="020B0503020000020004" pitchFamily="50" charset="-127"/>
                <a:cs typeface="맑은 고딕" panose="020B0503020000020004" pitchFamily="50" charset="-127"/>
              </a:rPr>
              <a:t>Hibbs가</a:t>
            </a:r>
            <a:r>
              <a:rPr lang="ko-KR" altLang="ko-KR" sz="1800" dirty="0">
                <a:effectLst/>
                <a:ea typeface="맑은 고딕" panose="020B0503020000020004" pitchFamily="50" charset="-127"/>
                <a:cs typeface="맑은 고딕" panose="020B0503020000020004" pitchFamily="50" charset="-127"/>
              </a:rPr>
              <a:t> 제시한 모형으로서 기회주의적 모형과는 달리 정당들은 각 정당의 이념을 경제정책에 충실히 반영하지만 투표자들은 마찬가지로 적응적 기대를 이용하여 인플레이션을 예상한다고 가정한다. 이 모형에서는 선거 때의 경제상황이 자기 정당에도 불리함에도 불구하고 경제정책의 목표를 정당들의 지지세력을 위해 운용한다고 본다. 좌파정당은 빈민층, 근로자, 하위 중산층이 지지계층 이므로 집권할 경우 물가보다 더 많은 고용을 창출하는데 관심을 기울이는 반면 우파정당은 부유층, 금융자산가층 등 상위 중산층 이상의 계층이 지지기반이므로 우파 정권에서는 고용보다는 물가문제가 중요하다는 것이다</a:t>
            </a:r>
            <a:r>
              <a:rPr lang="en-US" altLang="ko-KR" sz="1800" dirty="0">
                <a:effectLst/>
                <a:ea typeface="맑은 고딕" panose="020B0503020000020004" pitchFamily="50" charset="-127"/>
                <a:cs typeface="맑은 고딕" panose="020B0503020000020004" pitchFamily="50" charset="-127"/>
              </a:rPr>
              <a:t>.</a:t>
            </a:r>
            <a:endParaRPr lang="ko-KR" altLang="en-US" dirty="0"/>
          </a:p>
        </p:txBody>
      </p:sp>
    </p:spTree>
    <p:extLst>
      <p:ext uri="{BB962C8B-B14F-4D97-AF65-F5344CB8AC3E}">
        <p14:creationId xmlns:p14="http://schemas.microsoft.com/office/powerpoint/2010/main" val="303185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1-2. </a:t>
            </a:r>
            <a:r>
              <a:rPr lang="ko-KR" altLang="en-US" dirty="0"/>
              <a:t>선정동기</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marL="342900" indent="-342900" algn="l">
              <a:lnSpc>
                <a:spcPct val="150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개입모형을 활용할 수 있는 주제를 탐색하다가 위의 정치적 경기순환 가설을 알게 되었고, 유사한 분석 방법을 사용한 기존 논문의 연구방법을 참고하여 새로운 데이터에 대해 분석을 실시하게 되었다. </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l">
              <a:lnSpc>
                <a:spcPct val="150000"/>
              </a:lnSpc>
              <a:buFont typeface="Arial" panose="020B0604020202020204" pitchFamily="34" charset="0"/>
              <a:buChar char="•"/>
            </a:pPr>
            <a:endParaRPr lang="ko-KR" altLang="ko-KR" dirty="0">
              <a:effectLst/>
              <a:latin typeface="Arial" panose="020B0604020202020204" pitchFamily="34" charset="0"/>
              <a:ea typeface="맑은 고딕" panose="020B0503020000020004" pitchFamily="50" charset="-127"/>
            </a:endParaRPr>
          </a:p>
          <a:p>
            <a:pPr marL="342900" indent="-342900" algn="l">
              <a:lnSpc>
                <a:spcPct val="150000"/>
              </a:lnSpc>
              <a:buFont typeface="Arial" panose="020B0604020202020204" pitchFamily="34" charset="0"/>
              <a:buChar char="•"/>
            </a:pPr>
            <a:r>
              <a:rPr lang="ko-KR" altLang="ko-KR" dirty="0">
                <a:effectLst/>
                <a:ea typeface="맑은 고딕" panose="020B0503020000020004" pitchFamily="50" charset="-127"/>
                <a:cs typeface="맑은 고딕" panose="020B0503020000020004" pitchFamily="50" charset="-127"/>
              </a:rPr>
              <a:t>주제를 선정하게 된 주요한 목적은 시계열 데이터의 분석 방법과 ARIMA, 개입모형에 </a:t>
            </a:r>
            <a:r>
              <a:rPr lang="ko-KR" altLang="ko-KR" dirty="0" err="1">
                <a:effectLst/>
                <a:ea typeface="맑은 고딕" panose="020B0503020000020004" pitchFamily="50" charset="-127"/>
                <a:cs typeface="맑은 고딕" panose="020B0503020000020004" pitchFamily="50" charset="-127"/>
              </a:rPr>
              <a:t>익숙해짐에</a:t>
            </a:r>
            <a:r>
              <a:rPr lang="ko-KR" altLang="ko-KR" dirty="0">
                <a:effectLst/>
                <a:ea typeface="맑은 고딕" panose="020B0503020000020004" pitchFamily="50" charset="-127"/>
                <a:cs typeface="맑은 고딕" panose="020B0503020000020004" pitchFamily="50" charset="-127"/>
              </a:rPr>
              <a:t> 있다.</a:t>
            </a:r>
            <a:endParaRPr lang="ko-KR" altLang="en-US" dirty="0"/>
          </a:p>
        </p:txBody>
      </p:sp>
    </p:spTree>
    <p:extLst>
      <p:ext uri="{BB962C8B-B14F-4D97-AF65-F5344CB8AC3E}">
        <p14:creationId xmlns:p14="http://schemas.microsoft.com/office/powerpoint/2010/main" val="362611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1-3. </a:t>
            </a:r>
            <a:r>
              <a:rPr lang="ko-KR" altLang="en-US" dirty="0"/>
              <a:t>목적 및 달성 방법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lnSpc>
                <a:spcPct val="150000"/>
              </a:lnSpc>
              <a:buFont typeface="Arial" panose="020B0604020202020204" pitchFamily="34" charset="0"/>
              <a:buChar char="•"/>
            </a:pPr>
            <a:r>
              <a:rPr lang="ko-KR" altLang="ko-KR" dirty="0">
                <a:effectLst/>
                <a:ea typeface="맑은 고딕" panose="020B0503020000020004" pitchFamily="50" charset="-127"/>
                <a:cs typeface="맑은 고딕" panose="020B0503020000020004" pitchFamily="50" charset="-127"/>
              </a:rPr>
              <a:t>본 분석의 목적은 2000년 1월부터 2021년 12월 사이의 월간 우리나라 거시경제변수 시계열 데이터에 19대 대선의 영향이 개입되었는지 알아보기 위함에 있다. 문재인 정부의 출범 이라는 개입요인이 기존의 거시경제변수에 대해 통계적으로 유의할 만한 정도의 영향을 미쳤는지를 데이터에 적용해 봄으로써 실증적으로 분석하고자 하는 것이다.</a:t>
            </a:r>
            <a:endParaRPr lang="en-US" altLang="ko-KR" dirty="0">
              <a:effectLst/>
              <a:ea typeface="맑은 고딕" panose="020B0503020000020004" pitchFamily="50" charset="-127"/>
              <a:cs typeface="맑은 고딕" panose="020B0503020000020004" pitchFamily="50" charset="-127"/>
            </a:endParaRPr>
          </a:p>
          <a:p>
            <a:pPr marL="342900" indent="-342900" algn="l">
              <a:lnSpc>
                <a:spcPct val="150000"/>
              </a:lnSpc>
              <a:buFont typeface="Arial" panose="020B0604020202020204" pitchFamily="34" charset="0"/>
              <a:buChar char="•"/>
            </a:pPr>
            <a:endParaRPr lang="en-US" altLang="ko-KR" dirty="0">
              <a:ea typeface="맑은 고딕" panose="020B0503020000020004" pitchFamily="50" charset="-127"/>
            </a:endParaRPr>
          </a:p>
          <a:p>
            <a:pPr marL="342900" indent="-342900" algn="l">
              <a:lnSpc>
                <a:spcPct val="150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시계열 데이터 분석을 위한 연구방법으로는 잘 알려진 ARIMA-</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Intervention모형을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이용하였고 통계 프로그램으로는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Python</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3.8,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Jupyter-notebook을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사용하였다. </a:t>
            </a:r>
            <a:endParaRPr lang="ko-KR" altLang="ko-KR" dirty="0">
              <a:effectLst/>
              <a:latin typeface="Arial" panose="020B0604020202020204" pitchFamily="34" charset="0"/>
              <a:ea typeface="맑은 고딕" panose="020B0503020000020004" pitchFamily="50" charset="-127"/>
            </a:endParaRPr>
          </a:p>
          <a:p>
            <a:pPr marL="342900" indent="-342900" algn="l">
              <a:buFont typeface="Arial" panose="020B0604020202020204" pitchFamily="34" charset="0"/>
              <a:buChar char="•"/>
            </a:pPr>
            <a:endParaRPr lang="ko-KR" altLang="en-US" dirty="0"/>
          </a:p>
        </p:txBody>
      </p:sp>
    </p:spTree>
    <p:extLst>
      <p:ext uri="{BB962C8B-B14F-4D97-AF65-F5344CB8AC3E}">
        <p14:creationId xmlns:p14="http://schemas.microsoft.com/office/powerpoint/2010/main" val="157357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2-1. </a:t>
            </a:r>
            <a:r>
              <a:rPr lang="ko-KR" altLang="en-US" dirty="0"/>
              <a:t>데이터</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fontScale="92500" lnSpcReduction="10000"/>
          </a:bodyPr>
          <a:lstStyle/>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분석을 위해 수집한 거시경제변수 데이터는 다음과 같다.</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algn="just">
              <a:lnSpc>
                <a:spcPct val="115000"/>
              </a:lnSpc>
            </a:pPr>
            <a:endParaRPr lang="ko-KR" altLang="ko-KR" dirty="0">
              <a:effectLst/>
              <a:latin typeface="Arial" panose="020B0604020202020204" pitchFamily="34" charset="0"/>
              <a:ea typeface="맑은 고딕" panose="020B0503020000020004" pitchFamily="50" charset="-127"/>
            </a:endParaRPr>
          </a:p>
          <a:p>
            <a:pPr marL="342900" indent="-342900" algn="just">
              <a:lnSpc>
                <a:spcPct val="115000"/>
              </a:lnSpc>
              <a:buAutoNum type="arabicPeriod"/>
            </a:pPr>
            <a:r>
              <a:rPr lang="ko-KR" altLang="en-US" dirty="0">
                <a:effectLst/>
                <a:latin typeface="Arial" panose="020B0604020202020204" pitchFamily="34" charset="0"/>
                <a:ea typeface="맑은 고딕" panose="020B0503020000020004" pitchFamily="50" charset="-127"/>
                <a:cs typeface="맑은 고딕" panose="020B0503020000020004" pitchFamily="50" charset="-127"/>
              </a:rPr>
              <a:t>서울시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주택매매가격변동률</a:t>
            </a:r>
            <a:endParaRPr lang="en-US" altLang="ko-KR" dirty="0">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환율</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en-US" altLang="ko-KR" dirty="0">
                <a:latin typeface="Arial" panose="020B0604020202020204" pitchFamily="34" charset="0"/>
                <a:ea typeface="맑은 고딕" panose="020B0503020000020004" pitchFamily="50" charset="-127"/>
                <a:cs typeface="맑은 고딕" panose="020B0503020000020004" pitchFamily="50" charset="-127"/>
              </a:rPr>
              <a:t>$</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a:t>
            </a: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콜금리</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실업률</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소비자물가지수</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평잔증가량</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기간: 2000-01 ~ 2021-12(월간 데이터), 2006-01 ~ 202</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1</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-12(</a:t>
            </a:r>
            <a:r>
              <a:rPr lang="ko-KR" altLang="en-US" dirty="0">
                <a:effectLst/>
                <a:latin typeface="Arial" panose="020B0604020202020204" pitchFamily="34" charset="0"/>
                <a:ea typeface="맑은 고딕" panose="020B0503020000020004" pitchFamily="50" charset="-127"/>
                <a:cs typeface="맑은 고딕" panose="020B0503020000020004" pitchFamily="50" charset="-127"/>
              </a:rPr>
              <a:t>서울시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주택매매가격변동률</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(출처: 통계청)</a:t>
            </a:r>
            <a:endParaRPr lang="ko-KR" altLang="ko-KR" dirty="0">
              <a:effectLst/>
              <a:latin typeface="Arial" panose="020B0604020202020204" pitchFamily="34" charset="0"/>
              <a:ea typeface="맑은 고딕" panose="020B0503020000020004" pitchFamily="50" charset="-127"/>
            </a:endParaRPr>
          </a:p>
          <a:p>
            <a:pPr algn="l"/>
            <a:endParaRPr lang="ko-KR" altLang="en-US" dirty="0"/>
          </a:p>
        </p:txBody>
      </p:sp>
    </p:spTree>
    <p:extLst>
      <p:ext uri="{BB962C8B-B14F-4D97-AF65-F5344CB8AC3E}">
        <p14:creationId xmlns:p14="http://schemas.microsoft.com/office/powerpoint/2010/main" val="42359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algn="l"/>
            <a:r>
              <a:rPr lang="ko-KR" altLang="en-US" dirty="0"/>
              <a:t>개입분석은 개입의 발생시점을 아는 경우 개입의 효과를 모형에 포함시키고 이후의 분석에 반영하고자 하는 것이 주 목적이다</a:t>
            </a:r>
            <a:r>
              <a:rPr lang="en-US" altLang="ko-KR" dirty="0"/>
              <a:t>. </a:t>
            </a:r>
            <a:r>
              <a:rPr lang="ko-KR" altLang="en-US" dirty="0"/>
              <a:t>개입의 효과에 대한 추정치는 유의성 검정을 거쳐야한다</a:t>
            </a:r>
            <a:r>
              <a:rPr lang="en-US" altLang="ko-KR" dirty="0"/>
              <a:t>. </a:t>
            </a:r>
          </a:p>
          <a:p>
            <a:pPr algn="l"/>
            <a:endParaRPr lang="en-US" altLang="ko-KR" dirty="0"/>
          </a:p>
          <a:p>
            <a:pPr algn="l"/>
            <a:r>
              <a:rPr lang="ko-KR" altLang="en-US" dirty="0"/>
              <a:t>개입분석의 절차는 다음과 같다</a:t>
            </a:r>
            <a:r>
              <a:rPr lang="en-US" altLang="ko-KR" dirty="0"/>
              <a:t>. </a:t>
            </a:r>
          </a:p>
          <a:p>
            <a:pPr algn="l"/>
            <a:endParaRPr lang="en-US" altLang="ko-KR" dirty="0"/>
          </a:p>
          <a:p>
            <a:pPr algn="l"/>
            <a:r>
              <a:rPr lang="en-US" altLang="ko-KR" dirty="0"/>
              <a:t>(1) </a:t>
            </a:r>
            <a:r>
              <a:rPr lang="ko-KR" altLang="en-US" dirty="0"/>
              <a:t>개입 발생 이전 시점의 </a:t>
            </a:r>
            <a:r>
              <a:rPr lang="ko-KR" altLang="en-US" dirty="0" err="1"/>
              <a:t>관측값들을</a:t>
            </a:r>
            <a:r>
              <a:rPr lang="ko-KR" altLang="en-US" dirty="0"/>
              <a:t> 이용하여 </a:t>
            </a:r>
            <a:r>
              <a:rPr lang="en-US" altLang="ko-KR" dirty="0"/>
              <a:t>ARIMA </a:t>
            </a:r>
            <a:r>
              <a:rPr lang="ko-KR" altLang="en-US" dirty="0"/>
              <a:t>모형을 적합한다</a:t>
            </a:r>
            <a:r>
              <a:rPr lang="en-US" altLang="ko-KR" dirty="0"/>
              <a:t>.</a:t>
            </a:r>
          </a:p>
          <a:p>
            <a:pPr algn="l"/>
            <a:endParaRPr lang="en-US" altLang="ko-KR" dirty="0"/>
          </a:p>
          <a:p>
            <a:pPr algn="l"/>
            <a:r>
              <a:rPr lang="en-US" altLang="ko-KR" dirty="0"/>
              <a:t>(2) </a:t>
            </a:r>
            <a:r>
              <a:rPr lang="ko-KR" altLang="en-US" dirty="0"/>
              <a:t>전체 </a:t>
            </a:r>
            <a:r>
              <a:rPr lang="ko-KR" altLang="en-US" dirty="0" err="1"/>
              <a:t>관측값을</a:t>
            </a:r>
            <a:r>
              <a:rPr lang="ko-KR" altLang="en-US" dirty="0"/>
              <a:t> 이용하여 개입모형을 적합하고</a:t>
            </a:r>
            <a:r>
              <a:rPr lang="en-US" altLang="ko-KR" dirty="0"/>
              <a:t>, </a:t>
            </a:r>
            <a:r>
              <a:rPr lang="ko-KR" altLang="en-US" dirty="0"/>
              <a:t>개입의 효과를 검정한다</a:t>
            </a:r>
            <a:r>
              <a:rPr lang="en-US" altLang="ko-KR" dirty="0"/>
              <a:t>.</a:t>
            </a:r>
          </a:p>
          <a:p>
            <a:pPr algn="l"/>
            <a:endParaRPr lang="en-US" altLang="ko-KR" dirty="0"/>
          </a:p>
          <a:p>
            <a:pPr algn="l"/>
            <a:r>
              <a:rPr lang="en-US" altLang="ko-KR" dirty="0"/>
              <a:t>(3) </a:t>
            </a:r>
            <a:r>
              <a:rPr lang="ko-KR" altLang="en-US" dirty="0"/>
              <a:t>개입 전과 후의 시계열을 비교해 개입의 통계적 유의성을 평가한다</a:t>
            </a:r>
            <a:r>
              <a:rPr lang="en-US" altLang="ko-KR" dirty="0"/>
              <a:t>. </a:t>
            </a:r>
          </a:p>
        </p:txBody>
      </p:sp>
    </p:spTree>
    <p:extLst>
      <p:ext uri="{BB962C8B-B14F-4D97-AF65-F5344CB8AC3E}">
        <p14:creationId xmlns:p14="http://schemas.microsoft.com/office/powerpoint/2010/main" val="150272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spcBef>
                <a:spcPts val="1200"/>
              </a:spcBef>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개입변수들은 일반적인 시계열 변수와는 달리 어떤 사건의 발생이 지속되는 기간에 따라 펄스함수와 계단함수의 두 가지 형태로 나뉜다. 펄스함수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Pt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)는 어떤 사건이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T시점에서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발생하여 그 효과가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시점에만 영향을 미치는 경우에 사용한다. 계단함수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St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)는 법안의 통과 등과 같이 어떤 사건이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T시점에서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발생하여 그 효과가 발생시점 이후에도 지속적으로 영향을 미치는 경우에 사용한다. </a:t>
            </a:r>
            <a:endParaRPr lang="ko-KR" altLang="ko-KR" dirty="0">
              <a:effectLst/>
              <a:latin typeface="Arial" panose="020B0604020202020204" pitchFamily="34" charset="0"/>
              <a:ea typeface="맑은 고딕" panose="020B0503020000020004" pitchFamily="50" charset="-127"/>
            </a:endParaRPr>
          </a:p>
          <a:p>
            <a:pPr marL="342900" indent="-342900" algn="l">
              <a:buFont typeface="Arial" panose="020B0604020202020204" pitchFamily="34" charset="0"/>
              <a:buChar char="•"/>
            </a:pPr>
            <a:endParaRPr lang="ko-KR" altLang="en-US" dirty="0"/>
          </a:p>
        </p:txBody>
      </p:sp>
      <p:pic>
        <p:nvPicPr>
          <p:cNvPr id="4" name="그림 3">
            <a:extLst>
              <a:ext uri="{FF2B5EF4-FFF2-40B4-BE49-F238E27FC236}">
                <a16:creationId xmlns:a16="http://schemas.microsoft.com/office/drawing/2014/main" id="{5306AEA0-E9BB-4F04-944F-95DFDCF7FC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784" y="4583723"/>
            <a:ext cx="2619401" cy="601174"/>
          </a:xfrm>
          <a:prstGeom prst="rect">
            <a:avLst/>
          </a:prstGeom>
          <a:noFill/>
          <a:ln>
            <a:noFill/>
          </a:ln>
        </p:spPr>
      </p:pic>
      <p:pic>
        <p:nvPicPr>
          <p:cNvPr id="5" name="그림 4">
            <a:extLst>
              <a:ext uri="{FF2B5EF4-FFF2-40B4-BE49-F238E27FC236}">
                <a16:creationId xmlns:a16="http://schemas.microsoft.com/office/drawing/2014/main" id="{0ACD25EF-5858-4AFF-859C-40B239F6EA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2154" y="3429000"/>
            <a:ext cx="4556352" cy="3189584"/>
          </a:xfrm>
          <a:prstGeom prst="rect">
            <a:avLst/>
          </a:prstGeom>
          <a:noFill/>
          <a:ln>
            <a:noFill/>
          </a:ln>
        </p:spPr>
      </p:pic>
    </p:spTree>
    <p:extLst>
      <p:ext uri="{BB962C8B-B14F-4D97-AF65-F5344CB8AC3E}">
        <p14:creationId xmlns:p14="http://schemas.microsoft.com/office/powerpoint/2010/main" val="32086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285750" indent="-285750" algn="just">
              <a:lnSpc>
                <a:spcPct val="115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정치적 경기순환이론 모형 중 정파적 모형에 근거하여 다음과 같은 형태의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귀무가설을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설정할 수 있다.</a:t>
            </a: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sz="1800" dirty="0">
                <a:effectLst/>
                <a:latin typeface="Arial" panose="020B0604020202020204" pitchFamily="34" charset="0"/>
                <a:ea typeface="맑은 고딕" panose="020B0503020000020004" pitchFamily="50" charset="-127"/>
                <a:cs typeface="맑은 고딕" panose="020B0503020000020004" pitchFamily="50" charset="-127"/>
              </a:rPr>
              <a:t> </a:t>
            </a:r>
            <a:endParaRPr lang="en-US" altLang="ko-KR" sz="1800" dirty="0">
              <a:effectLst/>
              <a:latin typeface="Arial" panose="020B0604020202020204" pitchFamily="34" charset="0"/>
              <a:ea typeface="맑은 고딕" panose="020B0503020000020004" pitchFamily="50" charset="-127"/>
              <a:cs typeface="맑은 고딕" panose="020B0503020000020004" pitchFamily="50" charset="-127"/>
            </a:endParaRPr>
          </a:p>
          <a:p>
            <a:pPr algn="just">
              <a:lnSpc>
                <a:spcPct val="115000"/>
              </a:lnSpc>
            </a:pPr>
            <a:endParaRPr lang="ko-KR" altLang="ko-KR" dirty="0">
              <a:effectLst/>
              <a:latin typeface="Arial" panose="020B0604020202020204" pitchFamily="34" charset="0"/>
              <a:ea typeface="맑은 고딕" panose="020B0503020000020004" pitchFamily="50" charset="-127"/>
            </a:endParaRPr>
          </a:p>
          <a:p>
            <a:pPr marL="457200"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H0 : 문재인 정부는 주요 거시경제변수의 변동에 통계적으로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유의할만한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영향을 미치지 않았다.</a:t>
            </a:r>
            <a:endParaRPr lang="ko-KR" altLang="ko-KR" dirty="0">
              <a:effectLst/>
              <a:latin typeface="Arial" panose="020B0604020202020204" pitchFamily="34" charset="0"/>
              <a:ea typeface="맑은 고딕" panose="020B0503020000020004" pitchFamily="50" charset="-127"/>
            </a:endParaRPr>
          </a:p>
          <a:p>
            <a:pPr algn="l"/>
            <a:endParaRPr lang="ko-KR" altLang="en-US" dirty="0"/>
          </a:p>
        </p:txBody>
      </p:sp>
    </p:spTree>
    <p:extLst>
      <p:ext uri="{BB962C8B-B14F-4D97-AF65-F5344CB8AC3E}">
        <p14:creationId xmlns:p14="http://schemas.microsoft.com/office/powerpoint/2010/main" val="12854004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1345</Words>
  <Application>Microsoft Office PowerPoint</Application>
  <PresentationFormat>와이드스크린</PresentationFormat>
  <Paragraphs>340</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맑은 고딕</vt:lpstr>
      <vt:lpstr>Arial</vt:lpstr>
      <vt:lpstr>Lato</vt:lpstr>
      <vt:lpstr>Office 테마</vt:lpstr>
      <vt:lpstr>ARIMA 모형을 이용한 19대 대선의 경제적 개입 영향분석</vt:lpstr>
      <vt:lpstr>목차</vt:lpstr>
      <vt:lpstr>1-1. 주제</vt:lpstr>
      <vt:lpstr>1-2. 선정동기</vt:lpstr>
      <vt:lpstr>1-3. 목적 및 달성 방법</vt:lpstr>
      <vt:lpstr>2-1. 데이터</vt:lpstr>
      <vt:lpstr>2-2. ARIMA-Intervention모형</vt:lpstr>
      <vt:lpstr>2-2. ARIMA-Intervention모형</vt:lpstr>
      <vt:lpstr>2-2. ARIMA-Intervention모형</vt:lpstr>
      <vt:lpstr>3-1. 정상성</vt:lpstr>
      <vt:lpstr>3-2. 분석 결과 및 해석</vt:lpstr>
      <vt:lpstr>3-2. 분석 결과 및 해석</vt:lpstr>
      <vt:lpstr>3-2. 분석 결과 및 해석</vt:lpstr>
      <vt:lpstr>3-2. 분석 결과 및 해석</vt:lpstr>
      <vt:lpstr>3-2. 분석 결과 및 해석</vt:lpstr>
      <vt:lpstr>3-2. 분석 결과 및 해석</vt:lpstr>
      <vt:lpstr>3-2. 분석 결과 및 해석</vt:lpstr>
      <vt:lpstr>4. 결론</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모형을 이용한 19대 대선의 경제적 개입 영향분석</dc:title>
  <dc:creator>ST-USER</dc:creator>
  <cp:lastModifiedBy>ST-USER</cp:lastModifiedBy>
  <cp:revision>14</cp:revision>
  <dcterms:created xsi:type="dcterms:W3CDTF">2022-02-25T00:45:07Z</dcterms:created>
  <dcterms:modified xsi:type="dcterms:W3CDTF">2023-01-31T00:23:43Z</dcterms:modified>
</cp:coreProperties>
</file>