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8" r:id="rId18"/>
    <p:sldId id="32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B2164-F03A-4024-91F5-75D9AE38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2B7A3D-4343-4EE6-9315-134484CB7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79929-E6A7-4E11-B701-72874D9F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31A-F221-44AA-ABEC-35FCE402244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C7377-D016-4C14-A4E7-51A12DD4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DAE4F-558E-4532-A319-21B7AA25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7C9-2645-4750-A413-A9AC31DD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9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D782-1DAB-42FE-AB86-BD768DBF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05371-8196-4D78-8B94-501B5B29E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C1B25-0088-4EFE-BD69-2D7AF1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31A-F221-44AA-ABEC-35FCE402244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13183-094B-47C1-BB43-5CF63EDC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CC431-56ED-404A-A12E-78FCC651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7C9-2645-4750-A413-A9AC31DD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1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5AF8DD-5C15-43C0-8866-32D38EC68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3F25D3-5C7A-4532-83F1-AEFD008B6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F8257-D586-48E2-817F-9C56AD80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31A-F221-44AA-ABEC-35FCE402244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81E91-88BF-4A81-922D-EF081071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17590-E48E-4172-86BF-B52359A4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7C9-2645-4750-A413-A9AC31DD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6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39D60-C4C1-475B-BE65-6885920C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43E5D-91C3-4662-8706-6118D2B0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934DA-78BD-4C54-A19A-124C207F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31A-F221-44AA-ABEC-35FCE402244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48B66-2550-467F-866D-4093A79C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D452B-1BAF-4CEB-92CE-AFEBB9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7C9-2645-4750-A413-A9AC31DD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2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61CB-53C6-44B2-ACE8-DA82C576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F76EA5-9D89-454B-BD33-24CB9EE08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5A85E-FA28-4DD6-B976-48951338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31A-F221-44AA-ABEC-35FCE402244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0F29C-92EF-479B-AFFC-03541B81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9FBD1-6444-4D91-8028-2A693DD9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7C9-2645-4750-A413-A9AC31DD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2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1B86E-7E9C-439D-868E-50F6D303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751F3-D4E4-4BC2-A29E-C1730567F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77AB8E-41D6-47F0-9817-468594505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18C2B5-9F33-4FB8-96EC-75669765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31A-F221-44AA-ABEC-35FCE402244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C13001-EBFB-417A-910F-401BCC99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6F707-F9AF-4245-8211-A09AF987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7C9-2645-4750-A413-A9AC31DD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5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C920C-B996-4E63-BACE-B53461BB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70465-5C27-493C-8CE9-76BDB15D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43B24-5027-4623-8A96-C074F9CAF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076F3B-E20F-466B-B056-EB91A75DE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180BB0-39AB-4B6E-B9C7-F60BBCF5F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EDEC3-E3E2-4F05-97B4-CB3FE913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31A-F221-44AA-ABEC-35FCE402244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79D26E-A104-4C36-A700-B3545483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778DEE-74BB-4493-AE29-81B1713C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7C9-2645-4750-A413-A9AC31DD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7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3E5F3-EF91-4921-8773-4D17BFE8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1C7327-5D35-44E9-B29E-81D3D710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31A-F221-44AA-ABEC-35FCE402244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D4DA5F-0A36-41B0-8670-78C81F02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99A8FB-F90D-4601-94E0-09FD074F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7C9-2645-4750-A413-A9AC31DD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6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AB7B33-5A6F-490B-A0A4-CCF7B385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31A-F221-44AA-ABEC-35FCE402244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9AD15-9AE2-4CD2-B378-B51F9EBD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7F8FCB-90BE-439F-8D39-8539BC2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7C9-2645-4750-A413-A9AC31DD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F3067-531A-4414-BCE7-0ABA4DB0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8864C-B369-4A21-A146-0F9717C4D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FC962-CA74-4C54-A12C-622EBDAFC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CBA34-50B7-4104-AA62-EBB05CCB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31A-F221-44AA-ABEC-35FCE402244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1ED6B-8F76-4F17-B2C2-B6AFEA0D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386C-CFD8-4F91-8A7A-796FB093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7C9-2645-4750-A413-A9AC31DD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5F4BC-D76D-4EAC-B87F-4A7F7B26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D5705D-B78E-4F9E-B4CD-78863CC40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EC15F3-8A03-4EA6-A0D2-12E1A38D0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8E039-AFFD-427D-AE38-23549DD7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31A-F221-44AA-ABEC-35FCE402244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9D44C-E42F-4437-BD0D-880B3A54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E74CE-AD8D-4039-8D19-5282DAB2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7C9-2645-4750-A413-A9AC31DD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3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586FA7-6751-4513-A23F-CE3EF3C2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131EB-4C0A-4035-93FA-0E14CBBEE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75F5B-90B7-488D-BA33-9BC031148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FE31A-F221-44AA-ABEC-35FCE402244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1302D-8C14-4D63-836D-DEA009EF9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54216-1B7A-4EAC-840C-FA113D928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DF7C9-2645-4750-A413-A9AC31DD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6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676AD-EDBC-42D9-9525-04695317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5134"/>
          </a:xfrm>
        </p:spPr>
        <p:txBody>
          <a:bodyPr>
            <a:normAutofit/>
          </a:bodyPr>
          <a:lstStyle/>
          <a:p>
            <a:r>
              <a:rPr lang="ko-KR" altLang="en-US" dirty="0"/>
              <a:t>파이썬 스터디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369289-8812-47C9-B275-6B27081A76A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4247497"/>
            <a:ext cx="9144000" cy="165576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 실증분석 연구회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97003-F54E-4B9F-B72B-C657F50B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b="1" smtClean="0"/>
              <a:t>1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7476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/>
          <a:lstStyle/>
          <a:p>
            <a:r>
              <a:rPr lang="ko-KR" altLang="en-US" dirty="0"/>
              <a:t>클래스와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7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</a:t>
            </a:r>
          </a:p>
          <a:p>
            <a:pPr lvl="1"/>
            <a:r>
              <a:rPr lang="ko-KR" altLang="en-US" dirty="0"/>
              <a:t>객체지향 언어에서 객체의 설계도에 해당하는 요소</a:t>
            </a:r>
            <a:endParaRPr lang="en-US" altLang="ko-KR" dirty="0"/>
          </a:p>
          <a:p>
            <a:pPr lvl="1"/>
            <a:r>
              <a:rPr lang="ko-KR" altLang="en-US" dirty="0"/>
              <a:t>클래스 멤버</a:t>
            </a:r>
            <a:r>
              <a:rPr lang="en-US" altLang="ko-KR" dirty="0"/>
              <a:t>(member)</a:t>
            </a:r>
            <a:r>
              <a:rPr lang="ko-KR" altLang="en-US" dirty="0"/>
              <a:t>로 속성</a:t>
            </a:r>
            <a:r>
              <a:rPr lang="en-US" altLang="ko-KR" dirty="0"/>
              <a:t>(attribute)</a:t>
            </a:r>
            <a:r>
              <a:rPr lang="ko-KR" altLang="en-US" dirty="0"/>
              <a:t>과 메소드</a:t>
            </a:r>
            <a:r>
              <a:rPr lang="en-US" altLang="ko-KR" dirty="0"/>
              <a:t>(method)</a:t>
            </a:r>
            <a:r>
              <a:rPr lang="ko-KR" altLang="en-US" dirty="0"/>
              <a:t>를 갖는다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(object)</a:t>
            </a:r>
          </a:p>
          <a:p>
            <a:pPr lvl="1"/>
            <a:r>
              <a:rPr lang="ko-KR" altLang="en-US" dirty="0"/>
              <a:t>객체지향 프로그램의 객체</a:t>
            </a:r>
            <a:endParaRPr lang="en-US" altLang="ko-KR" dirty="0"/>
          </a:p>
          <a:p>
            <a:pPr lvl="1"/>
            <a:r>
              <a:rPr lang="ko-KR" altLang="en-US" dirty="0"/>
              <a:t>클래스의 설계도를 찍어낸 실체</a:t>
            </a:r>
            <a:r>
              <a:rPr lang="en-US" altLang="ko-KR" dirty="0"/>
              <a:t>, </a:t>
            </a:r>
            <a:r>
              <a:rPr lang="ko-KR" altLang="en-US" dirty="0"/>
              <a:t>클래스의 인스턴스</a:t>
            </a:r>
            <a:r>
              <a:rPr lang="en-US" altLang="ko-KR" dirty="0"/>
              <a:t>(instance)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클래스가 붕어빵 틀 이라면 객체는 틀로 찍어낸 붕어빵</a:t>
            </a:r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3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/>
          <a:lstStyle/>
          <a:p>
            <a:r>
              <a:rPr lang="ko-KR" altLang="en-US" dirty="0"/>
              <a:t>파이썬 클래스의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7"/>
          </a:xfrm>
        </p:spPr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클래스의 데이터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endParaRPr lang="en-US" altLang="ko-KR" dirty="0"/>
          </a:p>
          <a:p>
            <a:r>
              <a:rPr lang="ko-KR" altLang="en-US" dirty="0"/>
              <a:t>메소드</a:t>
            </a:r>
            <a:r>
              <a:rPr lang="en-US" altLang="ko-KR" dirty="0"/>
              <a:t>: </a:t>
            </a:r>
            <a:r>
              <a:rPr lang="ko-KR" altLang="en-US" dirty="0"/>
              <a:t>클래스의 연산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67192-D2DF-4A08-845F-1213678DE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2" t="30515" r="15867" b="36375"/>
          <a:stretch/>
        </p:blipFill>
        <p:spPr>
          <a:xfrm>
            <a:off x="2513553" y="2546692"/>
            <a:ext cx="7164893" cy="39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/>
          <a:lstStyle/>
          <a:p>
            <a:r>
              <a:rPr lang="ko-KR" altLang="en-US" dirty="0"/>
              <a:t>클래스 불러들이기 </a:t>
            </a:r>
            <a:r>
              <a:rPr lang="en-US" altLang="ko-KR" dirty="0"/>
              <a:t>– import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7"/>
          </a:xfrm>
        </p:spPr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사용자의 편의를 위해 많은 클래스들을 제공</a:t>
            </a:r>
            <a:endParaRPr lang="en-US" altLang="ko-KR" dirty="0"/>
          </a:p>
          <a:p>
            <a:pPr lvl="1"/>
            <a:r>
              <a:rPr lang="ko-KR" altLang="en-US" dirty="0" err="1"/>
              <a:t>파이썬이</a:t>
            </a:r>
            <a:r>
              <a:rPr lang="ko-KR" altLang="en-US" dirty="0"/>
              <a:t> 제공한 클래스를 사용하면 간편하게 프로그래밍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파이썬이</a:t>
            </a:r>
            <a:r>
              <a:rPr lang="ko-KR" altLang="en-US" dirty="0"/>
              <a:t> 제공하는 클래스</a:t>
            </a:r>
            <a:endParaRPr lang="en-US" altLang="ko-KR" dirty="0"/>
          </a:p>
          <a:p>
            <a:pPr lvl="1"/>
            <a:r>
              <a:rPr lang="ko-KR" altLang="en-US" dirty="0"/>
              <a:t>내장 클래스</a:t>
            </a:r>
            <a:r>
              <a:rPr lang="en-US" altLang="ko-KR" dirty="0"/>
              <a:t>: str, list …</a:t>
            </a:r>
          </a:p>
          <a:p>
            <a:pPr lvl="1"/>
            <a:r>
              <a:rPr lang="ko-KR" altLang="en-US" dirty="0"/>
              <a:t>외부 클래스</a:t>
            </a:r>
            <a:r>
              <a:rPr lang="en-US" altLang="ko-KR" dirty="0"/>
              <a:t>: import</a:t>
            </a:r>
            <a:r>
              <a:rPr lang="ko-KR" altLang="en-US" dirty="0"/>
              <a:t>문을 통해 불러들여야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import math	# </a:t>
            </a:r>
            <a:r>
              <a:rPr lang="ko-KR" altLang="en-US" dirty="0"/>
              <a:t>수학 관련 클래스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import random	# </a:t>
            </a:r>
            <a:r>
              <a:rPr lang="ko-KR" altLang="en-US" dirty="0"/>
              <a:t>무작위 값</a:t>
            </a:r>
            <a:r>
              <a:rPr lang="en-US" altLang="ko-KR" dirty="0"/>
              <a:t>(</a:t>
            </a:r>
            <a:r>
              <a:rPr lang="ko-KR" altLang="en-US" dirty="0"/>
              <a:t>난수</a:t>
            </a:r>
            <a:r>
              <a:rPr lang="en-US" altLang="ko-KR" dirty="0"/>
              <a:t>) </a:t>
            </a:r>
            <a:r>
              <a:rPr lang="ko-KR" altLang="en-US" dirty="0"/>
              <a:t>생성 클래스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1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/>
          <a:lstStyle/>
          <a:p>
            <a:r>
              <a:rPr lang="en-US" altLang="ko-KR" dirty="0"/>
              <a:t>math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7"/>
          </a:xfrm>
        </p:spPr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클래스 문서</a:t>
            </a:r>
            <a:endParaRPr lang="en-US" altLang="ko-KR" dirty="0"/>
          </a:p>
          <a:p>
            <a:pPr lvl="1"/>
            <a:r>
              <a:rPr lang="en-US" altLang="ko-KR" sz="2000" dirty="0"/>
              <a:t>https://docs.python.org/3.6/library/math.html?highlight=math#module-math</a:t>
            </a:r>
            <a:r>
              <a:rPr lang="ko-KR" altLang="en-US" sz="2000" dirty="0"/>
              <a:t> 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0D3796-3F85-4BE9-841D-C86A8D0C3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33" t="32515" r="15867" b="43859"/>
          <a:stretch/>
        </p:blipFill>
        <p:spPr>
          <a:xfrm>
            <a:off x="2640961" y="2923674"/>
            <a:ext cx="6910077" cy="27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53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7"/>
          </a:xfrm>
        </p:spPr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클래스 문서</a:t>
            </a:r>
            <a:endParaRPr lang="en-US" altLang="ko-KR" dirty="0"/>
          </a:p>
          <a:p>
            <a:pPr lvl="1"/>
            <a:r>
              <a:rPr lang="en-US" altLang="ko-KR" sz="2000" dirty="0"/>
              <a:t>https://docs.python.org/3.6/library/random.html?highlight=random#module-random </a:t>
            </a:r>
            <a:br>
              <a:rPr lang="en-US" altLang="ko-KR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F0B4ED-D7D4-478D-B1CA-40CD85115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13" t="30515" r="10660" b="34269"/>
          <a:stretch/>
        </p:blipFill>
        <p:spPr>
          <a:xfrm>
            <a:off x="2579752" y="2710919"/>
            <a:ext cx="7032495" cy="35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8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880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ko-KR" altLang="en-US" dirty="0"/>
              <a:t>데이터 실증분석을 위한 파이썬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3600" dirty="0" err="1"/>
              <a:t>Numpy</a:t>
            </a:r>
            <a:br>
              <a:rPr lang="en-US" altLang="ko-KR" sz="3600" dirty="0"/>
            </a:br>
            <a:r>
              <a:rPr lang="en-US" altLang="ko-KR" sz="3600" dirty="0"/>
              <a:t>Pandas</a:t>
            </a:r>
            <a:br>
              <a:rPr lang="en-US" altLang="ko-KR" sz="3600" dirty="0"/>
            </a:br>
            <a:r>
              <a:rPr lang="en-US" altLang="ko-KR" sz="3600" dirty="0"/>
              <a:t>Matplotlib</a:t>
            </a:r>
            <a:br>
              <a:rPr lang="en-US" altLang="ko-KR" sz="3600" dirty="0"/>
            </a:br>
            <a:r>
              <a:rPr lang="en-US" altLang="ko-KR" sz="3600" dirty="0" err="1"/>
              <a:t>Sklearn</a:t>
            </a:r>
            <a:br>
              <a:rPr lang="en-US" altLang="ko-KR" sz="3600" dirty="0"/>
            </a:br>
            <a:r>
              <a:rPr lang="en-US" altLang="ko-KR" sz="3600" dirty="0"/>
              <a:t>….</a:t>
            </a:r>
            <a:endParaRPr lang="ko-KR" altLang="en-US" sz="3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2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/>
              <a:t>파이썬 데이터 타입의 하나 </a:t>
            </a:r>
            <a:r>
              <a:rPr lang="en-US" altLang="ko-KR" sz="2400" dirty="0"/>
              <a:t>- </a:t>
            </a:r>
            <a:r>
              <a:rPr lang="ko-KR" altLang="en-US" sz="2400" dirty="0"/>
              <a:t>원소들의 배열</a:t>
            </a:r>
            <a:r>
              <a:rPr lang="en-US" altLang="ko-KR" sz="2400" dirty="0"/>
              <a:t>(array)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en-US" altLang="ko-KR" sz="2400" dirty="0" err="1"/>
              <a:t>numpy</a:t>
            </a:r>
            <a:r>
              <a:rPr lang="ko-KR" altLang="en-US" sz="2400" dirty="0"/>
              <a:t> 데이터 타입 하나로 통일해서 데이터를 다루기 때문에 연산이나 </a:t>
            </a:r>
            <a:r>
              <a:rPr lang="ko-KR" altLang="en-US" sz="2400" dirty="0" err="1"/>
              <a:t>저장시</a:t>
            </a:r>
            <a:r>
              <a:rPr lang="ko-KR" altLang="en-US" sz="2400" dirty="0"/>
              <a:t> 변환과정이 필요 없어 효율적임</a:t>
            </a: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en-US" altLang="ko-KR" sz="2400" dirty="0"/>
              <a:t>Fixed-type </a:t>
            </a:r>
            <a:r>
              <a:rPr lang="ko-KR" altLang="en-US" sz="2400" dirty="0"/>
              <a:t>이기 때문에 호환성</a:t>
            </a:r>
            <a:r>
              <a:rPr lang="en-US" altLang="ko-KR" sz="2400" dirty="0"/>
              <a:t>(flexibility)</a:t>
            </a:r>
            <a:r>
              <a:rPr lang="ko-KR" altLang="en-US" sz="2400" dirty="0"/>
              <a:t>은 부족하지만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그 대신 강력한 </a:t>
            </a:r>
            <a:r>
              <a:rPr lang="ko-KR" altLang="en-US" sz="2400" dirty="0" err="1"/>
              <a:t>연산력과</a:t>
            </a:r>
            <a:r>
              <a:rPr lang="ko-KR" altLang="en-US" sz="2400" dirty="0"/>
              <a:t> 효율성을 가짐</a:t>
            </a: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en-US" altLang="ko-KR" sz="2400" dirty="0" err="1"/>
              <a:t>Numpy</a:t>
            </a:r>
            <a:r>
              <a:rPr lang="en-US" altLang="ko-KR" sz="2400" dirty="0"/>
              <a:t> package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ndarray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ko-KR" altLang="en-US" sz="2400" dirty="0"/>
              <a:t>사용 가능한 데이터 타입 </a:t>
            </a:r>
            <a:r>
              <a:rPr lang="en-US" altLang="ko-KR" sz="2400" dirty="0"/>
              <a:t>: int, unit, float, complex, </a:t>
            </a:r>
            <a:r>
              <a:rPr lang="en-US" altLang="ko-KR" sz="2400" dirty="0" err="1"/>
              <a:t>boolean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7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" dirty="0"/>
          </a:p>
          <a:p>
            <a:r>
              <a:rPr lang="en-US" altLang="ko-KR" sz="1800" dirty="0" err="1"/>
              <a:t>Numpy</a:t>
            </a:r>
            <a:r>
              <a:rPr lang="ko-KR" altLang="en-US" sz="1800" dirty="0"/>
              <a:t>의 중요한 특징</a:t>
            </a:r>
            <a:endParaRPr lang="en-US" altLang="ko-KR" sz="1800" dirty="0"/>
          </a:p>
          <a:p>
            <a:pPr lvl="1"/>
            <a:r>
              <a:rPr lang="en-US" altLang="ko-KR" sz="1600" dirty="0"/>
              <a:t>An efficient multidimensional array(</a:t>
            </a:r>
            <a:r>
              <a:rPr lang="en-US" altLang="ko-KR" sz="1600" dirty="0" err="1"/>
              <a:t>ndarray</a:t>
            </a:r>
            <a:r>
              <a:rPr lang="en-US" altLang="ko-KR" sz="1600" dirty="0"/>
              <a:t>) providing fast array-oriented arithmetic operations and flexible broadcasting capability.</a:t>
            </a:r>
          </a:p>
          <a:p>
            <a:pPr lvl="1"/>
            <a:r>
              <a:rPr lang="en-US" altLang="ko-KR" sz="1600" dirty="0"/>
              <a:t>Mathematical functions for fast operations on entire arrays of data without having to write loops. (Vectorization)</a:t>
            </a:r>
          </a:p>
          <a:p>
            <a:pPr lvl="1"/>
            <a:r>
              <a:rPr lang="en-US" altLang="ko-KR" sz="1600" dirty="0"/>
              <a:t>Linear algebra, random number generation, and Fourier transform capabilities</a:t>
            </a:r>
          </a:p>
          <a:p>
            <a:pPr lvl="1"/>
            <a:r>
              <a:rPr lang="en-US" altLang="ko-KR" sz="1600" dirty="0"/>
              <a:t>A C API for connecting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with libraries written in C C++, or FPRTRAN.</a:t>
            </a:r>
          </a:p>
          <a:p>
            <a:pPr lvl="1"/>
            <a:endParaRPr lang="en-US" altLang="ko-KR" sz="1050" dirty="0"/>
          </a:p>
          <a:p>
            <a:r>
              <a:rPr lang="en-US" altLang="ko-KR" sz="1800" dirty="0" err="1"/>
              <a:t>Numpy</a:t>
            </a:r>
            <a:r>
              <a:rPr lang="ko-KR" altLang="en-US" sz="1800" dirty="0"/>
              <a:t>의 장점</a:t>
            </a:r>
            <a:endParaRPr lang="en-US" altLang="ko-KR" sz="1800" dirty="0"/>
          </a:p>
          <a:p>
            <a:pPr lvl="1"/>
            <a:r>
              <a:rPr lang="en-US" altLang="ko-KR" sz="1600" dirty="0" err="1"/>
              <a:t>Numpy</a:t>
            </a:r>
            <a:r>
              <a:rPr lang="ko-KR" altLang="en-US" sz="1600" dirty="0"/>
              <a:t> </a:t>
            </a:r>
            <a:r>
              <a:rPr lang="en-US" altLang="ko-KR" sz="1600" dirty="0"/>
              <a:t>arrays</a:t>
            </a:r>
            <a:r>
              <a:rPr lang="ko-KR" altLang="en-US" sz="1600" dirty="0"/>
              <a:t> </a:t>
            </a:r>
            <a:r>
              <a:rPr lang="en-US" altLang="ko-KR" sz="1600" dirty="0"/>
              <a:t>use</a:t>
            </a:r>
            <a:r>
              <a:rPr lang="ko-KR" altLang="en-US" sz="1600" dirty="0"/>
              <a:t> </a:t>
            </a:r>
            <a:r>
              <a:rPr lang="en-US" altLang="ko-KR" sz="1600" dirty="0"/>
              <a:t>much</a:t>
            </a:r>
            <a:r>
              <a:rPr lang="ko-KR" altLang="en-US" sz="1600" dirty="0"/>
              <a:t> </a:t>
            </a:r>
            <a:r>
              <a:rPr lang="en-US" altLang="ko-KR" sz="1600" dirty="0"/>
              <a:t>less</a:t>
            </a:r>
            <a:r>
              <a:rPr lang="ko-KR" altLang="en-US" sz="1600" dirty="0"/>
              <a:t> </a:t>
            </a:r>
            <a:r>
              <a:rPr lang="en-US" altLang="ko-KR" sz="1600" dirty="0"/>
              <a:t>memory</a:t>
            </a:r>
            <a:r>
              <a:rPr lang="ko-KR" altLang="en-US" sz="1600" dirty="0"/>
              <a:t> </a:t>
            </a:r>
            <a:r>
              <a:rPr lang="en-US" altLang="ko-KR" sz="1600" dirty="0"/>
              <a:t>than</a:t>
            </a:r>
            <a:r>
              <a:rPr lang="ko-KR" altLang="en-US" sz="1600" dirty="0"/>
              <a:t> </a:t>
            </a:r>
            <a:r>
              <a:rPr lang="en-US" altLang="ko-KR" sz="1600" dirty="0"/>
              <a:t>built-in</a:t>
            </a:r>
            <a:r>
              <a:rPr lang="ko-KR" altLang="en-US" sz="1600" dirty="0"/>
              <a:t> </a:t>
            </a:r>
            <a:r>
              <a:rPr lang="en-US" altLang="ko-KR" sz="1600" dirty="0"/>
              <a:t>Python</a:t>
            </a:r>
            <a:r>
              <a:rPr lang="ko-KR" altLang="en-US" sz="1600" dirty="0"/>
              <a:t> </a:t>
            </a:r>
            <a:r>
              <a:rPr lang="en-US" altLang="ko-KR" sz="1600" dirty="0"/>
              <a:t>sequences.</a:t>
            </a:r>
          </a:p>
          <a:p>
            <a:pPr lvl="1"/>
            <a:r>
              <a:rPr lang="en-US" altLang="ko-KR" sz="1600" dirty="0" err="1"/>
              <a:t>Numpy</a:t>
            </a:r>
            <a:r>
              <a:rPr lang="en-US" altLang="ko-KR" sz="1600" dirty="0"/>
              <a:t> operations perform complex computation on entire arrays without the need for Python for loop.</a:t>
            </a:r>
          </a:p>
          <a:p>
            <a:pPr lvl="1"/>
            <a:r>
              <a:rPr lang="en-US" altLang="ko-KR" sz="1600" dirty="0" err="1"/>
              <a:t>Numpy</a:t>
            </a:r>
            <a:r>
              <a:rPr lang="en-US" altLang="ko-KR" sz="1600" dirty="0"/>
              <a:t> based algorithms are generally 10 to 100 times faster than their pure Python counterparts and use significantly less memory.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While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provides a computational foundation for general numerical data processing, many people use pandas as the basis for most kinds of statistics or analytics, especially on tabular data.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6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r>
              <a:rPr lang="en-US" altLang="ko-KR" dirty="0"/>
              <a:t>Creating Arrays from Python Lists</a:t>
            </a:r>
          </a:p>
          <a:p>
            <a:pPr lvl="1"/>
            <a:r>
              <a:rPr lang="ko-KR" altLang="en-US" sz="1600" dirty="0"/>
              <a:t>리스트와 다르게 </a:t>
            </a:r>
            <a:r>
              <a:rPr lang="ko-KR" altLang="en-US" sz="1600" dirty="0" err="1"/>
              <a:t>넘파이는</a:t>
            </a:r>
            <a:r>
              <a:rPr lang="ko-KR" altLang="en-US" sz="1600" dirty="0"/>
              <a:t> 오직 </a:t>
            </a:r>
            <a:r>
              <a:rPr lang="ko-KR" altLang="en-US" sz="1600" dirty="0" err="1"/>
              <a:t>넘파이</a:t>
            </a:r>
            <a:r>
              <a:rPr lang="ko-KR" altLang="en-US" sz="1600" dirty="0"/>
              <a:t> 배열</a:t>
            </a:r>
            <a:r>
              <a:rPr lang="en-US" altLang="ko-KR" sz="1600" dirty="0"/>
              <a:t>, </a:t>
            </a:r>
            <a:r>
              <a:rPr lang="ko-KR" altLang="en-US" sz="1600" dirty="0"/>
              <a:t>한가지 데이터 타입만을 원소로 갖는다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리스트와 다르게 </a:t>
            </a:r>
            <a:r>
              <a:rPr lang="ko-KR" altLang="en-US" sz="1600" dirty="0" err="1"/>
              <a:t>넘파이는</a:t>
            </a:r>
            <a:r>
              <a:rPr lang="ko-KR" altLang="en-US" sz="1600" dirty="0"/>
              <a:t> 다차원 표현을 명확하게 할 수 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050" dirty="0"/>
          </a:p>
          <a:p>
            <a:r>
              <a:rPr lang="en-US" altLang="ko-KR" dirty="0"/>
              <a:t>Creating Arrays from Scratch</a:t>
            </a:r>
          </a:p>
          <a:p>
            <a:pPr lvl="1"/>
            <a:r>
              <a:rPr lang="ko-KR" altLang="en-US" sz="1600" dirty="0"/>
              <a:t>매우 큰 </a:t>
            </a:r>
            <a:r>
              <a:rPr lang="ko-KR" altLang="en-US" sz="1600" dirty="0" err="1"/>
              <a:t>넘파이</a:t>
            </a:r>
            <a:r>
              <a:rPr lang="ko-KR" altLang="en-US" sz="1600" dirty="0"/>
              <a:t> 배열을 생성할 때에는 미리 지정된 방법에 따라서 쉽게 생성할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Numpy</a:t>
            </a:r>
            <a:r>
              <a:rPr lang="en-US" altLang="ko-KR" sz="1600" dirty="0"/>
              <a:t> </a:t>
            </a:r>
            <a:r>
              <a:rPr lang="ko-KR" altLang="en-US" sz="1600" dirty="0"/>
              <a:t>객체의 메서드 </a:t>
            </a:r>
            <a:r>
              <a:rPr lang="en-US" altLang="ko-KR" sz="1600" dirty="0"/>
              <a:t>zeros, full, random </a:t>
            </a:r>
            <a:r>
              <a:rPr lang="ko-KR" altLang="en-US" sz="1600" dirty="0"/>
              <a:t>등의 사용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r>
              <a:rPr lang="en-US" altLang="ko-KR" dirty="0"/>
              <a:t>Basics of </a:t>
            </a:r>
            <a:r>
              <a:rPr lang="en-US" altLang="ko-KR" dirty="0" err="1"/>
              <a:t>Numpy</a:t>
            </a:r>
            <a:r>
              <a:rPr lang="en-US" altLang="ko-KR" dirty="0"/>
              <a:t> Arrays</a:t>
            </a:r>
          </a:p>
          <a:p>
            <a:pPr lvl="1"/>
            <a:r>
              <a:rPr lang="en-US" altLang="ko-KR" sz="1600" dirty="0"/>
              <a:t>Attributes of arrays: size, shape </a:t>
            </a:r>
            <a:r>
              <a:rPr lang="ko-KR" altLang="en-US" sz="1600" dirty="0"/>
              <a:t>등 다양한 속성을 확인</a:t>
            </a:r>
            <a:endParaRPr lang="en-US" altLang="ko-KR" sz="1600" dirty="0"/>
          </a:p>
          <a:p>
            <a:pPr lvl="1"/>
            <a:r>
              <a:rPr lang="en-US" altLang="ko-KR" sz="1600" dirty="0"/>
              <a:t>Indexing and slicing of arrays: elements </a:t>
            </a:r>
            <a:r>
              <a:rPr lang="ko-KR" altLang="en-US" sz="1600" dirty="0"/>
              <a:t>들을 추출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Numpy</a:t>
            </a:r>
            <a:r>
              <a:rPr lang="en-US" altLang="ko-KR" sz="1600" dirty="0"/>
              <a:t> slicing</a:t>
            </a:r>
            <a:r>
              <a:rPr lang="ko-KR" altLang="en-US" sz="1600" dirty="0"/>
              <a:t>은</a:t>
            </a: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 err="1"/>
              <a:t>Numpy</a:t>
            </a:r>
            <a:r>
              <a:rPr lang="ko-KR" altLang="en-US" sz="1600" dirty="0"/>
              <a:t>객체</a:t>
            </a:r>
            <a:r>
              <a:rPr lang="en-US" altLang="ko-KR" sz="1600" dirty="0"/>
              <a:t>[</a:t>
            </a:r>
            <a:r>
              <a:rPr lang="en-US" altLang="ko-KR" sz="1600" dirty="0" err="1"/>
              <a:t>start:stop:step</a:t>
            </a:r>
            <a:r>
              <a:rPr lang="en-US" altLang="ko-KR" sz="1600" dirty="0"/>
              <a:t>]</a:t>
            </a:r>
            <a:r>
              <a:rPr lang="ko-KR" altLang="en-US" sz="1600" dirty="0"/>
              <a:t>형식을 가짐</a:t>
            </a:r>
            <a:endParaRPr lang="en-US" altLang="ko-KR" sz="1600" dirty="0"/>
          </a:p>
          <a:p>
            <a:pPr lvl="1"/>
            <a:r>
              <a:rPr lang="en-US" altLang="ko-KR" sz="1600" dirty="0"/>
              <a:t>Reshaping arrays: </a:t>
            </a:r>
            <a:r>
              <a:rPr lang="ko-KR" altLang="en-US" sz="1600" dirty="0" err="1"/>
              <a:t>주여진</a:t>
            </a:r>
            <a:r>
              <a:rPr lang="ko-KR" altLang="en-US" sz="1600" dirty="0"/>
              <a:t> </a:t>
            </a:r>
            <a:r>
              <a:rPr lang="en-US" altLang="ko-KR" sz="1600" dirty="0"/>
              <a:t>array</a:t>
            </a:r>
            <a:r>
              <a:rPr lang="ko-KR" altLang="en-US" sz="1600" dirty="0"/>
              <a:t>의 형태를 변환</a:t>
            </a:r>
            <a:endParaRPr lang="en-US" altLang="ko-KR" sz="1600" dirty="0"/>
          </a:p>
          <a:p>
            <a:pPr lvl="1"/>
            <a:r>
              <a:rPr lang="en-US" altLang="ko-KR" sz="1600" dirty="0"/>
              <a:t>Joining and splitting arrays: </a:t>
            </a:r>
            <a:r>
              <a:rPr lang="ko-KR" altLang="en-US" sz="1600" dirty="0"/>
              <a:t>여러 </a:t>
            </a:r>
            <a:r>
              <a:rPr lang="en-US" altLang="ko-KR" sz="1600" dirty="0"/>
              <a:t>arrays</a:t>
            </a:r>
            <a:r>
              <a:rPr lang="ko-KR" altLang="en-US" sz="1600" dirty="0"/>
              <a:t>를 결합하거나 하나의 </a:t>
            </a:r>
            <a:r>
              <a:rPr lang="en-US" altLang="ko-KR" sz="1600" dirty="0"/>
              <a:t>array</a:t>
            </a:r>
            <a:r>
              <a:rPr lang="ko-KR" altLang="en-US" sz="1600" dirty="0"/>
              <a:t>를 여러 개의 </a:t>
            </a:r>
            <a:r>
              <a:rPr lang="en-US" altLang="ko-KR" sz="1600" dirty="0"/>
              <a:t>arrays</a:t>
            </a:r>
            <a:r>
              <a:rPr lang="ko-KR" altLang="en-US" sz="1600" dirty="0"/>
              <a:t>들로 분할함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7"/>
          </a:xfrm>
        </p:spPr>
        <p:txBody>
          <a:bodyPr/>
          <a:lstStyle/>
          <a:p>
            <a:r>
              <a:rPr lang="ko-KR" altLang="en-US" dirty="0"/>
              <a:t>함수의 필요성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해결해야 하는 문제의 범위가 커지고 복잡해지면 그 문제를 해결하기 위해 작성해야 하는 프로그램도 커짐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전체 프로그램을 작고 간단한 프로그램들로 나누어서 작업하면 문제를 편리하게 해결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이런 작고 간단한 프로그램들을 </a:t>
            </a:r>
            <a:r>
              <a:rPr lang="en-US" altLang="ko-KR" dirty="0"/>
              <a:t>'</a:t>
            </a:r>
            <a:r>
              <a:rPr lang="ko-KR" altLang="en-US" dirty="0"/>
              <a:t>함수</a:t>
            </a:r>
            <a:r>
              <a:rPr lang="en-US" altLang="ko-KR" dirty="0"/>
              <a:t>'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전체 프로그램 </a:t>
            </a:r>
            <a:r>
              <a:rPr lang="en-US" altLang="ko-KR" dirty="0"/>
              <a:t>= </a:t>
            </a:r>
            <a:r>
              <a:rPr lang="ko-KR" altLang="en-US" dirty="0"/>
              <a:t>함수의 합 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2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/>
          <a:lstStyle/>
          <a:p>
            <a:r>
              <a:rPr lang="ko-KR" altLang="en-US" dirty="0"/>
              <a:t>함수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7"/>
          </a:xfrm>
        </p:spPr>
        <p:txBody>
          <a:bodyPr>
            <a:normAutofit/>
          </a:bodyPr>
          <a:lstStyle/>
          <a:p>
            <a:r>
              <a:rPr lang="ko-KR" altLang="en-US" dirty="0"/>
              <a:t>함수 정의</a:t>
            </a:r>
            <a:endParaRPr lang="en-US" altLang="ko-KR" dirty="0"/>
          </a:p>
          <a:p>
            <a:pPr lvl="1"/>
            <a:r>
              <a:rPr lang="ko-KR" altLang="en-US" dirty="0"/>
              <a:t>함수 이름</a:t>
            </a:r>
            <a:r>
              <a:rPr lang="en-US" altLang="ko-KR" dirty="0"/>
              <a:t>: </a:t>
            </a:r>
            <a:r>
              <a:rPr lang="en-US" altLang="ko-KR" dirty="0" err="1"/>
              <a:t>FunctionName</a:t>
            </a:r>
            <a:endParaRPr lang="en-US" altLang="ko-KR" dirty="0"/>
          </a:p>
          <a:p>
            <a:pPr lvl="2"/>
            <a:r>
              <a:rPr lang="ko-KR" altLang="en-US" dirty="0"/>
              <a:t>함수 이름 작성 규칙은 변수 이름 작성 규칙과 같음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형식 매개 변수</a:t>
            </a:r>
            <a:r>
              <a:rPr lang="en-US" altLang="ko-KR" dirty="0"/>
              <a:t>(formal parameter): f1, f2, . . .</a:t>
            </a:r>
          </a:p>
          <a:p>
            <a:pPr lvl="2"/>
            <a:r>
              <a:rPr lang="ko-KR" altLang="en-US" dirty="0"/>
              <a:t>함수에 정의하는 매개 변수</a:t>
            </a:r>
            <a:endParaRPr lang="en-US" altLang="ko-KR" dirty="0"/>
          </a:p>
          <a:p>
            <a:pPr lvl="2"/>
            <a:r>
              <a:rPr lang="ko-KR" altLang="en-US" dirty="0"/>
              <a:t>함수 내에 선언하는 지역 변수처럼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리턴값</a:t>
            </a:r>
            <a:r>
              <a:rPr lang="en-US" altLang="ko-KR" dirty="0"/>
              <a:t>: </a:t>
            </a:r>
            <a:r>
              <a:rPr lang="en-US" altLang="ko-KR" dirty="0" err="1"/>
              <a:t>ResultValue</a:t>
            </a:r>
            <a:endParaRPr lang="en-US" altLang="ko-KR" dirty="0"/>
          </a:p>
          <a:p>
            <a:pPr lvl="2"/>
            <a:r>
              <a:rPr lang="ko-KR" altLang="en-US" dirty="0" err="1"/>
              <a:t>리턴값</a:t>
            </a:r>
            <a:r>
              <a:rPr lang="ko-KR" altLang="en-US" dirty="0"/>
              <a:t> 생략 가능</a:t>
            </a:r>
            <a:endParaRPr lang="en-US" altLang="ko-KR" dirty="0"/>
          </a:p>
          <a:p>
            <a:pPr lvl="2"/>
            <a:r>
              <a:rPr lang="en-US" altLang="ko-KR" dirty="0"/>
              <a:t>return</a:t>
            </a:r>
            <a:r>
              <a:rPr lang="ko-KR" altLang="en-US" dirty="0"/>
              <a:t>도 생략 가능 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D6594D-21AC-40A3-A2E2-D05EF422F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7" t="68304" r="14110" b="20585"/>
          <a:stretch/>
        </p:blipFill>
        <p:spPr>
          <a:xfrm>
            <a:off x="4311316" y="4972887"/>
            <a:ext cx="7742970" cy="13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3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7"/>
          </a:xfrm>
        </p:spPr>
        <p:txBody>
          <a:bodyPr/>
          <a:lstStyle/>
          <a:p>
            <a:r>
              <a:rPr lang="ko-KR" altLang="en-US" dirty="0"/>
              <a:t>함수 호출</a:t>
            </a:r>
            <a:endParaRPr lang="en-US" altLang="ko-KR" dirty="0"/>
          </a:p>
          <a:p>
            <a:pPr lvl="1"/>
            <a:r>
              <a:rPr lang="ko-KR" altLang="en-US" dirty="0"/>
              <a:t>실 매개 변수</a:t>
            </a:r>
            <a:r>
              <a:rPr lang="en-US" altLang="ko-KR" dirty="0"/>
              <a:t>(actual parameter): a1, a2</a:t>
            </a:r>
          </a:p>
          <a:p>
            <a:pPr lvl="2"/>
            <a:r>
              <a:rPr lang="ko-KR" altLang="en-US" dirty="0"/>
              <a:t>함수 호출 시 매개 변수에 전달하는 값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sz="3600" dirty="0"/>
          </a:p>
          <a:p>
            <a:pPr marL="457200" lvl="1" indent="0">
              <a:buNone/>
            </a:pPr>
            <a:r>
              <a:rPr lang="en-US" altLang="ko-KR" sz="4000" dirty="0"/>
              <a:t>result</a:t>
            </a:r>
            <a:r>
              <a:rPr lang="ko-KR" altLang="en-US" sz="4000" dirty="0"/>
              <a:t> </a:t>
            </a:r>
            <a:r>
              <a:rPr lang="en-US" altLang="ko-KR" sz="4000" dirty="0"/>
              <a:t>=</a:t>
            </a:r>
            <a:r>
              <a:rPr lang="ko-KR" altLang="en-US" sz="4000" dirty="0"/>
              <a:t> </a:t>
            </a:r>
            <a:r>
              <a:rPr lang="en-US" altLang="ko-KR" sz="4000" dirty="0" err="1"/>
              <a:t>FunctionName</a:t>
            </a:r>
            <a:r>
              <a:rPr lang="en-US" altLang="ko-KR" sz="4000" dirty="0"/>
              <a:t>(a1, a2, . . . )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7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/>
          <a:lstStyle/>
          <a:p>
            <a:r>
              <a:rPr lang="ko-KR" altLang="en-US" dirty="0"/>
              <a:t>함수 예</a:t>
            </a:r>
            <a:r>
              <a:rPr lang="en-US" altLang="ko-KR" dirty="0"/>
              <a:t>1) </a:t>
            </a:r>
            <a:r>
              <a:rPr lang="ko-KR" altLang="en-US" dirty="0"/>
              <a:t>수식을 함수로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7"/>
          </a:xfrm>
        </p:spPr>
        <p:txBody>
          <a:bodyPr/>
          <a:lstStyle/>
          <a:p>
            <a:r>
              <a:rPr lang="ko-KR" altLang="en-US" dirty="0"/>
              <a:t>값을 반환하는 함수는 수학 함수와 유사</a:t>
            </a:r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B6AF91-8967-415A-A5BB-6A544B593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26" t="27602" r="14362" b="40117"/>
          <a:stretch/>
        </p:blipFill>
        <p:spPr>
          <a:xfrm>
            <a:off x="1990040" y="2268955"/>
            <a:ext cx="8211919" cy="42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8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/>
          <a:lstStyle/>
          <a:p>
            <a:r>
              <a:rPr lang="ko-KR" altLang="en-US" dirty="0"/>
              <a:t>파이썬 내장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7"/>
          </a:xfrm>
        </p:spPr>
        <p:txBody>
          <a:bodyPr/>
          <a:lstStyle/>
          <a:p>
            <a:pPr marL="0" indent="0"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A72C49E-FFB9-4CC5-B5F2-5532FABEF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19143"/>
              </p:ext>
            </p:extLst>
          </p:nvPr>
        </p:nvGraphicFramePr>
        <p:xfrm>
          <a:off x="2071470" y="1378479"/>
          <a:ext cx="8049060" cy="5160433"/>
        </p:xfrm>
        <a:graphic>
          <a:graphicData uri="http://schemas.openxmlformats.org/drawingml/2006/table">
            <a:tbl>
              <a:tblPr/>
              <a:tblGrid>
                <a:gridCol w="1609812">
                  <a:extLst>
                    <a:ext uri="{9D8B030D-6E8A-4147-A177-3AD203B41FA5}">
                      <a16:colId xmlns:a16="http://schemas.microsoft.com/office/drawing/2014/main" val="622666292"/>
                    </a:ext>
                  </a:extLst>
                </a:gridCol>
                <a:gridCol w="1609812">
                  <a:extLst>
                    <a:ext uri="{9D8B030D-6E8A-4147-A177-3AD203B41FA5}">
                      <a16:colId xmlns:a16="http://schemas.microsoft.com/office/drawing/2014/main" val="2124651218"/>
                    </a:ext>
                  </a:extLst>
                </a:gridCol>
                <a:gridCol w="1609812">
                  <a:extLst>
                    <a:ext uri="{9D8B030D-6E8A-4147-A177-3AD203B41FA5}">
                      <a16:colId xmlns:a16="http://schemas.microsoft.com/office/drawing/2014/main" val="1306001416"/>
                    </a:ext>
                  </a:extLst>
                </a:gridCol>
                <a:gridCol w="1609812">
                  <a:extLst>
                    <a:ext uri="{9D8B030D-6E8A-4147-A177-3AD203B41FA5}">
                      <a16:colId xmlns:a16="http://schemas.microsoft.com/office/drawing/2014/main" val="3984581396"/>
                    </a:ext>
                  </a:extLst>
                </a:gridCol>
                <a:gridCol w="1609812">
                  <a:extLst>
                    <a:ext uri="{9D8B030D-6E8A-4147-A177-3AD203B41FA5}">
                      <a16:colId xmlns:a16="http://schemas.microsoft.com/office/drawing/2014/main" val="375950818"/>
                    </a:ext>
                  </a:extLst>
                </a:gridCol>
              </a:tblGrid>
              <a:tr h="36172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abs()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delattr()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hash()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memoryview()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set()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321537"/>
                  </a:ext>
                </a:extLst>
              </a:tr>
              <a:tr h="36172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all()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dict()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help()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min()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setattr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()</a:t>
                      </a:r>
                      <a:endParaRPr lang="en-US" sz="1700" dirty="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514424"/>
                  </a:ext>
                </a:extLst>
              </a:tr>
              <a:tr h="36172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any()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dir()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hex()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next()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slice()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108085"/>
                  </a:ext>
                </a:extLst>
              </a:tr>
              <a:tr h="422789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ascii()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divmod()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id()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object() </a:t>
                      </a:r>
                      <a:endParaRPr lang="en-US" sz="1700" dirty="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sorted()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739570"/>
                  </a:ext>
                </a:extLst>
              </a:tr>
              <a:tr h="36172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bin()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enumerate()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input()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oct()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staticmethod()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04083"/>
                  </a:ext>
                </a:extLst>
              </a:tr>
              <a:tr h="36172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bool()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eval()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int()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open()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str()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7561"/>
                  </a:ext>
                </a:extLst>
              </a:tr>
              <a:tr h="36172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breakpoint()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exec()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isinstance()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ord()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sum()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865923"/>
                  </a:ext>
                </a:extLst>
              </a:tr>
              <a:tr h="36172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bytearray()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filter()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issubclass()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pow() </a:t>
                      </a:r>
                      <a:endParaRPr lang="en-US" sz="1700" dirty="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super()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014841"/>
                  </a:ext>
                </a:extLst>
              </a:tr>
              <a:tr h="36172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bytes()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float()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iter()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print() </a:t>
                      </a:r>
                      <a:endParaRPr lang="en-US" sz="1700" dirty="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tuple()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629356"/>
                  </a:ext>
                </a:extLst>
              </a:tr>
              <a:tr h="36172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callable()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format()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len()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property()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type()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402036"/>
                  </a:ext>
                </a:extLst>
              </a:tr>
              <a:tr h="36172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chr()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frozenset()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list()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range()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vars()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484667"/>
                  </a:ext>
                </a:extLst>
              </a:tr>
              <a:tr h="36172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classmethod()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getattr()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locals()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repr()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zip()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413334"/>
                  </a:ext>
                </a:extLst>
              </a:tr>
              <a:tr h="36172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compile()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globals()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map()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reversed()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__import__()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488978"/>
                  </a:ext>
                </a:extLst>
              </a:tr>
              <a:tr h="396968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complex()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hasattr()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max() 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round()</a:t>
                      </a:r>
                      <a:endParaRPr lang="en-US" sz="1700">
                        <a:effectLst/>
                      </a:endParaRPr>
                    </a:p>
                  </a:txBody>
                  <a:tcPr marL="84219" marR="84219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219" marR="84219" marT="42110" marB="42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18271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D172963-0DD5-40D0-98A5-E78C18CED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5" y="1797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6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/>
          <a:lstStyle/>
          <a:p>
            <a:r>
              <a:rPr lang="ko-KR" altLang="en-US" dirty="0"/>
              <a:t>가변 매개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7"/>
          </a:xfrm>
        </p:spPr>
        <p:txBody>
          <a:bodyPr/>
          <a:lstStyle/>
          <a:p>
            <a:r>
              <a:rPr lang="ko-KR" altLang="en-US" dirty="0"/>
              <a:t>가변 매개 변수</a:t>
            </a:r>
            <a:endParaRPr lang="en-US" altLang="ko-KR" dirty="0"/>
          </a:p>
          <a:p>
            <a:pPr lvl="1"/>
            <a:r>
              <a:rPr lang="ko-KR" altLang="en-US" dirty="0"/>
              <a:t>매개 변수 앞에 </a:t>
            </a:r>
            <a:r>
              <a:rPr lang="en-US" altLang="ko-KR" dirty="0"/>
              <a:t>‘*’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1"/>
            <a:r>
              <a:rPr lang="ko-KR" altLang="en-US" dirty="0"/>
              <a:t>매개 변수 개수를 원하는 만큼 사용 가능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F6CAD0-68D7-433A-8190-D9691D144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28" t="32515" r="14613" b="33333"/>
          <a:stretch/>
        </p:blipFill>
        <p:spPr>
          <a:xfrm>
            <a:off x="2702273" y="2756317"/>
            <a:ext cx="6787453" cy="37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1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/>
          <a:lstStyle/>
          <a:p>
            <a:r>
              <a:rPr lang="ko-KR" altLang="en-US" dirty="0"/>
              <a:t>디폴트 매개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7"/>
          </a:xfrm>
        </p:spPr>
        <p:txBody>
          <a:bodyPr/>
          <a:lstStyle/>
          <a:p>
            <a:r>
              <a:rPr lang="ko-KR" altLang="en-US" dirty="0"/>
              <a:t>디폴트 매개 변수</a:t>
            </a:r>
            <a:endParaRPr lang="en-US" altLang="ko-KR" dirty="0"/>
          </a:p>
          <a:p>
            <a:pPr lvl="1"/>
            <a:r>
              <a:rPr lang="ko-KR" altLang="en-US" dirty="0"/>
              <a:t>매개 변수에 디폴트 값 지정</a:t>
            </a:r>
            <a:endParaRPr lang="en-US" altLang="ko-KR" dirty="0"/>
          </a:p>
          <a:p>
            <a:pPr lvl="1"/>
            <a:r>
              <a:rPr lang="ko-KR" altLang="en-US" dirty="0"/>
              <a:t>매개 변수 생략 시 디폴트 값이 적용됨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9AEA7C-4ED9-4C3B-AC2D-FBA888336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26" t="32282" r="13860" b="33800"/>
          <a:stretch/>
        </p:blipFill>
        <p:spPr>
          <a:xfrm>
            <a:off x="2498301" y="2688974"/>
            <a:ext cx="7195398" cy="384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4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/>
          <a:lstStyle/>
          <a:p>
            <a:r>
              <a:rPr lang="ko-KR" altLang="en-US" dirty="0"/>
              <a:t>클래스와 객체 </a:t>
            </a:r>
            <a:r>
              <a:rPr lang="en-US" altLang="ko-KR" dirty="0"/>
              <a:t>– </a:t>
            </a:r>
            <a:r>
              <a:rPr lang="ko-KR" altLang="en-US" dirty="0"/>
              <a:t>객체 지향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7"/>
          </a:xfrm>
        </p:spPr>
        <p:txBody>
          <a:bodyPr/>
          <a:lstStyle/>
          <a:p>
            <a:r>
              <a:rPr lang="ko-KR" altLang="en-US" dirty="0"/>
              <a:t>세상 모든 것이 객체</a:t>
            </a:r>
            <a:r>
              <a:rPr lang="en-US" altLang="ko-KR" dirty="0"/>
              <a:t>(object)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객체마다 고유한 특성</a:t>
            </a:r>
            <a:r>
              <a:rPr lang="en-US" altLang="ko-KR" dirty="0"/>
              <a:t>(state)</a:t>
            </a:r>
            <a:r>
              <a:rPr lang="ko-KR" altLang="en-US" dirty="0"/>
              <a:t>와 행동</a:t>
            </a:r>
            <a:r>
              <a:rPr lang="en-US" altLang="ko-KR" dirty="0"/>
              <a:t>(behavior)</a:t>
            </a:r>
            <a:r>
              <a:rPr lang="ko-KR" altLang="en-US" dirty="0"/>
              <a:t>를 가짐</a:t>
            </a:r>
            <a:endParaRPr lang="en-US" altLang="ko-KR" dirty="0"/>
          </a:p>
          <a:p>
            <a:pPr lvl="1"/>
            <a:r>
              <a:rPr lang="ko-KR" altLang="en-US" dirty="0"/>
              <a:t>정보를 주고 받는 등 다른 객체들과 상호작용을 하면서 동작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컴퓨터 프로그램에서 객체 사례</a:t>
            </a:r>
            <a:endParaRPr lang="en-US" altLang="ko-KR" dirty="0"/>
          </a:p>
          <a:p>
            <a:pPr lvl="1"/>
            <a:r>
              <a:rPr lang="ko-KR" altLang="en-US" dirty="0" err="1"/>
              <a:t>테트리스</a:t>
            </a:r>
            <a:r>
              <a:rPr lang="ko-KR" altLang="en-US" dirty="0"/>
              <a:t> 게임의 각 블록들</a:t>
            </a:r>
            <a:endParaRPr lang="en-US" altLang="ko-KR" dirty="0"/>
          </a:p>
          <a:p>
            <a:pPr lvl="1"/>
            <a:r>
              <a:rPr lang="ko-KR" altLang="en-US" dirty="0"/>
              <a:t>윈도우 프로그램의 메뉴나 버튼들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객체지향</a:t>
            </a:r>
            <a:r>
              <a:rPr lang="en-US" altLang="ko-KR" dirty="0"/>
              <a:t>(object-oriented)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객체를 기반으로 프로그램을 작성하는 소프트웨어 개발 기법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7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897</Words>
  <Application>Microsoft Office PowerPoint</Application>
  <PresentationFormat>와이드스크린</PresentationFormat>
  <Paragraphs>218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ArialMT</vt:lpstr>
      <vt:lpstr>맑은 고딕</vt:lpstr>
      <vt:lpstr>Arial</vt:lpstr>
      <vt:lpstr>Office 테마</vt:lpstr>
      <vt:lpstr>파이썬 스터디  3주차</vt:lpstr>
      <vt:lpstr>함수</vt:lpstr>
      <vt:lpstr>함수 정의</vt:lpstr>
      <vt:lpstr>함수 호출</vt:lpstr>
      <vt:lpstr>함수 예1) 수식을 함수로 표현</vt:lpstr>
      <vt:lpstr>파이썬 내장 함수</vt:lpstr>
      <vt:lpstr>가변 매개 변수</vt:lpstr>
      <vt:lpstr>디폴트 매개 변수</vt:lpstr>
      <vt:lpstr>클래스와 객체 – 객체 지향</vt:lpstr>
      <vt:lpstr>클래스와 객체</vt:lpstr>
      <vt:lpstr>파이썬 클래스의 구조</vt:lpstr>
      <vt:lpstr>클래스 불러들이기 – import 문</vt:lpstr>
      <vt:lpstr>math 클래스</vt:lpstr>
      <vt:lpstr>random 클래스</vt:lpstr>
      <vt:lpstr>데이터 실증분석을 위한 파이썬  Numpy Pandas Matplotlib Sklearn ….</vt:lpstr>
      <vt:lpstr>Numpy</vt:lpstr>
      <vt:lpstr>Numpy 특성</vt:lpstr>
      <vt:lpstr>Numpy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스터디  3주차</dc:title>
  <dc:creator>94jjiisu@naver.com</dc:creator>
  <cp:lastModifiedBy>94jjiisu@naver.com</cp:lastModifiedBy>
  <cp:revision>13</cp:revision>
  <dcterms:created xsi:type="dcterms:W3CDTF">2020-07-18T18:02:13Z</dcterms:created>
  <dcterms:modified xsi:type="dcterms:W3CDTF">2020-07-20T13:32:45Z</dcterms:modified>
</cp:coreProperties>
</file>