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2+VG4gjWmj/wZHM5AH00xC3Og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Jupyter: =&gt; 모르던거 : kernel 창에서 작업 자체를 취소하고 결과값 지우기 등 여러 옵션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markdown 앞에 # 표시를 통해서 글자 크기 조정 가능</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major shortcut key : cell 단위에서 m 누르면 코드가 markdown으로 변환, b누르면 아래에 셀 추가, a누르면 위로 셀추가</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=&gt; numpy 나 pandas도 기본적으로 C언어의 연산능력 차용해옴.</a:t>
            </a:r>
            <a:endParaRPr/>
          </a:p>
          <a:p>
            <a:pPr indent="0" lvl="0" marL="0" rtl="0" algn="l">
              <a:spcBef>
                <a:spcPts val="0"/>
              </a:spcBef>
              <a:spcAft>
                <a:spcPts val="0"/>
              </a:spcAft>
              <a:buNone/>
            </a:pPr>
            <a:r>
              <a:rPr lang="en-US"/>
              <a:t>상호작용 인터페이스만 python활용.</a:t>
            </a:r>
            <a:endParaRPr/>
          </a:p>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1" name="Shape 11"/>
        <p:cNvGrpSpPr/>
        <p:nvPr/>
      </p:nvGrpSpPr>
      <p:grpSpPr>
        <a:xfrm>
          <a:off x="0" y="0"/>
          <a:ext cx="0" cy="0"/>
          <a:chOff x="0" y="0"/>
          <a:chExt cx="0" cy="0"/>
        </a:xfrm>
      </p:grpSpPr>
      <p:sp>
        <p:nvSpPr>
          <p:cNvPr id="12" name="Google Shape;1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7" name="Shape 17"/>
        <p:cNvGrpSpPr/>
        <p:nvPr/>
      </p:nvGrpSpPr>
      <p:grpSpPr>
        <a:xfrm>
          <a:off x="0" y="0"/>
          <a:ext cx="0" cy="0"/>
          <a:chOff x="0" y="0"/>
          <a:chExt cx="0" cy="0"/>
        </a:xfrm>
      </p:grpSpPr>
      <p:sp>
        <p:nvSpPr>
          <p:cNvPr id="18" name="Google Shape;18;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algun Gothic"/>
                <a:ea typeface="Malgun Gothic"/>
                <a:cs typeface="Malgun Gothic"/>
                <a:sym typeface="Malgun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Malgun Gothic"/>
                <a:ea typeface="Malgun Gothic"/>
                <a:cs typeface="Malgun Gothic"/>
                <a:sym typeface="Malgun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algun Gothic"/>
                <a:ea typeface="Malgun Gothic"/>
                <a:cs typeface="Malgun Gothic"/>
                <a:sym typeface="Malgun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9pPr>
          </a:lstStyle>
          <a:p/>
        </p:txBody>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matplotlib.org/" TargetMode="External"/><Relationship Id="rId4" Type="http://schemas.openxmlformats.org/officeDocument/2006/relationships/hyperlink" Target="http://ipython.org/" TargetMode="External"/><Relationship Id="rId5" Type="http://schemas.openxmlformats.org/officeDocument/2006/relationships/hyperlink" Target="http://jupyter.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cipy.org/" TargetMode="External"/><Relationship Id="rId4" Type="http://schemas.openxmlformats.org/officeDocument/2006/relationships/hyperlink" Target="http://scikit-learn.org/" TargetMode="External"/><Relationship Id="rId5" Type="http://schemas.openxmlformats.org/officeDocument/2006/relationships/hyperlink" Target="http://statsmodels.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63563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959"/>
              <a:buFont typeface="Malgun Gothic"/>
              <a:buNone/>
            </a:pPr>
            <a:r>
              <a:rPr lang="en-US" sz="3959"/>
              <a:t>파이썬 스터디 4주차</a:t>
            </a:r>
            <a:br>
              <a:rPr lang="en-US" sz="3959"/>
            </a:br>
            <a:br>
              <a:rPr lang="en-US" sz="3959"/>
            </a:br>
            <a:r>
              <a:rPr lang="en-US" sz="2520"/>
              <a:t>실증분석을 위한 파이썬 패키지</a:t>
            </a:r>
            <a:br>
              <a:rPr lang="en-US" sz="3959"/>
            </a:br>
            <a:br>
              <a:rPr lang="en-US" sz="3959"/>
            </a:br>
            <a:r>
              <a:rPr lang="en-US" sz="3959">
                <a:solidFill>
                  <a:srgbClr val="FF0000"/>
                </a:solidFill>
              </a:rPr>
              <a:t>-</a:t>
            </a:r>
            <a:r>
              <a:rPr lang="en-US" sz="3240"/>
              <a:t>Numpy</a:t>
            </a:r>
            <a:r>
              <a:rPr lang="en-US" sz="3959">
                <a:solidFill>
                  <a:srgbClr val="FF0000"/>
                </a:solidFill>
              </a:rPr>
              <a:t>-</a:t>
            </a:r>
            <a:br>
              <a:rPr lang="en-US" sz="3240"/>
            </a:br>
            <a:r>
              <a:rPr lang="en-US" sz="3240"/>
              <a:t>Pandas</a:t>
            </a:r>
            <a:br>
              <a:rPr lang="en-US" sz="3240"/>
            </a:br>
            <a:r>
              <a:rPr lang="en-US" sz="3240"/>
              <a:t>Matplotlib</a:t>
            </a:r>
            <a:br>
              <a:rPr lang="en-US" sz="3240"/>
            </a:br>
            <a:r>
              <a:rPr lang="en-US" sz="3240"/>
              <a:t>Sklearn</a:t>
            </a:r>
            <a:br>
              <a:rPr lang="en-US" sz="3240"/>
            </a:br>
            <a:r>
              <a:rPr lang="en-US" sz="3240"/>
              <a:t>….</a:t>
            </a:r>
            <a:br>
              <a:rPr lang="en-US" sz="3240"/>
            </a:br>
            <a:br>
              <a:rPr lang="en-US" sz="3240"/>
            </a:br>
            <a:br>
              <a:rPr lang="en-US" sz="1800"/>
            </a:br>
            <a:r>
              <a:rPr lang="en-US" sz="1800"/>
              <a:t>실증분석 연구회</a:t>
            </a:r>
            <a:endParaRPr sz="3240"/>
          </a:p>
        </p:txBody>
      </p:sp>
      <p:sp>
        <p:nvSpPr>
          <p:cNvPr id="85" name="Google Shape;85;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np.concatenate()</a:t>
            </a:r>
            <a:endParaRPr sz="3200"/>
          </a:p>
        </p:txBody>
      </p:sp>
      <p:sp>
        <p:nvSpPr>
          <p:cNvPr id="147" name="Google Shape;14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8" name="Google Shape;148;p10"/>
          <p:cNvPicPr preferRelativeResize="0"/>
          <p:nvPr>
            <p:ph idx="1" type="body"/>
          </p:nvPr>
        </p:nvPicPr>
        <p:blipFill rotWithShape="1">
          <a:blip r:embed="rId3">
            <a:alphaModFix/>
          </a:blip>
          <a:srcRect b="0" l="0" r="0" t="0"/>
          <a:stretch/>
        </p:blipFill>
        <p:spPr>
          <a:xfrm>
            <a:off x="752476" y="1106905"/>
            <a:ext cx="7681912" cy="3556958"/>
          </a:xfrm>
          <a:prstGeom prst="rect">
            <a:avLst/>
          </a:prstGeom>
          <a:noFill/>
          <a:ln>
            <a:noFill/>
          </a:ln>
        </p:spPr>
      </p:pic>
      <p:pic>
        <p:nvPicPr>
          <p:cNvPr id="149" name="Google Shape;149;p10"/>
          <p:cNvPicPr preferRelativeResize="0"/>
          <p:nvPr/>
        </p:nvPicPr>
        <p:blipFill rotWithShape="1">
          <a:blip r:embed="rId4">
            <a:alphaModFix/>
          </a:blip>
          <a:srcRect b="0" l="0" r="0" t="0"/>
          <a:stretch/>
        </p:blipFill>
        <p:spPr>
          <a:xfrm>
            <a:off x="928687" y="4625752"/>
            <a:ext cx="7505700" cy="22322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Computation on Numpy Arrays</a:t>
            </a:r>
            <a:endParaRPr sz="3200"/>
          </a:p>
        </p:txBody>
      </p:sp>
      <p:sp>
        <p:nvSpPr>
          <p:cNvPr id="155" name="Google Shape;155;p11"/>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Computation on Numpy Arrays</a:t>
            </a:r>
            <a:endParaRPr/>
          </a:p>
          <a:p>
            <a:pPr indent="-228600" lvl="1" marL="685800" rtl="0" algn="l">
              <a:lnSpc>
                <a:spcPct val="90000"/>
              </a:lnSpc>
              <a:spcBef>
                <a:spcPts val="500"/>
              </a:spcBef>
              <a:spcAft>
                <a:spcPts val="0"/>
              </a:spcAft>
              <a:buClr>
                <a:schemeClr val="dk1"/>
              </a:buClr>
              <a:buSzPts val="1600"/>
              <a:buChar char="•"/>
            </a:pPr>
            <a:r>
              <a:rPr lang="en-US" sz="1600"/>
              <a:t>Numpy provides an easy and flexible interface to optimized computation with arrays of data.</a:t>
            </a:r>
            <a:endParaRPr/>
          </a:p>
          <a:p>
            <a:pPr indent="-228600" lvl="1" marL="685800" rtl="0" algn="l">
              <a:lnSpc>
                <a:spcPct val="90000"/>
              </a:lnSpc>
              <a:spcBef>
                <a:spcPts val="500"/>
              </a:spcBef>
              <a:spcAft>
                <a:spcPts val="0"/>
              </a:spcAft>
              <a:buClr>
                <a:schemeClr val="dk1"/>
              </a:buClr>
              <a:buSzPts val="1600"/>
              <a:buChar char="•"/>
            </a:pPr>
            <a:r>
              <a:rPr lang="en-US" sz="1600"/>
              <a:t>The key to making it fast is to use vectorized operations, generally implemented through Numpy’s Universal functions(ufuncs).</a:t>
            </a:r>
            <a:endParaRPr/>
          </a:p>
          <a:p>
            <a:pPr indent="-228600" lvl="1" marL="685800" rtl="0" algn="l">
              <a:lnSpc>
                <a:spcPct val="90000"/>
              </a:lnSpc>
              <a:spcBef>
                <a:spcPts val="500"/>
              </a:spcBef>
              <a:spcAft>
                <a:spcPts val="0"/>
              </a:spcAft>
              <a:buClr>
                <a:schemeClr val="dk1"/>
              </a:buClr>
              <a:buSzPts val="1600"/>
              <a:buChar char="•"/>
            </a:pPr>
            <a:r>
              <a:rPr lang="en-US" sz="1600"/>
              <a:t>The bottleneck is not the operations themselves, but the type checks and function dispatches that Python must do at each cycle of the loop.</a:t>
            </a:r>
            <a:endParaRPr/>
          </a:p>
          <a:p>
            <a:pPr indent="-165100" lvl="1" marL="685800" rtl="0" algn="l">
              <a:lnSpc>
                <a:spcPct val="90000"/>
              </a:lnSpc>
              <a:spcBef>
                <a:spcPts val="500"/>
              </a:spcBef>
              <a:spcAft>
                <a:spcPts val="0"/>
              </a:spcAft>
              <a:buClr>
                <a:schemeClr val="dk1"/>
              </a:buClr>
              <a:buSzPts val="1000"/>
              <a:buNone/>
            </a:pPr>
            <a:r>
              <a:t/>
            </a:r>
            <a:endParaRPr sz="1000"/>
          </a:p>
          <a:p>
            <a:pPr indent="-228600" lvl="0" marL="228600" rtl="0" algn="l">
              <a:lnSpc>
                <a:spcPct val="90000"/>
              </a:lnSpc>
              <a:spcBef>
                <a:spcPts val="1000"/>
              </a:spcBef>
              <a:spcAft>
                <a:spcPts val="0"/>
              </a:spcAft>
              <a:buClr>
                <a:schemeClr val="dk1"/>
              </a:buClr>
              <a:buSzPts val="2000"/>
              <a:buChar char="•"/>
            </a:pPr>
            <a:r>
              <a:rPr lang="en-US" sz="2000"/>
              <a:t>Vectorized operation</a:t>
            </a:r>
            <a:endParaRPr/>
          </a:p>
          <a:p>
            <a:pPr indent="-228600" lvl="1" marL="685800" rtl="0" algn="l">
              <a:lnSpc>
                <a:spcPct val="90000"/>
              </a:lnSpc>
              <a:spcBef>
                <a:spcPts val="500"/>
              </a:spcBef>
              <a:spcAft>
                <a:spcPts val="0"/>
              </a:spcAft>
              <a:buClr>
                <a:schemeClr val="dk1"/>
              </a:buClr>
              <a:buSzPts val="1600"/>
              <a:buChar char="•"/>
            </a:pPr>
            <a:r>
              <a:rPr lang="en-US" sz="1600"/>
              <a:t>For many types of operations, Numpy provides a vectorized operation. </a:t>
            </a:r>
            <a:endParaRPr/>
          </a:p>
          <a:p>
            <a:pPr indent="-228600" lvl="1" marL="685800" rtl="0" algn="l">
              <a:lnSpc>
                <a:spcPct val="90000"/>
              </a:lnSpc>
              <a:spcBef>
                <a:spcPts val="500"/>
              </a:spcBef>
              <a:spcAft>
                <a:spcPts val="0"/>
              </a:spcAft>
              <a:buClr>
                <a:schemeClr val="dk1"/>
              </a:buClr>
              <a:buSzPts val="1600"/>
              <a:buChar char="•"/>
            </a:pPr>
            <a:r>
              <a:rPr lang="en-US" sz="1600"/>
              <a:t>Vectorized operations are implemented via ufuncs, whose main purpose is to quickly execute repeated operations on values in Numpy arrays.</a:t>
            </a:r>
            <a:endParaRPr/>
          </a:p>
          <a:p>
            <a:pPr indent="-228600" lvl="1" marL="685800" rtl="0" algn="l">
              <a:lnSpc>
                <a:spcPct val="90000"/>
              </a:lnSpc>
              <a:spcBef>
                <a:spcPts val="500"/>
              </a:spcBef>
              <a:spcAft>
                <a:spcPts val="0"/>
              </a:spcAft>
              <a:buClr>
                <a:schemeClr val="dk1"/>
              </a:buClr>
              <a:buSzPts val="1600"/>
              <a:buChar char="•"/>
            </a:pPr>
            <a:r>
              <a:rPr lang="en-US" sz="1600"/>
              <a:t>This vectorized approach is designed to push the loop into the compiled layer that underlines Numpy, leading to much faster execution.</a:t>
            </a:r>
            <a:endParaRPr/>
          </a:p>
          <a:p>
            <a:pPr indent="-158750" lvl="1" marL="685800" rtl="0" algn="l">
              <a:lnSpc>
                <a:spcPct val="90000"/>
              </a:lnSpc>
              <a:spcBef>
                <a:spcPts val="500"/>
              </a:spcBef>
              <a:spcAft>
                <a:spcPts val="0"/>
              </a:spcAft>
              <a:buClr>
                <a:schemeClr val="dk1"/>
              </a:buClr>
              <a:buSzPts val="1100"/>
              <a:buNone/>
            </a:pPr>
            <a:r>
              <a:t/>
            </a:r>
            <a:endParaRPr sz="1100"/>
          </a:p>
          <a:p>
            <a:pPr indent="-228600" lvl="0" marL="228600" rtl="0" algn="l">
              <a:lnSpc>
                <a:spcPct val="90000"/>
              </a:lnSpc>
              <a:spcBef>
                <a:spcPts val="1000"/>
              </a:spcBef>
              <a:spcAft>
                <a:spcPts val="0"/>
              </a:spcAft>
              <a:buClr>
                <a:schemeClr val="dk1"/>
              </a:buClr>
              <a:buSzPts val="2000"/>
              <a:buChar char="•"/>
            </a:pPr>
            <a:r>
              <a:rPr lang="en-US" sz="2000"/>
              <a:t>사칙연산</a:t>
            </a:r>
            <a:endParaRPr sz="2000"/>
          </a:p>
          <a:p>
            <a:pPr indent="-228600" lvl="1" marL="685800" rtl="0" algn="l">
              <a:lnSpc>
                <a:spcPct val="90000"/>
              </a:lnSpc>
              <a:spcBef>
                <a:spcPts val="500"/>
              </a:spcBef>
              <a:spcAft>
                <a:spcPts val="0"/>
              </a:spcAft>
              <a:buClr>
                <a:schemeClr val="dk1"/>
              </a:buClr>
              <a:buSzPts val="1600"/>
              <a:buChar char="•"/>
            </a:pPr>
            <a:r>
              <a:rPr lang="en-US" sz="1600"/>
              <a:t>일반적 연산이 numpy 데이터 객체 수행될 수 있다.</a:t>
            </a:r>
            <a:endParaRPr/>
          </a:p>
          <a:p>
            <a:pPr indent="-228600" lvl="1" marL="685800" rtl="0" algn="l">
              <a:lnSpc>
                <a:spcPct val="90000"/>
              </a:lnSpc>
              <a:spcBef>
                <a:spcPts val="500"/>
              </a:spcBef>
              <a:spcAft>
                <a:spcPts val="0"/>
              </a:spcAft>
              <a:buClr>
                <a:schemeClr val="dk1"/>
              </a:buClr>
              <a:buSzPts val="1600"/>
              <a:buChar char="•"/>
            </a:pPr>
            <a:r>
              <a:rPr lang="en-US" sz="1600"/>
              <a:t>All arithmetic operations are simply convenient wrappers around specific functions built into Numpy; for example, + operator np.add()</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156" name="Google Shape;15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Computation on Numpy Arrays</a:t>
            </a:r>
            <a:endParaRPr sz="3200"/>
          </a:p>
        </p:txBody>
      </p:sp>
      <p:sp>
        <p:nvSpPr>
          <p:cNvPr id="162" name="Google Shape;162;p12"/>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Aggregations: Min, Max, and everything in between</a:t>
            </a:r>
            <a:endParaRPr/>
          </a:p>
          <a:p>
            <a:pPr indent="-228600" lvl="1" marL="685800" rtl="0" algn="l">
              <a:lnSpc>
                <a:spcPct val="90000"/>
              </a:lnSpc>
              <a:spcBef>
                <a:spcPts val="500"/>
              </a:spcBef>
              <a:spcAft>
                <a:spcPts val="0"/>
              </a:spcAft>
              <a:buClr>
                <a:schemeClr val="dk1"/>
              </a:buClr>
              <a:buSzPts val="2000"/>
              <a:buChar char="•"/>
            </a:pPr>
            <a:r>
              <a:rPr lang="en-US" sz="2000"/>
              <a:t>Often when you are faced with a large amount of data, a first step is to compute summary statistics for the data in question.</a:t>
            </a:r>
            <a:endParaRPr/>
          </a:p>
          <a:p>
            <a:pPr indent="-228600" lvl="1" marL="685800" rtl="0" algn="l">
              <a:lnSpc>
                <a:spcPct val="90000"/>
              </a:lnSpc>
              <a:spcBef>
                <a:spcPts val="500"/>
              </a:spcBef>
              <a:spcAft>
                <a:spcPts val="0"/>
              </a:spcAft>
              <a:buClr>
                <a:schemeClr val="dk1"/>
              </a:buClr>
              <a:buSzPts val="2000"/>
              <a:buChar char="•"/>
            </a:pPr>
            <a:r>
              <a:rPr lang="en-US" sz="2000"/>
              <a:t>Python built-in 메서드를 사용할 수 있으나, Numpy 메서드가 더 빨리 연산을 수행한다. M.sum, np.sum(M)</a:t>
            </a:r>
            <a:endParaRPr/>
          </a:p>
          <a:p>
            <a:pPr indent="-228600" lvl="1" marL="685800" rtl="0" algn="l">
              <a:lnSpc>
                <a:spcPct val="90000"/>
              </a:lnSpc>
              <a:spcBef>
                <a:spcPts val="500"/>
              </a:spcBef>
              <a:spcAft>
                <a:spcPts val="0"/>
              </a:spcAft>
              <a:buClr>
                <a:schemeClr val="dk1"/>
              </a:buClr>
              <a:buSzPts val="2000"/>
              <a:buChar char="•"/>
            </a:pPr>
            <a:r>
              <a:rPr lang="en-US" sz="2000"/>
              <a:t>Multi-dimensional array는 매개변수 axis=0 (compute down the rows), axis=1(compute across the columns)을 지정하여 필요한 작업을 수행할 수 있다</a:t>
            </a:r>
            <a:endParaRPr/>
          </a:p>
        </p:txBody>
      </p:sp>
      <p:sp>
        <p:nvSpPr>
          <p:cNvPr id="163" name="Google Shape;16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4" name="Google Shape;164;p12"/>
          <p:cNvPicPr preferRelativeResize="0"/>
          <p:nvPr/>
        </p:nvPicPr>
        <p:blipFill rotWithShape="1">
          <a:blip r:embed="rId3">
            <a:alphaModFix/>
          </a:blip>
          <a:srcRect b="0" l="0" r="0" t="0"/>
          <a:stretch/>
        </p:blipFill>
        <p:spPr>
          <a:xfrm>
            <a:off x="2495600" y="4132660"/>
            <a:ext cx="7200800" cy="24062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broadcasting</a:t>
            </a:r>
            <a:endParaRPr sz="3200"/>
          </a:p>
        </p:txBody>
      </p:sp>
      <p:sp>
        <p:nvSpPr>
          <p:cNvPr id="170" name="Google Shape;170;p13"/>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Broadcasting</a:t>
            </a:r>
            <a:endParaRPr/>
          </a:p>
          <a:p>
            <a:pPr indent="-228600" lvl="1" marL="685800" rtl="0" algn="l">
              <a:lnSpc>
                <a:spcPct val="90000"/>
              </a:lnSpc>
              <a:spcBef>
                <a:spcPts val="500"/>
              </a:spcBef>
              <a:spcAft>
                <a:spcPts val="0"/>
              </a:spcAft>
              <a:buClr>
                <a:schemeClr val="dk1"/>
              </a:buClr>
              <a:buSzPts val="2000"/>
              <a:buChar char="•"/>
            </a:pPr>
            <a:r>
              <a:rPr lang="en-US" sz="2000"/>
              <a:t>Broadcasting is simply a set of rules for apply binary ufuncs on arrays of different sizes.</a:t>
            </a:r>
            <a:endParaRPr/>
          </a:p>
          <a:p>
            <a:pPr indent="-228600" lvl="1" marL="685800" rtl="0" algn="l">
              <a:lnSpc>
                <a:spcPct val="90000"/>
              </a:lnSpc>
              <a:spcBef>
                <a:spcPts val="500"/>
              </a:spcBef>
              <a:spcAft>
                <a:spcPts val="0"/>
              </a:spcAft>
              <a:buClr>
                <a:schemeClr val="dk1"/>
              </a:buClr>
              <a:buSzPts val="2000"/>
              <a:buChar char="•"/>
            </a:pPr>
            <a:r>
              <a:rPr lang="en-US" sz="2000"/>
              <a:t>Rules of broadcasting</a:t>
            </a:r>
            <a:endParaRPr/>
          </a:p>
          <a:p>
            <a:pPr indent="-228600" lvl="2" marL="1143000" rtl="0" algn="l">
              <a:lnSpc>
                <a:spcPct val="90000"/>
              </a:lnSpc>
              <a:spcBef>
                <a:spcPts val="500"/>
              </a:spcBef>
              <a:spcAft>
                <a:spcPts val="0"/>
              </a:spcAft>
              <a:buClr>
                <a:schemeClr val="dk1"/>
              </a:buClr>
              <a:buSzPts val="1600"/>
              <a:buChar char="•"/>
            </a:pPr>
            <a:r>
              <a:rPr lang="en-US" sz="1600"/>
              <a:t>Rule1: if the two arrays differ in their number of dimensions, the shape of the one with fewer dimensions is paddled with ones on its leading (left) side.</a:t>
            </a:r>
            <a:endParaRPr/>
          </a:p>
          <a:p>
            <a:pPr indent="-228600" lvl="2" marL="1143000" rtl="0" algn="l">
              <a:lnSpc>
                <a:spcPct val="90000"/>
              </a:lnSpc>
              <a:spcBef>
                <a:spcPts val="500"/>
              </a:spcBef>
              <a:spcAft>
                <a:spcPts val="0"/>
              </a:spcAft>
              <a:buClr>
                <a:schemeClr val="dk1"/>
              </a:buClr>
              <a:buSzPts val="1600"/>
              <a:buChar char="•"/>
            </a:pPr>
            <a:r>
              <a:rPr lang="en-US" sz="1600"/>
              <a:t>Rule 2: if the shape of the two arrays does not match in any dimension, the array with shape equal to 1 in that dimension is stretched to match the other shape.</a:t>
            </a:r>
            <a:endParaRPr/>
          </a:p>
          <a:p>
            <a:pPr indent="-228600" lvl="2" marL="1143000" rtl="0" algn="l">
              <a:lnSpc>
                <a:spcPct val="90000"/>
              </a:lnSpc>
              <a:spcBef>
                <a:spcPts val="500"/>
              </a:spcBef>
              <a:spcAft>
                <a:spcPts val="0"/>
              </a:spcAft>
              <a:buClr>
                <a:schemeClr val="dk1"/>
              </a:buClr>
              <a:buSzPts val="1600"/>
              <a:buChar char="•"/>
            </a:pPr>
            <a:r>
              <a:rPr lang="en-US" sz="1600"/>
              <a:t>Rule 3: if in any dimension the sizes disagree and neither is equal to 1, an error is raised.</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171" name="Google Shape;17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2" name="Google Shape;172;p13"/>
          <p:cNvPicPr preferRelativeResize="0"/>
          <p:nvPr/>
        </p:nvPicPr>
        <p:blipFill rotWithShape="1">
          <a:blip r:embed="rId3">
            <a:alphaModFix/>
          </a:blip>
          <a:srcRect b="0" l="0" r="0" t="0"/>
          <a:stretch/>
        </p:blipFill>
        <p:spPr>
          <a:xfrm>
            <a:off x="2273722" y="4112640"/>
            <a:ext cx="3214619" cy="2426272"/>
          </a:xfrm>
          <a:prstGeom prst="rect">
            <a:avLst/>
          </a:prstGeom>
          <a:noFill/>
          <a:ln>
            <a:noFill/>
          </a:ln>
        </p:spPr>
      </p:pic>
      <p:pic>
        <p:nvPicPr>
          <p:cNvPr id="173" name="Google Shape;173;p13"/>
          <p:cNvPicPr preferRelativeResize="0"/>
          <p:nvPr/>
        </p:nvPicPr>
        <p:blipFill rotWithShape="1">
          <a:blip r:embed="rId4">
            <a:alphaModFix/>
          </a:blip>
          <a:srcRect b="0" l="0" r="0" t="0"/>
          <a:stretch/>
        </p:blipFill>
        <p:spPr>
          <a:xfrm>
            <a:off x="6703660" y="4154834"/>
            <a:ext cx="3813880" cy="24955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838200" y="365126"/>
            <a:ext cx="10515600" cy="4865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80"/>
              <a:buFont typeface="Malgun Gothic"/>
              <a:buNone/>
            </a:pPr>
            <a:r>
              <a:rPr lang="en-US" sz="2880"/>
              <a:t>Pandas</a:t>
            </a:r>
            <a:endParaRPr sz="2880"/>
          </a:p>
        </p:txBody>
      </p:sp>
      <p:sp>
        <p:nvSpPr>
          <p:cNvPr id="179" name="Google Shape;179;p14"/>
          <p:cNvSpPr txBox="1"/>
          <p:nvPr>
            <p:ph idx="1" type="body"/>
          </p:nvPr>
        </p:nvSpPr>
        <p:spPr>
          <a:xfrm>
            <a:off x="838200" y="1039906"/>
            <a:ext cx="10515600" cy="56815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Pandas</a:t>
            </a:r>
            <a:endParaRPr/>
          </a:p>
          <a:p>
            <a:pPr indent="-228600" lvl="1" marL="685800" rtl="0" algn="l">
              <a:lnSpc>
                <a:spcPct val="90000"/>
              </a:lnSpc>
              <a:spcBef>
                <a:spcPts val="500"/>
              </a:spcBef>
              <a:spcAft>
                <a:spcPts val="0"/>
              </a:spcAft>
              <a:buClr>
                <a:schemeClr val="dk1"/>
              </a:buClr>
              <a:buSzPts val="1800"/>
              <a:buChar char="•"/>
            </a:pPr>
            <a:r>
              <a:rPr lang="en-US" sz="1800"/>
              <a:t>Wes McKinney에 의해 2008년 개발되어 지속적으로 개선됨</a:t>
            </a:r>
            <a:endParaRPr sz="1800"/>
          </a:p>
          <a:p>
            <a:pPr indent="-228600" lvl="1" marL="685800" rtl="0" algn="l">
              <a:lnSpc>
                <a:spcPct val="90000"/>
              </a:lnSpc>
              <a:spcBef>
                <a:spcPts val="500"/>
              </a:spcBef>
              <a:spcAft>
                <a:spcPts val="0"/>
              </a:spcAft>
              <a:buClr>
                <a:schemeClr val="dk1"/>
              </a:buClr>
              <a:buSzPts val="1800"/>
              <a:buChar char="•"/>
            </a:pPr>
            <a:r>
              <a:rPr lang="en-US" sz="1800"/>
              <a:t>At the very basic level, Panda objects can be thought of as enhanced version of NumPy structured arrays in which the rows and columns are identified with labels rather than simple integer indices.</a:t>
            </a:r>
            <a:endParaRPr/>
          </a:p>
          <a:p>
            <a:pPr indent="-228600" lvl="1" marL="685800" rtl="0" algn="l">
              <a:lnSpc>
                <a:spcPct val="90000"/>
              </a:lnSpc>
              <a:spcBef>
                <a:spcPts val="500"/>
              </a:spcBef>
              <a:spcAft>
                <a:spcPts val="0"/>
              </a:spcAft>
              <a:buClr>
                <a:schemeClr val="dk1"/>
              </a:buClr>
              <a:buSzPts val="1800"/>
              <a:buChar char="•"/>
            </a:pPr>
            <a:r>
              <a:rPr lang="en-US" sz="1800"/>
              <a:t>판다스에는 1차원 벡터 형태의 데이터를 다루기 위한 Series와 2차원 테이블 형태의 데이터를 다루기 위한 DataFrame을 지원한다.</a:t>
            </a:r>
            <a:endParaRPr/>
          </a:p>
          <a:p>
            <a:pPr indent="-114300" lvl="1" marL="685800" rtl="0" algn="l">
              <a:lnSpc>
                <a:spcPct val="90000"/>
              </a:lnSpc>
              <a:spcBef>
                <a:spcPts val="5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2400"/>
              <a:buChar char="•"/>
            </a:pPr>
            <a:r>
              <a:rPr lang="en-US" sz="2400"/>
              <a:t>Series 데이터 객체</a:t>
            </a:r>
            <a:endParaRPr sz="2400"/>
          </a:p>
          <a:p>
            <a:pPr indent="-228600" lvl="1" marL="685800" rtl="0" algn="l">
              <a:lnSpc>
                <a:spcPct val="90000"/>
              </a:lnSpc>
              <a:spcBef>
                <a:spcPts val="500"/>
              </a:spcBef>
              <a:spcAft>
                <a:spcPts val="0"/>
              </a:spcAft>
              <a:buClr>
                <a:schemeClr val="dk1"/>
              </a:buClr>
              <a:buSzPts val="1800"/>
              <a:buChar char="•"/>
            </a:pPr>
            <a:r>
              <a:rPr lang="en-US" sz="1800"/>
              <a:t>A Pandas Series is a one-dimensional array of indexed data.</a:t>
            </a:r>
            <a:endParaRPr/>
          </a:p>
          <a:p>
            <a:pPr indent="-228600" lvl="1" marL="685800" rtl="0" algn="l">
              <a:lnSpc>
                <a:spcPct val="90000"/>
              </a:lnSpc>
              <a:spcBef>
                <a:spcPts val="500"/>
              </a:spcBef>
              <a:spcAft>
                <a:spcPts val="0"/>
              </a:spcAft>
              <a:buClr>
                <a:schemeClr val="dk1"/>
              </a:buClr>
              <a:buSzPts val="1800"/>
              <a:buChar char="•"/>
            </a:pPr>
            <a:r>
              <a:rPr lang="en-US" sz="1800"/>
              <a:t>The Series wraps both a sequence of values and a sequence of indices, which can access with the value and index attributes.</a:t>
            </a:r>
            <a:endParaRPr/>
          </a:p>
          <a:p>
            <a:pPr indent="-228600" lvl="1" marL="685800" rtl="0" algn="l">
              <a:lnSpc>
                <a:spcPct val="90000"/>
              </a:lnSpc>
              <a:spcBef>
                <a:spcPts val="500"/>
              </a:spcBef>
              <a:spcAft>
                <a:spcPts val="0"/>
              </a:spcAft>
              <a:buClr>
                <a:schemeClr val="dk1"/>
              </a:buClr>
              <a:buSzPts val="1800"/>
              <a:buChar char="•"/>
            </a:pPr>
            <a:r>
              <a:rPr lang="en-US" sz="1800"/>
              <a:t>While the NumPy array has an implicitly defined integer index used to access the values, the Pandas Series has an explicitly defined index associated with the values.</a:t>
            </a:r>
            <a:endParaRPr/>
          </a:p>
          <a:p>
            <a:pPr indent="-228600" lvl="1" marL="685800" rtl="0" algn="l">
              <a:lnSpc>
                <a:spcPct val="90000"/>
              </a:lnSpc>
              <a:spcBef>
                <a:spcPts val="500"/>
              </a:spcBef>
              <a:spcAft>
                <a:spcPts val="0"/>
              </a:spcAft>
              <a:buClr>
                <a:schemeClr val="dk1"/>
              </a:buClr>
              <a:buSzPts val="1800"/>
              <a:buChar char="•"/>
            </a:pPr>
            <a:r>
              <a:rPr lang="en-US" sz="1800"/>
              <a:t>This explicit index definition gives the Series object additional capability.</a:t>
            </a:r>
            <a:endParaRPr/>
          </a:p>
          <a:p>
            <a:pPr indent="-228600" lvl="1" marL="685800" rtl="0" algn="l">
              <a:lnSpc>
                <a:spcPct val="90000"/>
              </a:lnSpc>
              <a:spcBef>
                <a:spcPts val="500"/>
              </a:spcBef>
              <a:spcAft>
                <a:spcPts val="0"/>
              </a:spcAft>
              <a:buClr>
                <a:schemeClr val="dk1"/>
              </a:buClr>
              <a:buSzPts val="1800"/>
              <a:buChar char="•"/>
            </a:pPr>
            <a:r>
              <a:rPr lang="en-US" sz="1800"/>
              <a:t>You can think of a Pandas Series a bit like a specialization of a Python dictionary.</a:t>
            </a:r>
            <a:endParaRPr/>
          </a:p>
          <a:p>
            <a:pPr indent="-228600" lvl="1" marL="685800" rtl="0" algn="l">
              <a:lnSpc>
                <a:spcPct val="90000"/>
              </a:lnSpc>
              <a:spcBef>
                <a:spcPts val="500"/>
              </a:spcBef>
              <a:spcAft>
                <a:spcPts val="0"/>
              </a:spcAft>
              <a:buClr>
                <a:schemeClr val="dk1"/>
              </a:buClr>
              <a:buSzPts val="1800"/>
              <a:buChar char="•"/>
            </a:pPr>
            <a:r>
              <a:rPr lang="en-US" sz="1800"/>
              <a:t>Unlike a dictionary, Series also support array style operations such as slicing.</a:t>
            </a:r>
            <a:endParaRPr sz="1800"/>
          </a:p>
          <a:p>
            <a:pPr indent="-76200" lvl="0" marL="228600" rtl="0" algn="l">
              <a:lnSpc>
                <a:spcPct val="90000"/>
              </a:lnSpc>
              <a:spcBef>
                <a:spcPts val="1000"/>
              </a:spcBef>
              <a:spcAft>
                <a:spcPts val="0"/>
              </a:spcAft>
              <a:buClr>
                <a:schemeClr val="dk1"/>
              </a:buClr>
              <a:buSzPts val="2400"/>
              <a:buNone/>
            </a:pPr>
            <a:r>
              <a:t/>
            </a:r>
            <a:endParaRPr sz="2400"/>
          </a:p>
        </p:txBody>
      </p:sp>
      <p:sp>
        <p:nvSpPr>
          <p:cNvPr id="180" name="Google Shape;18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Pandas</a:t>
            </a:r>
            <a:endParaRPr sz="3200"/>
          </a:p>
        </p:txBody>
      </p:sp>
      <p:sp>
        <p:nvSpPr>
          <p:cNvPr id="186" name="Google Shape;186;p15"/>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220"/>
              <a:buChar char="•"/>
            </a:pPr>
            <a:r>
              <a:rPr lang="en-US" sz="2220"/>
              <a:t>Pandas DataFrame 데이터 객체</a:t>
            </a:r>
            <a:endParaRPr sz="2220"/>
          </a:p>
          <a:p>
            <a:pPr indent="-228600" lvl="1" marL="685800" rtl="0" algn="l">
              <a:lnSpc>
                <a:spcPct val="70000"/>
              </a:lnSpc>
              <a:spcBef>
                <a:spcPts val="1200"/>
              </a:spcBef>
              <a:spcAft>
                <a:spcPts val="0"/>
              </a:spcAft>
              <a:buClr>
                <a:schemeClr val="dk1"/>
              </a:buClr>
              <a:buSzPts val="1665"/>
              <a:buChar char="•"/>
            </a:pPr>
            <a:r>
              <a:rPr lang="en-US" sz="1665"/>
              <a:t>A DataFrame is an analog of a two dimensional array with both flexible row indices and flexible column names.</a:t>
            </a:r>
            <a:endParaRPr/>
          </a:p>
          <a:p>
            <a:pPr indent="-228600" lvl="1" marL="685800" rtl="0" algn="l">
              <a:lnSpc>
                <a:spcPct val="70000"/>
              </a:lnSpc>
              <a:spcBef>
                <a:spcPts val="1200"/>
              </a:spcBef>
              <a:spcAft>
                <a:spcPts val="0"/>
              </a:spcAft>
              <a:buClr>
                <a:schemeClr val="dk1"/>
              </a:buClr>
              <a:buSzPts val="1665"/>
              <a:buChar char="•"/>
            </a:pPr>
            <a:r>
              <a:rPr lang="en-US" sz="1665"/>
              <a:t>A DataFrame can be thought as a dictionary of Series all sharing the same index.</a:t>
            </a:r>
            <a:endParaRPr/>
          </a:p>
          <a:p>
            <a:pPr indent="-228600" lvl="1" marL="685800" rtl="0" algn="l">
              <a:lnSpc>
                <a:spcPct val="70000"/>
              </a:lnSpc>
              <a:spcBef>
                <a:spcPts val="1200"/>
              </a:spcBef>
              <a:spcAft>
                <a:spcPts val="0"/>
              </a:spcAft>
              <a:buClr>
                <a:schemeClr val="dk1"/>
              </a:buClr>
              <a:buSzPts val="1665"/>
              <a:buChar char="•"/>
            </a:pPr>
            <a:r>
              <a:rPr lang="en-US" sz="1665"/>
              <a:t>The DataFrame has an index attribute that gives access to the index labels.</a:t>
            </a:r>
            <a:endParaRPr/>
          </a:p>
          <a:p>
            <a:pPr indent="-228600" lvl="1" marL="685800" rtl="0" algn="l">
              <a:lnSpc>
                <a:spcPct val="70000"/>
              </a:lnSpc>
              <a:spcBef>
                <a:spcPts val="1200"/>
              </a:spcBef>
              <a:spcAft>
                <a:spcPts val="0"/>
              </a:spcAft>
              <a:buClr>
                <a:schemeClr val="dk1"/>
              </a:buClr>
              <a:buSzPts val="1665"/>
              <a:buChar char="•"/>
            </a:pPr>
            <a:r>
              <a:rPr lang="en-US" sz="1665"/>
              <a:t>The DataFrame has a column attributes which is an index object holding the column labels.</a:t>
            </a:r>
            <a:endParaRPr/>
          </a:p>
          <a:p>
            <a:pPr indent="-122872" lvl="1" marL="685800" rtl="0" algn="l">
              <a:lnSpc>
                <a:spcPct val="70000"/>
              </a:lnSpc>
              <a:spcBef>
                <a:spcPts val="1200"/>
              </a:spcBef>
              <a:spcAft>
                <a:spcPts val="0"/>
              </a:spcAft>
              <a:buClr>
                <a:schemeClr val="dk1"/>
              </a:buClr>
              <a:buSzPts val="1665"/>
              <a:buNone/>
            </a:pPr>
            <a:r>
              <a:t/>
            </a:r>
            <a:endParaRPr sz="1665"/>
          </a:p>
          <a:p>
            <a:pPr indent="-228600" lvl="0" marL="228600" rtl="0" algn="l">
              <a:lnSpc>
                <a:spcPct val="70000"/>
              </a:lnSpc>
              <a:spcBef>
                <a:spcPts val="1200"/>
              </a:spcBef>
              <a:spcAft>
                <a:spcPts val="0"/>
              </a:spcAft>
              <a:buClr>
                <a:schemeClr val="dk1"/>
              </a:buClr>
              <a:buSzPts val="2220"/>
              <a:buChar char="•"/>
            </a:pPr>
            <a:r>
              <a:rPr lang="en-US" sz="2220"/>
              <a:t>How to construct DataFrame Objects</a:t>
            </a:r>
            <a:endParaRPr/>
          </a:p>
          <a:p>
            <a:pPr indent="-228600" lvl="1" marL="685800" rtl="0" algn="l">
              <a:lnSpc>
                <a:spcPct val="70000"/>
              </a:lnSpc>
              <a:spcBef>
                <a:spcPts val="1200"/>
              </a:spcBef>
              <a:spcAft>
                <a:spcPts val="0"/>
              </a:spcAft>
              <a:buClr>
                <a:schemeClr val="dk1"/>
              </a:buClr>
              <a:buSzPts val="1665"/>
              <a:buChar char="•"/>
            </a:pPr>
            <a:r>
              <a:rPr lang="en-US" sz="1665"/>
              <a:t>From a dictionary of Series objects</a:t>
            </a:r>
            <a:endParaRPr/>
          </a:p>
          <a:p>
            <a:pPr indent="-228600" lvl="1" marL="685800" rtl="0" algn="l">
              <a:lnSpc>
                <a:spcPct val="70000"/>
              </a:lnSpc>
              <a:spcBef>
                <a:spcPts val="1200"/>
              </a:spcBef>
              <a:spcAft>
                <a:spcPts val="0"/>
              </a:spcAft>
              <a:buClr>
                <a:schemeClr val="dk1"/>
              </a:buClr>
              <a:buSzPts val="1665"/>
              <a:buChar char="•"/>
            </a:pPr>
            <a:r>
              <a:rPr lang="en-US" sz="1665"/>
              <a:t>From a list of dictionaries</a:t>
            </a:r>
            <a:endParaRPr/>
          </a:p>
          <a:p>
            <a:pPr indent="-228600" lvl="2" marL="1143000" rtl="0" algn="l">
              <a:lnSpc>
                <a:spcPct val="70000"/>
              </a:lnSpc>
              <a:spcBef>
                <a:spcPts val="1200"/>
              </a:spcBef>
              <a:spcAft>
                <a:spcPts val="0"/>
              </a:spcAft>
              <a:buClr>
                <a:schemeClr val="dk1"/>
              </a:buClr>
              <a:buSzPts val="1665"/>
              <a:buChar char="•"/>
            </a:pPr>
            <a:r>
              <a:rPr lang="en-US" sz="1665"/>
              <a:t>If some keys in the dictionary are missing, Pandas will fill them in with NaN (not a number).</a:t>
            </a:r>
            <a:endParaRPr/>
          </a:p>
          <a:p>
            <a:pPr indent="-228600" lvl="1" marL="685800" rtl="0" algn="l">
              <a:lnSpc>
                <a:spcPct val="70000"/>
              </a:lnSpc>
              <a:spcBef>
                <a:spcPts val="1200"/>
              </a:spcBef>
              <a:spcAft>
                <a:spcPts val="0"/>
              </a:spcAft>
              <a:buClr>
                <a:schemeClr val="dk1"/>
              </a:buClr>
              <a:buSzPts val="1665"/>
              <a:buChar char="•"/>
            </a:pPr>
            <a:r>
              <a:rPr lang="en-US" sz="1665"/>
              <a:t>From a two-dimensional Numpy array</a:t>
            </a:r>
            <a:endParaRPr/>
          </a:p>
          <a:p>
            <a:pPr indent="-228600" lvl="2" marL="1143000" rtl="0" algn="l">
              <a:lnSpc>
                <a:spcPct val="70000"/>
              </a:lnSpc>
              <a:spcBef>
                <a:spcPts val="1200"/>
              </a:spcBef>
              <a:spcAft>
                <a:spcPts val="0"/>
              </a:spcAft>
              <a:buClr>
                <a:schemeClr val="dk1"/>
              </a:buClr>
              <a:buSzPts val="1665"/>
              <a:buChar char="•"/>
            </a:pPr>
            <a:r>
              <a:rPr lang="en-US" sz="1665"/>
              <a:t>Specify both column and index names</a:t>
            </a:r>
            <a:endParaRPr/>
          </a:p>
          <a:p>
            <a:pPr indent="-228600" lvl="1" marL="685800" rtl="0" algn="l">
              <a:lnSpc>
                <a:spcPct val="70000"/>
              </a:lnSpc>
              <a:spcBef>
                <a:spcPts val="1200"/>
              </a:spcBef>
              <a:spcAft>
                <a:spcPts val="0"/>
              </a:spcAft>
              <a:buClr>
                <a:schemeClr val="dk1"/>
              </a:buClr>
              <a:buSzPts val="1665"/>
              <a:buChar char="•"/>
            </a:pPr>
            <a:r>
              <a:rPr lang="en-US" sz="1665"/>
              <a:t>외부파일을 읽어들임. read_csv() 함수를 사용함</a:t>
            </a:r>
            <a:endParaRPr sz="1665"/>
          </a:p>
          <a:p>
            <a:pPr indent="-228600" lvl="2" marL="1143000" rtl="0" algn="l">
              <a:lnSpc>
                <a:spcPct val="70000"/>
              </a:lnSpc>
              <a:spcBef>
                <a:spcPts val="1200"/>
              </a:spcBef>
              <a:spcAft>
                <a:spcPts val="0"/>
              </a:spcAft>
              <a:buClr>
                <a:schemeClr val="dk1"/>
              </a:buClr>
              <a:buSzPts val="1665"/>
              <a:buChar char="•"/>
            </a:pPr>
            <a:r>
              <a:rPr lang="en-US" sz="1665"/>
              <a:t>pandas.read_csv(‘파일경로\파일명’)</a:t>
            </a:r>
            <a:endParaRPr/>
          </a:p>
        </p:txBody>
      </p:sp>
      <p:sp>
        <p:nvSpPr>
          <p:cNvPr id="187" name="Google Shape;18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idx="1" type="body"/>
          </p:nvPr>
        </p:nvSpPr>
        <p:spPr>
          <a:xfrm>
            <a:off x="838200" y="320843"/>
            <a:ext cx="10515600" cy="61720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Matplotlib(</a:t>
            </a:r>
            <a:r>
              <a:rPr lang="en-US" u="sng">
                <a:solidFill>
                  <a:schemeClr val="hlink"/>
                </a:solidFill>
                <a:hlinkClick r:id="rId3"/>
              </a:rPr>
              <a:t>http://matplotlib.org</a:t>
            </a:r>
            <a:r>
              <a:rPr lang="en-US"/>
              <a:t>)</a:t>
            </a:r>
            <a:endParaRPr/>
          </a:p>
          <a:p>
            <a:pPr indent="-228600" lvl="1" marL="685800" rtl="0" algn="l">
              <a:lnSpc>
                <a:spcPct val="90000"/>
              </a:lnSpc>
              <a:spcBef>
                <a:spcPts val="1200"/>
              </a:spcBef>
              <a:spcAft>
                <a:spcPts val="0"/>
              </a:spcAft>
              <a:buClr>
                <a:schemeClr val="dk1"/>
              </a:buClr>
              <a:buSzPts val="1800"/>
              <a:buChar char="•"/>
            </a:pPr>
            <a:r>
              <a:rPr lang="en-US" sz="1800"/>
              <a:t>The most popular Python library for producing plots and other two dimensional data visualization</a:t>
            </a:r>
            <a:endParaRPr/>
          </a:p>
          <a:p>
            <a:pPr indent="-228600" lvl="1" marL="685800" rtl="0" algn="l">
              <a:lnSpc>
                <a:spcPct val="90000"/>
              </a:lnSpc>
              <a:spcBef>
                <a:spcPts val="1200"/>
              </a:spcBef>
              <a:spcAft>
                <a:spcPts val="0"/>
              </a:spcAft>
              <a:buClr>
                <a:schemeClr val="dk1"/>
              </a:buClr>
              <a:buSzPts val="1800"/>
              <a:buChar char="•"/>
            </a:pPr>
            <a:r>
              <a:rPr lang="en-US" sz="1800"/>
              <a:t>While there are other visualization libraries available to Python, matplotlib is the most widely used</a:t>
            </a:r>
            <a:r>
              <a:rPr lang="en-US" sz="1600"/>
              <a:t>.</a:t>
            </a:r>
            <a:endParaRPr/>
          </a:p>
          <a:p>
            <a:pPr indent="-152400" lvl="1" marL="685800" rtl="0" algn="l">
              <a:lnSpc>
                <a:spcPct val="90000"/>
              </a:lnSpc>
              <a:spcBef>
                <a:spcPts val="1200"/>
              </a:spcBef>
              <a:spcAft>
                <a:spcPts val="0"/>
              </a:spcAft>
              <a:buClr>
                <a:schemeClr val="dk1"/>
              </a:buClr>
              <a:buSzPts val="1200"/>
              <a:buNone/>
            </a:pPr>
            <a:r>
              <a:t/>
            </a:r>
            <a:endParaRPr sz="1200"/>
          </a:p>
          <a:p>
            <a:pPr indent="-228600" lvl="0" marL="228600" rtl="0" algn="l">
              <a:lnSpc>
                <a:spcPct val="90000"/>
              </a:lnSpc>
              <a:spcBef>
                <a:spcPts val="1200"/>
              </a:spcBef>
              <a:spcAft>
                <a:spcPts val="0"/>
              </a:spcAft>
              <a:buClr>
                <a:schemeClr val="dk1"/>
              </a:buClr>
              <a:buSzPts val="2800"/>
              <a:buChar char="•"/>
            </a:pPr>
            <a:r>
              <a:rPr lang="en-US"/>
              <a:t>IPython and Jupyter (</a:t>
            </a:r>
            <a:r>
              <a:rPr lang="en-US" u="sng">
                <a:solidFill>
                  <a:schemeClr val="hlink"/>
                </a:solidFill>
                <a:hlinkClick r:id="rId4"/>
              </a:rPr>
              <a:t>http://ipython.org</a:t>
            </a:r>
            <a:r>
              <a:rPr lang="en-US"/>
              <a:t>, </a:t>
            </a:r>
            <a:r>
              <a:rPr lang="en-US" u="sng">
                <a:solidFill>
                  <a:schemeClr val="hlink"/>
                </a:solidFill>
                <a:hlinkClick r:id="rId5"/>
              </a:rPr>
              <a:t>http://jupyter.org</a:t>
            </a:r>
            <a:r>
              <a:rPr lang="en-US"/>
              <a:t>)</a:t>
            </a:r>
            <a:endParaRPr/>
          </a:p>
          <a:p>
            <a:pPr indent="-228600" lvl="1" marL="685800" rtl="0" algn="l">
              <a:lnSpc>
                <a:spcPct val="90000"/>
              </a:lnSpc>
              <a:spcBef>
                <a:spcPts val="1200"/>
              </a:spcBef>
              <a:spcAft>
                <a:spcPts val="0"/>
              </a:spcAft>
              <a:buClr>
                <a:schemeClr val="dk1"/>
              </a:buClr>
              <a:buSzPts val="1800"/>
              <a:buChar char="•"/>
            </a:pPr>
            <a:r>
              <a:rPr lang="en-US" sz="1800"/>
              <a:t>Ipython project began in 2001 to make a better interactive Python interpreter.</a:t>
            </a:r>
            <a:endParaRPr/>
          </a:p>
          <a:p>
            <a:pPr indent="-228600" lvl="1" marL="685800" rtl="0" algn="l">
              <a:lnSpc>
                <a:spcPct val="90000"/>
              </a:lnSpc>
              <a:spcBef>
                <a:spcPts val="1200"/>
              </a:spcBef>
              <a:spcAft>
                <a:spcPts val="0"/>
              </a:spcAft>
              <a:buClr>
                <a:schemeClr val="dk1"/>
              </a:buClr>
              <a:buSzPts val="1800"/>
              <a:buChar char="•"/>
            </a:pPr>
            <a:r>
              <a:rPr lang="en-US" sz="1800"/>
              <a:t>Since much of data analysis coding involves exploration, trial and error, and iteration, Ipython can help you get the job done faster.</a:t>
            </a:r>
            <a:endParaRPr/>
          </a:p>
          <a:p>
            <a:pPr indent="-228600" lvl="1" marL="685800" rtl="0" algn="l">
              <a:lnSpc>
                <a:spcPct val="90000"/>
              </a:lnSpc>
              <a:spcBef>
                <a:spcPts val="1200"/>
              </a:spcBef>
              <a:spcAft>
                <a:spcPts val="0"/>
              </a:spcAft>
              <a:buClr>
                <a:schemeClr val="dk1"/>
              </a:buClr>
              <a:buSzPts val="1800"/>
              <a:buChar char="•"/>
            </a:pPr>
            <a:r>
              <a:rPr lang="en-US" sz="1800"/>
              <a:t>In 2014, the Ipython team announced the Jupyter project, a broader initiative to design language agnostic interactive computing tools.</a:t>
            </a:r>
            <a:endParaRPr/>
          </a:p>
          <a:p>
            <a:pPr indent="-228600" lvl="1" marL="685800" rtl="0" algn="l">
              <a:lnSpc>
                <a:spcPct val="90000"/>
              </a:lnSpc>
              <a:spcBef>
                <a:spcPts val="1200"/>
              </a:spcBef>
              <a:spcAft>
                <a:spcPts val="0"/>
              </a:spcAft>
              <a:buClr>
                <a:schemeClr val="dk1"/>
              </a:buClr>
              <a:buSzPts val="1800"/>
              <a:buChar char="•"/>
            </a:pPr>
            <a:r>
              <a:rPr lang="en-US" sz="1800"/>
              <a:t>You can also use the Ipython system through the Jupyter Notebook, an interactive web-based code ‘notebook” offering support for dozens of programming languages.</a:t>
            </a:r>
            <a:endParaRPr/>
          </a:p>
          <a:p>
            <a:pPr indent="-228600" lvl="1" marL="685800" rtl="0" algn="l">
              <a:lnSpc>
                <a:spcPct val="90000"/>
              </a:lnSpc>
              <a:spcBef>
                <a:spcPts val="1200"/>
              </a:spcBef>
              <a:spcAft>
                <a:spcPts val="0"/>
              </a:spcAft>
              <a:buClr>
                <a:schemeClr val="dk1"/>
              </a:buClr>
              <a:buSzPts val="1800"/>
              <a:buChar char="•"/>
            </a:pPr>
            <a:r>
              <a:rPr lang="en-US" sz="1800"/>
              <a:t>The Jupyter notebook system also allows you to author content in Markdown and HTML, providing you a means to create rich documents with code and text.</a:t>
            </a:r>
            <a:endParaRPr sz="1800"/>
          </a:p>
        </p:txBody>
      </p:sp>
      <p:sp>
        <p:nvSpPr>
          <p:cNvPr id="193" name="Google Shape;19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idx="1" type="body"/>
          </p:nvPr>
        </p:nvSpPr>
        <p:spPr>
          <a:xfrm>
            <a:off x="838200" y="417095"/>
            <a:ext cx="10515600" cy="607577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Char char="•"/>
            </a:pPr>
            <a:r>
              <a:rPr lang="en-US"/>
              <a:t>SciPy(</a:t>
            </a:r>
            <a:r>
              <a:rPr lang="en-US" u="sng">
                <a:solidFill>
                  <a:schemeClr val="hlink"/>
                </a:solidFill>
                <a:hlinkClick r:id="rId3"/>
              </a:rPr>
              <a:t>http://scipy.org</a:t>
            </a:r>
            <a:r>
              <a:rPr lang="en-US"/>
              <a:t>)</a:t>
            </a:r>
            <a:endParaRPr/>
          </a:p>
          <a:p>
            <a:pPr indent="-228600" lvl="2" marL="457200" rtl="0" algn="l">
              <a:lnSpc>
                <a:spcPct val="80000"/>
              </a:lnSpc>
              <a:spcBef>
                <a:spcPts val="1200"/>
              </a:spcBef>
              <a:spcAft>
                <a:spcPts val="0"/>
              </a:spcAft>
              <a:buClr>
                <a:schemeClr val="dk1"/>
              </a:buClr>
              <a:buSzPts val="1600"/>
              <a:buChar char="•"/>
            </a:pPr>
            <a:r>
              <a:rPr lang="en-US" sz="1600"/>
              <a:t>SciPy is a collection of packages addressing a number of different standard problem domains in scientific computing.</a:t>
            </a:r>
            <a:endParaRPr/>
          </a:p>
          <a:p>
            <a:pPr indent="-228600" lvl="2" marL="457200" rtl="0" algn="l">
              <a:lnSpc>
                <a:spcPct val="80000"/>
              </a:lnSpc>
              <a:spcBef>
                <a:spcPts val="1200"/>
              </a:spcBef>
              <a:spcAft>
                <a:spcPts val="0"/>
              </a:spcAft>
              <a:buClr>
                <a:schemeClr val="dk1"/>
              </a:buClr>
              <a:buSzPts val="1600"/>
              <a:buChar char="•"/>
            </a:pPr>
            <a:r>
              <a:rPr lang="en-US" sz="1600"/>
              <a:t>scipy.intgrate, scipy.linalg, scipy.optimize, scipy.signal, scipy.sparse, scipy.special, scipy.stats</a:t>
            </a:r>
            <a:endParaRPr sz="1600"/>
          </a:p>
          <a:p>
            <a:pPr indent="-228600" lvl="2" marL="457200" rtl="0" algn="l">
              <a:lnSpc>
                <a:spcPct val="80000"/>
              </a:lnSpc>
              <a:spcBef>
                <a:spcPts val="1200"/>
              </a:spcBef>
              <a:spcAft>
                <a:spcPts val="0"/>
              </a:spcAft>
              <a:buClr>
                <a:schemeClr val="dk1"/>
              </a:buClr>
              <a:buSzPts val="1600"/>
              <a:buChar char="•"/>
            </a:pPr>
            <a:r>
              <a:rPr lang="en-US" sz="1600"/>
              <a:t>Together Numpy and Scipy form a reasonably complete and mature computational foundation for many traditional scientific computing applications.</a:t>
            </a:r>
            <a:endParaRPr/>
          </a:p>
          <a:p>
            <a:pPr indent="114300" lvl="1" marL="0" rtl="0" algn="l">
              <a:lnSpc>
                <a:spcPct val="80000"/>
              </a:lnSpc>
              <a:spcBef>
                <a:spcPts val="1200"/>
              </a:spcBef>
              <a:spcAft>
                <a:spcPts val="0"/>
              </a:spcAft>
              <a:buClr>
                <a:schemeClr val="dk1"/>
              </a:buClr>
              <a:buSzPts val="1800"/>
              <a:buNone/>
            </a:pPr>
            <a:r>
              <a:t/>
            </a:r>
            <a:endParaRPr sz="1800"/>
          </a:p>
          <a:p>
            <a:pPr indent="0" lvl="0" marL="0" rtl="0" algn="l">
              <a:lnSpc>
                <a:spcPct val="80000"/>
              </a:lnSpc>
              <a:spcBef>
                <a:spcPts val="1200"/>
              </a:spcBef>
              <a:spcAft>
                <a:spcPts val="0"/>
              </a:spcAft>
              <a:buClr>
                <a:schemeClr val="dk1"/>
              </a:buClr>
              <a:buSzPts val="2800"/>
              <a:buChar char="•"/>
            </a:pPr>
            <a:r>
              <a:rPr lang="en-US"/>
              <a:t>Scikit-learn(</a:t>
            </a:r>
            <a:r>
              <a:rPr lang="en-US" u="sng">
                <a:solidFill>
                  <a:schemeClr val="hlink"/>
                </a:solidFill>
                <a:hlinkClick r:id="rId4"/>
              </a:rPr>
              <a:t>http://scikit-learn.org</a:t>
            </a:r>
            <a:r>
              <a:rPr lang="en-US"/>
              <a:t>)</a:t>
            </a:r>
            <a:endParaRPr/>
          </a:p>
          <a:p>
            <a:pPr indent="-228600" lvl="2" marL="457200" rtl="0" algn="l">
              <a:lnSpc>
                <a:spcPct val="80000"/>
              </a:lnSpc>
              <a:spcBef>
                <a:spcPts val="1200"/>
              </a:spcBef>
              <a:spcAft>
                <a:spcPts val="0"/>
              </a:spcAft>
              <a:buClr>
                <a:schemeClr val="dk1"/>
              </a:buClr>
              <a:buSzPts val="1600"/>
              <a:buChar char="•"/>
            </a:pPr>
            <a:r>
              <a:rPr lang="en-US" sz="1600"/>
              <a:t>Since the project’s inception in 2010, it has become the premier general-purpose machine learning toolkit for Python programmers.</a:t>
            </a:r>
            <a:endParaRPr/>
          </a:p>
          <a:p>
            <a:pPr indent="-228600" lvl="2" marL="457200" rtl="0" algn="l">
              <a:lnSpc>
                <a:spcPct val="80000"/>
              </a:lnSpc>
              <a:spcBef>
                <a:spcPts val="1200"/>
              </a:spcBef>
              <a:spcAft>
                <a:spcPts val="0"/>
              </a:spcAft>
              <a:buClr>
                <a:schemeClr val="dk1"/>
              </a:buClr>
              <a:buSzPts val="1600"/>
              <a:buChar char="•"/>
            </a:pPr>
            <a:r>
              <a:rPr lang="en-US" sz="1600"/>
              <a:t>It includes submodules: classification, regression, clustering, dimensional reduction, model selection, preprocessing.</a:t>
            </a:r>
            <a:endParaRPr/>
          </a:p>
          <a:p>
            <a:pPr indent="114300" lvl="1" marL="0" rtl="0" algn="l">
              <a:lnSpc>
                <a:spcPct val="80000"/>
              </a:lnSpc>
              <a:spcBef>
                <a:spcPts val="1200"/>
              </a:spcBef>
              <a:spcAft>
                <a:spcPts val="0"/>
              </a:spcAft>
              <a:buClr>
                <a:schemeClr val="dk1"/>
              </a:buClr>
              <a:buSzPts val="1800"/>
              <a:buNone/>
            </a:pPr>
            <a:r>
              <a:t/>
            </a:r>
            <a:endParaRPr sz="1800"/>
          </a:p>
          <a:p>
            <a:pPr indent="0" lvl="0" marL="0" rtl="0" algn="l">
              <a:lnSpc>
                <a:spcPct val="80000"/>
              </a:lnSpc>
              <a:spcBef>
                <a:spcPts val="1200"/>
              </a:spcBef>
              <a:spcAft>
                <a:spcPts val="0"/>
              </a:spcAft>
              <a:buClr>
                <a:schemeClr val="dk1"/>
              </a:buClr>
              <a:buSzPts val="2800"/>
              <a:buChar char="•"/>
            </a:pPr>
            <a:r>
              <a:rPr lang="en-US"/>
              <a:t>Statsmodels(</a:t>
            </a:r>
            <a:r>
              <a:rPr lang="en-US" u="sng">
                <a:solidFill>
                  <a:schemeClr val="hlink"/>
                </a:solidFill>
                <a:hlinkClick r:id="rId5"/>
              </a:rPr>
              <a:t>http://statsmodels.org</a:t>
            </a:r>
            <a:r>
              <a:rPr lang="en-US"/>
              <a:t>)</a:t>
            </a:r>
            <a:endParaRPr/>
          </a:p>
          <a:p>
            <a:pPr indent="-228600" lvl="2" marL="457200" rtl="0" algn="l">
              <a:lnSpc>
                <a:spcPct val="80000"/>
              </a:lnSpc>
              <a:spcBef>
                <a:spcPts val="1200"/>
              </a:spcBef>
              <a:spcAft>
                <a:spcPts val="0"/>
              </a:spcAft>
              <a:buClr>
                <a:schemeClr val="dk1"/>
              </a:buClr>
              <a:buSzPts val="1600"/>
              <a:buChar char="•"/>
            </a:pPr>
            <a:r>
              <a:rPr lang="en-US" sz="1600"/>
              <a:t>Statsmodels is a statistical analysis package focused on statistical inference, providing uncertainty estimates and p-values for parameters.</a:t>
            </a:r>
            <a:endParaRPr/>
          </a:p>
          <a:p>
            <a:pPr indent="-228600" lvl="2" marL="457200" rtl="0" algn="l">
              <a:lnSpc>
                <a:spcPct val="80000"/>
              </a:lnSpc>
              <a:spcBef>
                <a:spcPts val="1200"/>
              </a:spcBef>
              <a:spcAft>
                <a:spcPts val="0"/>
              </a:spcAft>
              <a:buClr>
                <a:schemeClr val="dk1"/>
              </a:buClr>
              <a:buSzPts val="1600"/>
              <a:buChar char="•"/>
            </a:pPr>
            <a:r>
              <a:rPr lang="en-US" sz="1600"/>
              <a:t>It includes: regression models, ANOVA, time series analysis, Nonparametric methods, and visualization of statistical model results.</a:t>
            </a:r>
            <a:endParaRPr sz="1600"/>
          </a:p>
          <a:p>
            <a:pPr indent="0" lvl="0" marL="0" rtl="0" algn="l">
              <a:lnSpc>
                <a:spcPct val="80000"/>
              </a:lnSpc>
              <a:spcBef>
                <a:spcPts val="1000"/>
              </a:spcBef>
              <a:spcAft>
                <a:spcPts val="0"/>
              </a:spcAft>
              <a:buClr>
                <a:schemeClr val="dk1"/>
              </a:buClr>
              <a:buSzPts val="2400"/>
              <a:buNone/>
            </a:pPr>
            <a:r>
              <a:t/>
            </a:r>
            <a:endParaRPr sz="2400"/>
          </a:p>
        </p:txBody>
      </p:sp>
      <p:sp>
        <p:nvSpPr>
          <p:cNvPr id="199" name="Google Shape;19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Jupyter Notebook</a:t>
            </a:r>
            <a:endParaRPr sz="3200"/>
          </a:p>
        </p:txBody>
      </p:sp>
      <p:sp>
        <p:nvSpPr>
          <p:cNvPr id="205" name="Google Shape;205;p18"/>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Running the Jupyter Notebook</a:t>
            </a:r>
            <a:endParaRPr/>
          </a:p>
          <a:p>
            <a:pPr indent="-228600" lvl="1" marL="685800" rtl="0" algn="l">
              <a:lnSpc>
                <a:spcPct val="90000"/>
              </a:lnSpc>
              <a:spcBef>
                <a:spcPts val="1200"/>
              </a:spcBef>
              <a:spcAft>
                <a:spcPts val="0"/>
              </a:spcAft>
              <a:buClr>
                <a:schemeClr val="dk1"/>
              </a:buClr>
              <a:buSzPts val="1800"/>
              <a:buChar char="•"/>
            </a:pPr>
            <a:r>
              <a:rPr lang="en-US" sz="1800"/>
              <a:t>One of the major component of the Jupyter project is the notebook, a type of interactive document for code, text(with or without markup), data visualization, and other output.</a:t>
            </a:r>
            <a:endParaRPr/>
          </a:p>
          <a:p>
            <a:pPr indent="-228600" lvl="1" marL="685800" rtl="0" algn="l">
              <a:lnSpc>
                <a:spcPct val="90000"/>
              </a:lnSpc>
              <a:spcBef>
                <a:spcPts val="1200"/>
              </a:spcBef>
              <a:spcAft>
                <a:spcPts val="0"/>
              </a:spcAft>
              <a:buClr>
                <a:schemeClr val="dk1"/>
              </a:buClr>
              <a:buSzPts val="1800"/>
              <a:buChar char="•"/>
            </a:pPr>
            <a:r>
              <a:rPr lang="en-US" sz="1800"/>
              <a:t>Python’s Jupyter kernel uses the IPython system for its underlying behavior.</a:t>
            </a:r>
            <a:endParaRPr/>
          </a:p>
          <a:p>
            <a:pPr indent="-228600" lvl="1" marL="685800" rtl="0" algn="l">
              <a:lnSpc>
                <a:spcPct val="90000"/>
              </a:lnSpc>
              <a:spcBef>
                <a:spcPts val="1200"/>
              </a:spcBef>
              <a:spcAft>
                <a:spcPts val="0"/>
              </a:spcAft>
              <a:buClr>
                <a:schemeClr val="dk1"/>
              </a:buClr>
              <a:buSzPts val="1800"/>
              <a:buChar char="•"/>
            </a:pPr>
            <a:r>
              <a:rPr lang="en-US" sz="1800"/>
              <a:t>Jupyter will automatically open up in your default web browser.</a:t>
            </a:r>
            <a:endParaRPr/>
          </a:p>
          <a:p>
            <a:pPr indent="-228600" lvl="1" marL="685800" rtl="0" algn="l">
              <a:lnSpc>
                <a:spcPct val="90000"/>
              </a:lnSpc>
              <a:spcBef>
                <a:spcPts val="1200"/>
              </a:spcBef>
              <a:spcAft>
                <a:spcPts val="0"/>
              </a:spcAft>
              <a:buClr>
                <a:schemeClr val="dk1"/>
              </a:buClr>
              <a:buSzPts val="1800"/>
              <a:buChar char="•"/>
            </a:pPr>
            <a:r>
              <a:rPr lang="en-US" sz="1800"/>
              <a:t>Many people use Jupyter as a local computing environment, but it can also deployed on servers and accessed remotely.</a:t>
            </a:r>
            <a:endParaRPr/>
          </a:p>
          <a:p>
            <a:pPr indent="-228600" lvl="1" marL="685800" rtl="0" algn="l">
              <a:lnSpc>
                <a:spcPct val="90000"/>
              </a:lnSpc>
              <a:spcBef>
                <a:spcPts val="1200"/>
              </a:spcBef>
              <a:spcAft>
                <a:spcPts val="0"/>
              </a:spcAft>
              <a:buClr>
                <a:schemeClr val="dk1"/>
              </a:buClr>
              <a:buSzPts val="1800"/>
              <a:buChar char="•"/>
            </a:pPr>
            <a:r>
              <a:rPr lang="en-US" sz="1800"/>
              <a:t>To create a new notebook, click the New button and select the “Python3” option.</a:t>
            </a:r>
            <a:endParaRPr/>
          </a:p>
          <a:p>
            <a:pPr indent="-228600" lvl="1" marL="685800" rtl="0" algn="l">
              <a:lnSpc>
                <a:spcPct val="90000"/>
              </a:lnSpc>
              <a:spcBef>
                <a:spcPts val="1200"/>
              </a:spcBef>
              <a:spcAft>
                <a:spcPts val="0"/>
              </a:spcAft>
              <a:buClr>
                <a:schemeClr val="dk1"/>
              </a:buClr>
              <a:buSzPts val="1800"/>
              <a:buChar char="•"/>
            </a:pPr>
            <a:r>
              <a:rPr lang="en-US" sz="1800"/>
              <a:t>When you save the notebook, it creates a file with the extension .ipynb. This is self-contained file format that contains all of the content (including any evaluated code output) currently in the notebook.</a:t>
            </a:r>
            <a:endParaRPr sz="1800"/>
          </a:p>
          <a:p>
            <a:pPr indent="0" lvl="0" marL="0" rtl="0" algn="l">
              <a:lnSpc>
                <a:spcPct val="90000"/>
              </a:lnSpc>
              <a:spcBef>
                <a:spcPts val="1000"/>
              </a:spcBef>
              <a:spcAft>
                <a:spcPts val="0"/>
              </a:spcAft>
              <a:buClr>
                <a:schemeClr val="dk1"/>
              </a:buClr>
              <a:buSzPts val="2400"/>
              <a:buNone/>
            </a:pPr>
            <a:r>
              <a:t/>
            </a:r>
            <a:endParaRPr sz="2400"/>
          </a:p>
        </p:txBody>
      </p:sp>
      <p:sp>
        <p:nvSpPr>
          <p:cNvPr id="206" name="Google Shape;20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t/>
            </a:r>
            <a:endParaRPr sz="3200"/>
          </a:p>
        </p:txBody>
      </p:sp>
      <p:sp>
        <p:nvSpPr>
          <p:cNvPr id="212" name="Google Shape;212;p19"/>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p>
        </p:txBody>
      </p:sp>
      <p:sp>
        <p:nvSpPr>
          <p:cNvPr id="213" name="Google Shape;21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Python for Data Analysis</a:t>
            </a:r>
            <a:endParaRPr sz="3200"/>
          </a:p>
        </p:txBody>
      </p:sp>
      <p:sp>
        <p:nvSpPr>
          <p:cNvPr id="91" name="Google Shape;91;p2"/>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데이터 분석을 위한 파이썬</a:t>
            </a:r>
            <a:endParaRPr sz="2400"/>
          </a:p>
          <a:p>
            <a:pPr indent="-228600" lvl="1" marL="685800" rtl="0" algn="l">
              <a:lnSpc>
                <a:spcPct val="90000"/>
              </a:lnSpc>
              <a:spcBef>
                <a:spcPts val="1200"/>
              </a:spcBef>
              <a:spcAft>
                <a:spcPts val="0"/>
              </a:spcAft>
              <a:buClr>
                <a:schemeClr val="dk1"/>
              </a:buClr>
              <a:buSzPts val="2000"/>
              <a:buChar char="•"/>
            </a:pPr>
            <a:r>
              <a:rPr lang="en-US" sz="2000"/>
              <a:t>파이썬은 원래 데이터 분석이나 과학적 계산을 위해 설계된 언어가 아니다.</a:t>
            </a:r>
            <a:endParaRPr/>
          </a:p>
          <a:p>
            <a:pPr indent="-228600" lvl="1" marL="685800" rtl="0" algn="l">
              <a:lnSpc>
                <a:spcPct val="90000"/>
              </a:lnSpc>
              <a:spcBef>
                <a:spcPts val="1200"/>
              </a:spcBef>
              <a:spcAft>
                <a:spcPts val="0"/>
              </a:spcAft>
              <a:buClr>
                <a:schemeClr val="dk1"/>
              </a:buClr>
              <a:buSzPts val="2000"/>
              <a:buChar char="•"/>
            </a:pPr>
            <a:r>
              <a:rPr lang="en-US" sz="2000"/>
              <a:t>하지만 최근 10년 사이에 데이터 분석, 머신러닝 등 학술과 산업 분야의 통합 소프트웨어 개발에서 가장 널리 쓰이는 언어 중 하나가 되었다.</a:t>
            </a:r>
            <a:endParaRPr/>
          </a:p>
          <a:p>
            <a:pPr indent="-228600" lvl="1" marL="685800" rtl="0" algn="l">
              <a:lnSpc>
                <a:spcPct val="90000"/>
              </a:lnSpc>
              <a:spcBef>
                <a:spcPts val="1200"/>
              </a:spcBef>
              <a:spcAft>
                <a:spcPts val="0"/>
              </a:spcAft>
              <a:buClr>
                <a:schemeClr val="dk1"/>
              </a:buClr>
              <a:buSzPts val="2000"/>
              <a:buChar char="•"/>
            </a:pPr>
            <a:r>
              <a:rPr lang="en-US" sz="2000"/>
              <a:t>데이터 분석에서 파이썬이 매우 유용해 진 건, 매우 크고 활성화된 제 3자 패키지들 덕분이다 : Numpy, Pandas, SciPy, Matplotlib, Ipython, Scikit-learn 등등…</a:t>
            </a:r>
            <a:endParaRPr/>
          </a:p>
          <a:p>
            <a:pPr indent="0" lvl="1" marL="457200" rtl="0" algn="l">
              <a:lnSpc>
                <a:spcPct val="90000"/>
              </a:lnSpc>
              <a:spcBef>
                <a:spcPts val="1200"/>
              </a:spcBef>
              <a:spcAft>
                <a:spcPts val="0"/>
              </a:spcAft>
              <a:buClr>
                <a:schemeClr val="dk1"/>
              </a:buClr>
              <a:buSzPts val="2000"/>
              <a:buNone/>
            </a:pPr>
            <a:r>
              <a:t/>
            </a:r>
            <a:endParaRPr sz="2000"/>
          </a:p>
          <a:p>
            <a:pPr indent="-228600" lvl="0" marL="228600" rtl="0" algn="l">
              <a:lnSpc>
                <a:spcPct val="90000"/>
              </a:lnSpc>
              <a:spcBef>
                <a:spcPts val="1200"/>
              </a:spcBef>
              <a:spcAft>
                <a:spcPts val="0"/>
              </a:spcAft>
              <a:buClr>
                <a:schemeClr val="dk1"/>
              </a:buClr>
              <a:buSzPts val="2400"/>
              <a:buChar char="•"/>
            </a:pPr>
            <a:r>
              <a:rPr lang="en-US" sz="2400"/>
              <a:t>파이썬의 단점</a:t>
            </a:r>
            <a:endParaRPr sz="2400"/>
          </a:p>
          <a:p>
            <a:pPr indent="-228600" lvl="1" marL="685800" rtl="0" algn="l">
              <a:lnSpc>
                <a:spcPct val="90000"/>
              </a:lnSpc>
              <a:spcBef>
                <a:spcPts val="1200"/>
              </a:spcBef>
              <a:spcAft>
                <a:spcPts val="0"/>
              </a:spcAft>
              <a:buClr>
                <a:schemeClr val="dk1"/>
              </a:buClr>
              <a:buSzPts val="2000"/>
              <a:buChar char="•"/>
            </a:pPr>
            <a:r>
              <a:rPr lang="en-US" sz="2000"/>
              <a:t>파이썬은 인터프리터 언어이기 때문에 파이썬 코드는 C++, Java 등 컴파일 언어로 쓴 코드보다 실행속도가 느리다.</a:t>
            </a:r>
            <a:endParaRPr/>
          </a:p>
          <a:p>
            <a:pPr indent="-228600" lvl="1" marL="685800" rtl="0" algn="l">
              <a:lnSpc>
                <a:spcPct val="90000"/>
              </a:lnSpc>
              <a:spcBef>
                <a:spcPts val="1200"/>
              </a:spcBef>
              <a:spcAft>
                <a:spcPts val="0"/>
              </a:spcAft>
              <a:buClr>
                <a:schemeClr val="dk1"/>
              </a:buClr>
              <a:buSzPts val="2000"/>
              <a:buChar char="•"/>
            </a:pPr>
            <a:r>
              <a:rPr lang="en-US" sz="2000"/>
              <a:t>때문에 파이썬으로는 concurrent, multithreaded 어플리케이션이나 다중 CPU 스레드를 사용하는 프로그램은 만들기 어렵다.</a:t>
            </a:r>
            <a:endParaRPr/>
          </a:p>
          <a:p>
            <a:pPr indent="-228600" lvl="1" marL="685800" rtl="0" algn="l">
              <a:lnSpc>
                <a:spcPct val="90000"/>
              </a:lnSpc>
              <a:spcBef>
                <a:spcPts val="1200"/>
              </a:spcBef>
              <a:spcAft>
                <a:spcPts val="0"/>
              </a:spcAft>
              <a:buClr>
                <a:schemeClr val="dk1"/>
              </a:buClr>
              <a:buSzPts val="2000"/>
              <a:buChar char="•"/>
            </a:pPr>
            <a:r>
              <a:rPr lang="en-US" sz="2000"/>
              <a:t>파이썬으로 안드로이드 앱을 개발하는 것은 아직 어렵다. </a:t>
            </a:r>
            <a:endParaRPr sz="2000"/>
          </a:p>
        </p:txBody>
      </p:sp>
      <p:sp>
        <p:nvSpPr>
          <p:cNvPr id="92" name="Google Shape;9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t/>
            </a:r>
            <a:endParaRPr sz="3200"/>
          </a:p>
        </p:txBody>
      </p:sp>
      <p:sp>
        <p:nvSpPr>
          <p:cNvPr id="219" name="Google Shape;219;p20"/>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p>
        </p:txBody>
      </p:sp>
      <p:sp>
        <p:nvSpPr>
          <p:cNvPr id="220" name="Google Shape;2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t/>
            </a:r>
            <a:endParaRPr sz="3200"/>
          </a:p>
        </p:txBody>
      </p:sp>
      <p:sp>
        <p:nvSpPr>
          <p:cNvPr id="226" name="Google Shape;226;p21"/>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p>
        </p:txBody>
      </p:sp>
      <p:sp>
        <p:nvSpPr>
          <p:cNvPr id="227" name="Google Shape;22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근데 왜 파이썬인가</a:t>
            </a:r>
            <a:endParaRPr sz="3200"/>
          </a:p>
        </p:txBody>
      </p:sp>
      <p:sp>
        <p:nvSpPr>
          <p:cNvPr id="98" name="Google Shape;98;p3"/>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조금 전에 설명했듯이 파이썬의 장점은 커다란 제 3자 패키지 생태계 이다.</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빠른 연산이 필요한 경우, 특정 패키지를 컴파일 언어로 작성하여 파이썬으로 호출하면 된다!</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가장 기본적이고 수치해석을 할 때 쓰이는 Numpy는 대규모 수학 연산을 가능하게 해주는데, 이 Numpy는 대부분 C 와 포트란 이라는 언어로 작성되었다.</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즉, 빠른 연산이 필요한 부분은 컴파일 언어로 작성한 패키지가 대신 해주고, 사용자와의 상호작용과 분석을 위한 코드 작성은 가독성이 좋은 파이썬으로 해결하는 구조이다.</a:t>
            </a:r>
            <a:endParaRPr sz="2000"/>
          </a:p>
        </p:txBody>
      </p:sp>
      <p:sp>
        <p:nvSpPr>
          <p:cNvPr id="99" name="Google Shape;9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Numpy</a:t>
            </a:r>
            <a:endParaRPr sz="3200"/>
          </a:p>
        </p:txBody>
      </p:sp>
      <p:sp>
        <p:nvSpPr>
          <p:cNvPr id="105" name="Google Shape;105;p4"/>
          <p:cNvSpPr txBox="1"/>
          <p:nvPr>
            <p:ph idx="1" type="body"/>
          </p:nvPr>
        </p:nvSpPr>
        <p:spPr>
          <a:xfrm>
            <a:off x="838200" y="1411705"/>
            <a:ext cx="10515600" cy="544629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sz="2000"/>
              <a:t>넘파이는 수치적 자료를 포함하는 대부분의 과학적 응용프로그램에 자료구조, 알고리즘, 라이브러리를 제공한다.</a:t>
            </a:r>
            <a:endParaRPr/>
          </a:p>
          <a:p>
            <a:pPr indent="-228600" lvl="0" marL="228600" rtl="0" algn="l">
              <a:lnSpc>
                <a:spcPct val="120000"/>
              </a:lnSpc>
              <a:spcBef>
                <a:spcPts val="1000"/>
              </a:spcBef>
              <a:spcAft>
                <a:spcPts val="0"/>
              </a:spcAft>
              <a:buClr>
                <a:schemeClr val="dk1"/>
              </a:buClr>
              <a:buSzPts val="2000"/>
              <a:buChar char="•"/>
            </a:pPr>
            <a:r>
              <a:rPr lang="en-US" sz="2000"/>
              <a:t>파이썬 데이터 타입의 하나 - 원소들의 배열(array)</a:t>
            </a:r>
            <a:endParaRPr/>
          </a:p>
          <a:p>
            <a:pPr indent="-101600" lvl="0" marL="228600" rtl="0" algn="l">
              <a:lnSpc>
                <a:spcPct val="120000"/>
              </a:lnSpc>
              <a:spcBef>
                <a:spcPts val="1000"/>
              </a:spcBef>
              <a:spcAft>
                <a:spcPts val="0"/>
              </a:spcAft>
              <a:buClr>
                <a:schemeClr val="dk1"/>
              </a:buClr>
              <a:buSzPts val="2000"/>
              <a:buNone/>
            </a:pPr>
            <a:r>
              <a:t/>
            </a:r>
            <a:endParaRPr sz="2000"/>
          </a:p>
          <a:p>
            <a:pPr indent="-228600" lvl="0" marL="228600" rtl="0" algn="l">
              <a:lnSpc>
                <a:spcPct val="120000"/>
              </a:lnSpc>
              <a:spcBef>
                <a:spcPts val="1000"/>
              </a:spcBef>
              <a:spcAft>
                <a:spcPts val="0"/>
              </a:spcAft>
              <a:buClr>
                <a:schemeClr val="dk1"/>
              </a:buClr>
              <a:buSzPts val="2000"/>
              <a:buChar char="•"/>
            </a:pPr>
            <a:r>
              <a:rPr lang="en-US" sz="2000"/>
              <a:t>C 언어 에서는 개별 변수마다 데이터 타입을 하나 하나 전부 선언해 주어야 하지만 파이썬은 이를 변수의 값을 보고 자동으로 해주기 때문에 value type에 대한 추가 정보가 많다. =&gt; 부가정보 때문에 더 정보량 증가로 인한 연산 낭비 多</a:t>
            </a:r>
            <a:endParaRPr sz="2000"/>
          </a:p>
          <a:p>
            <a:pPr indent="-228600" lvl="0" marL="228600" rtl="0" algn="l">
              <a:lnSpc>
                <a:spcPct val="120000"/>
              </a:lnSpc>
              <a:spcBef>
                <a:spcPts val="1000"/>
              </a:spcBef>
              <a:spcAft>
                <a:spcPts val="0"/>
              </a:spcAft>
              <a:buClr>
                <a:schemeClr val="dk1"/>
              </a:buClr>
              <a:buSzPts val="2000"/>
              <a:buChar char="•"/>
            </a:pPr>
            <a:r>
              <a:rPr lang="en-US" sz="2000"/>
              <a:t>데이터 타입이 한가지로 동일한 경우, 이러한 정보들은 낭비이다.</a:t>
            </a:r>
            <a:endParaRPr/>
          </a:p>
          <a:p>
            <a:pPr indent="-228600" lvl="0" marL="228600" rtl="0" algn="l">
              <a:lnSpc>
                <a:spcPct val="120000"/>
              </a:lnSpc>
              <a:spcBef>
                <a:spcPts val="1000"/>
              </a:spcBef>
              <a:spcAft>
                <a:spcPts val="0"/>
              </a:spcAft>
              <a:buClr>
                <a:schemeClr val="dk1"/>
              </a:buClr>
              <a:buSzPts val="2000"/>
              <a:buChar char="•"/>
            </a:pPr>
            <a:r>
              <a:rPr lang="en-US" sz="2000"/>
              <a:t>Numpy 데이터 타입 하나로 통일해서 데이터를 다루기 때문에 연산이나 저장 시 변환과정이 필요 없어 효율적이다. </a:t>
            </a:r>
            <a:endParaRPr/>
          </a:p>
        </p:txBody>
      </p:sp>
      <p:sp>
        <p:nvSpPr>
          <p:cNvPr id="106" name="Google Shape;106;p4"/>
          <p:cNvSpPr txBox="1"/>
          <p:nvPr>
            <p:ph idx="12" type="sldNum"/>
          </p:nvPr>
        </p:nvSpPr>
        <p:spPr>
          <a:xfrm>
            <a:off x="8610600" y="631031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Numpy</a:t>
            </a:r>
            <a:endParaRPr sz="3200"/>
          </a:p>
        </p:txBody>
      </p:sp>
      <p:sp>
        <p:nvSpPr>
          <p:cNvPr id="112" name="Google Shape;112;p5"/>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sz="2000"/>
              <a:t>Fixed-type 이기 때문에 호환성(flexibility)은 부족하지만, 그 대신 강력한 연산력과 효율성을 가짐</a:t>
            </a:r>
            <a:endParaRPr sz="2000"/>
          </a:p>
          <a:p>
            <a:pPr indent="-101600" lvl="0" marL="228600" rtl="0" algn="l">
              <a:lnSpc>
                <a:spcPct val="120000"/>
              </a:lnSpc>
              <a:spcBef>
                <a:spcPts val="1000"/>
              </a:spcBef>
              <a:spcAft>
                <a:spcPts val="0"/>
              </a:spcAft>
              <a:buClr>
                <a:schemeClr val="dk1"/>
              </a:buClr>
              <a:buSzPts val="2000"/>
              <a:buNone/>
            </a:pPr>
            <a:r>
              <a:t/>
            </a:r>
            <a:endParaRPr sz="2000"/>
          </a:p>
          <a:p>
            <a:pPr indent="-228600" lvl="0" marL="228600" rtl="0" algn="l">
              <a:lnSpc>
                <a:spcPct val="120000"/>
              </a:lnSpc>
              <a:spcBef>
                <a:spcPts val="1000"/>
              </a:spcBef>
              <a:spcAft>
                <a:spcPts val="0"/>
              </a:spcAft>
              <a:buClr>
                <a:schemeClr val="dk1"/>
              </a:buClr>
              <a:buSzPts val="2000"/>
              <a:buChar char="•"/>
            </a:pPr>
            <a:r>
              <a:rPr lang="en-US" sz="2000"/>
              <a:t>빠르고 효율적인 다차원 배열 객체인 ndarray 제공</a:t>
            </a:r>
            <a:endParaRPr sz="2000"/>
          </a:p>
          <a:p>
            <a:pPr indent="-101600" lvl="0" marL="228600" rtl="0" algn="l">
              <a:lnSpc>
                <a:spcPct val="120000"/>
              </a:lnSpc>
              <a:spcBef>
                <a:spcPts val="1000"/>
              </a:spcBef>
              <a:spcAft>
                <a:spcPts val="0"/>
              </a:spcAft>
              <a:buClr>
                <a:schemeClr val="dk1"/>
              </a:buClr>
              <a:buSzPts val="2000"/>
              <a:buNone/>
            </a:pPr>
            <a:r>
              <a:t/>
            </a:r>
            <a:endParaRPr sz="2000"/>
          </a:p>
          <a:p>
            <a:pPr indent="-228600" lvl="0" marL="228600" rtl="0" algn="l">
              <a:lnSpc>
                <a:spcPct val="120000"/>
              </a:lnSpc>
              <a:spcBef>
                <a:spcPts val="1000"/>
              </a:spcBef>
              <a:spcAft>
                <a:spcPts val="0"/>
              </a:spcAft>
              <a:buClr>
                <a:schemeClr val="dk1"/>
              </a:buClr>
              <a:buSzPts val="2000"/>
              <a:buChar char="•"/>
            </a:pPr>
            <a:r>
              <a:rPr lang="en-US" sz="2000"/>
              <a:t>사용 가능한 데이터 타입 : int, unit, float, complex, Boolean</a:t>
            </a:r>
            <a:endParaRPr/>
          </a:p>
          <a:p>
            <a:pPr indent="-101600" lvl="0" marL="228600" rtl="0" algn="l">
              <a:lnSpc>
                <a:spcPct val="12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대부분의 행렬 연산, 선형 대수, 푸리에 변환, 난수 생성 등에 사용</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113" name="Google Shape;11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7"/>
            <a:ext cx="10515600" cy="5332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Numpy 특성</a:t>
            </a:r>
            <a:endParaRPr/>
          </a:p>
        </p:txBody>
      </p:sp>
      <p:sp>
        <p:nvSpPr>
          <p:cNvPr id="119" name="Google Shape;119;p6"/>
          <p:cNvSpPr txBox="1"/>
          <p:nvPr>
            <p:ph idx="1" type="body"/>
          </p:nvPr>
        </p:nvSpPr>
        <p:spPr>
          <a:xfrm>
            <a:off x="838200" y="898359"/>
            <a:ext cx="10515600" cy="5823116"/>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1615"/>
              <a:buNone/>
            </a:pPr>
            <a:r>
              <a:t/>
            </a:r>
            <a:endParaRPr sz="1615"/>
          </a:p>
          <a:p>
            <a:pPr indent="-228600" lvl="0" marL="228600" rtl="0" algn="l">
              <a:lnSpc>
                <a:spcPct val="70000"/>
              </a:lnSpc>
              <a:spcBef>
                <a:spcPts val="1200"/>
              </a:spcBef>
              <a:spcAft>
                <a:spcPts val="0"/>
              </a:spcAft>
              <a:buClr>
                <a:schemeClr val="dk1"/>
              </a:buClr>
              <a:buSzPts val="2040"/>
              <a:buChar char="•"/>
            </a:pPr>
            <a:r>
              <a:rPr lang="en-US" sz="2040"/>
              <a:t>Numpy의 중요한 특징</a:t>
            </a:r>
            <a:endParaRPr sz="2040"/>
          </a:p>
          <a:p>
            <a:pPr indent="-228600" lvl="1" marL="685800" rtl="0" algn="l">
              <a:lnSpc>
                <a:spcPct val="70000"/>
              </a:lnSpc>
              <a:spcBef>
                <a:spcPts val="1200"/>
              </a:spcBef>
              <a:spcAft>
                <a:spcPts val="0"/>
              </a:spcAft>
              <a:buClr>
                <a:schemeClr val="dk1"/>
              </a:buClr>
              <a:buSzPts val="1785"/>
              <a:buChar char="•"/>
            </a:pPr>
            <a:r>
              <a:rPr lang="en-US" sz="1785"/>
              <a:t>An efficient multidimensional array(ndarray) providing fast array-oriented arithmetic operations and flexible broadcasting capability.</a:t>
            </a:r>
            <a:endParaRPr/>
          </a:p>
          <a:p>
            <a:pPr indent="-228600" lvl="1" marL="685800" rtl="0" algn="l">
              <a:lnSpc>
                <a:spcPct val="70000"/>
              </a:lnSpc>
              <a:spcBef>
                <a:spcPts val="1200"/>
              </a:spcBef>
              <a:spcAft>
                <a:spcPts val="0"/>
              </a:spcAft>
              <a:buClr>
                <a:schemeClr val="dk1"/>
              </a:buClr>
              <a:buSzPts val="1785"/>
              <a:buChar char="•"/>
            </a:pPr>
            <a:r>
              <a:rPr lang="en-US" sz="1785"/>
              <a:t>Mathematical functions for fast operations on entire arrays of data without having to write loops. (Vectorization)</a:t>
            </a:r>
            <a:endParaRPr/>
          </a:p>
          <a:p>
            <a:pPr indent="-228600" lvl="1" marL="685800" rtl="0" algn="l">
              <a:lnSpc>
                <a:spcPct val="70000"/>
              </a:lnSpc>
              <a:spcBef>
                <a:spcPts val="1200"/>
              </a:spcBef>
              <a:spcAft>
                <a:spcPts val="0"/>
              </a:spcAft>
              <a:buClr>
                <a:schemeClr val="dk1"/>
              </a:buClr>
              <a:buSzPts val="1785"/>
              <a:buChar char="•"/>
            </a:pPr>
            <a:r>
              <a:rPr lang="en-US" sz="1785"/>
              <a:t>Linear algebra, random number generation, and Fourier transform capabilities</a:t>
            </a:r>
            <a:endParaRPr/>
          </a:p>
          <a:p>
            <a:pPr indent="-228600" lvl="1" marL="685800" rtl="0" algn="l">
              <a:lnSpc>
                <a:spcPct val="70000"/>
              </a:lnSpc>
              <a:spcBef>
                <a:spcPts val="1200"/>
              </a:spcBef>
              <a:spcAft>
                <a:spcPts val="0"/>
              </a:spcAft>
              <a:buClr>
                <a:schemeClr val="dk1"/>
              </a:buClr>
              <a:buSzPts val="1785"/>
              <a:buChar char="•"/>
            </a:pPr>
            <a:r>
              <a:rPr lang="en-US" sz="1785"/>
              <a:t>A C API for connecting Numpy with libraries written in C C++, or FPRTRAN.</a:t>
            </a:r>
            <a:endParaRPr/>
          </a:p>
          <a:p>
            <a:pPr indent="-115252" lvl="1" marL="685800" rtl="0" algn="l">
              <a:lnSpc>
                <a:spcPct val="70000"/>
              </a:lnSpc>
              <a:spcBef>
                <a:spcPts val="1200"/>
              </a:spcBef>
              <a:spcAft>
                <a:spcPts val="0"/>
              </a:spcAft>
              <a:buClr>
                <a:schemeClr val="dk1"/>
              </a:buClr>
              <a:buSzPts val="1785"/>
              <a:buNone/>
            </a:pPr>
            <a:r>
              <a:t/>
            </a:r>
            <a:endParaRPr sz="1785"/>
          </a:p>
          <a:p>
            <a:pPr indent="-228600" lvl="0" marL="228600" rtl="0" algn="l">
              <a:lnSpc>
                <a:spcPct val="70000"/>
              </a:lnSpc>
              <a:spcBef>
                <a:spcPts val="1200"/>
              </a:spcBef>
              <a:spcAft>
                <a:spcPts val="0"/>
              </a:spcAft>
              <a:buClr>
                <a:schemeClr val="dk1"/>
              </a:buClr>
              <a:buSzPts val="2040"/>
              <a:buChar char="•"/>
            </a:pPr>
            <a:r>
              <a:rPr lang="en-US" sz="2040"/>
              <a:t>Numpy의 장점</a:t>
            </a:r>
            <a:endParaRPr sz="2040"/>
          </a:p>
          <a:p>
            <a:pPr indent="-228600" lvl="1" marL="685800" rtl="0" algn="l">
              <a:lnSpc>
                <a:spcPct val="70000"/>
              </a:lnSpc>
              <a:spcBef>
                <a:spcPts val="1200"/>
              </a:spcBef>
              <a:spcAft>
                <a:spcPts val="0"/>
              </a:spcAft>
              <a:buClr>
                <a:schemeClr val="dk1"/>
              </a:buClr>
              <a:buSzPts val="1785"/>
              <a:buChar char="•"/>
            </a:pPr>
            <a:r>
              <a:rPr lang="en-US" sz="1785"/>
              <a:t>Numpy arrays use much less memory than built-in Python sequences.</a:t>
            </a:r>
            <a:endParaRPr/>
          </a:p>
          <a:p>
            <a:pPr indent="-228600" lvl="1" marL="685800" rtl="0" algn="l">
              <a:lnSpc>
                <a:spcPct val="70000"/>
              </a:lnSpc>
              <a:spcBef>
                <a:spcPts val="1200"/>
              </a:spcBef>
              <a:spcAft>
                <a:spcPts val="0"/>
              </a:spcAft>
              <a:buClr>
                <a:schemeClr val="dk1"/>
              </a:buClr>
              <a:buSzPts val="1785"/>
              <a:buChar char="•"/>
            </a:pPr>
            <a:r>
              <a:rPr lang="en-US" sz="1785"/>
              <a:t>Numpy operations perform complex computation on entire arrays without the need for Python for loop.</a:t>
            </a:r>
            <a:endParaRPr/>
          </a:p>
          <a:p>
            <a:pPr indent="-228600" lvl="1" marL="685800" rtl="0" algn="l">
              <a:lnSpc>
                <a:spcPct val="70000"/>
              </a:lnSpc>
              <a:spcBef>
                <a:spcPts val="1200"/>
              </a:spcBef>
              <a:spcAft>
                <a:spcPts val="0"/>
              </a:spcAft>
              <a:buClr>
                <a:schemeClr val="dk1"/>
              </a:buClr>
              <a:buSzPts val="1785"/>
              <a:buChar char="•"/>
            </a:pPr>
            <a:r>
              <a:rPr lang="en-US" sz="1785"/>
              <a:t>Numpy based algorithms are generally 10 to 100 times faster than their pure Python counterparts and use significantly less memory.</a:t>
            </a:r>
            <a:endParaRPr/>
          </a:p>
          <a:p>
            <a:pPr indent="-115252" lvl="1" marL="685800" rtl="0" algn="l">
              <a:lnSpc>
                <a:spcPct val="70000"/>
              </a:lnSpc>
              <a:spcBef>
                <a:spcPts val="1200"/>
              </a:spcBef>
              <a:spcAft>
                <a:spcPts val="0"/>
              </a:spcAft>
              <a:buClr>
                <a:schemeClr val="dk1"/>
              </a:buClr>
              <a:buSzPts val="1785"/>
              <a:buNone/>
            </a:pPr>
            <a:r>
              <a:t/>
            </a:r>
            <a:endParaRPr sz="1785"/>
          </a:p>
          <a:p>
            <a:pPr indent="-228600" lvl="0" marL="228600" rtl="0" algn="l">
              <a:lnSpc>
                <a:spcPct val="70000"/>
              </a:lnSpc>
              <a:spcBef>
                <a:spcPts val="1200"/>
              </a:spcBef>
              <a:spcAft>
                <a:spcPts val="0"/>
              </a:spcAft>
              <a:buClr>
                <a:schemeClr val="dk1"/>
              </a:buClr>
              <a:buSzPts val="1785"/>
              <a:buChar char="•"/>
            </a:pPr>
            <a:r>
              <a:rPr lang="en-US" sz="1785"/>
              <a:t>While Numpy provides a computational foundation for general numerical data processing, many people use pandas as the basis for most kinds of statistics or analytics, especially on tabular data.</a:t>
            </a:r>
            <a:endParaRPr/>
          </a:p>
          <a:p>
            <a:pPr indent="0" lvl="0" marL="0" rtl="0" algn="l">
              <a:lnSpc>
                <a:spcPct val="70000"/>
              </a:lnSpc>
              <a:spcBef>
                <a:spcPts val="1000"/>
              </a:spcBef>
              <a:spcAft>
                <a:spcPts val="0"/>
              </a:spcAft>
              <a:buClr>
                <a:schemeClr val="dk1"/>
              </a:buClr>
              <a:buSzPts val="2380"/>
              <a:buNone/>
            </a:pPr>
            <a:r>
              <a:t/>
            </a:r>
            <a:endParaRPr sz="2380"/>
          </a:p>
        </p:txBody>
      </p:sp>
      <p:sp>
        <p:nvSpPr>
          <p:cNvPr id="120" name="Google Shape;1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Numpy 특성</a:t>
            </a:r>
            <a:endParaRPr/>
          </a:p>
        </p:txBody>
      </p:sp>
      <p:sp>
        <p:nvSpPr>
          <p:cNvPr id="126" name="Google Shape;126;p7"/>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Understanding Data Types in Python</a:t>
            </a:r>
            <a:endParaRPr/>
          </a:p>
          <a:p>
            <a:pPr indent="-228600" lvl="1" marL="685800" rtl="0" algn="l">
              <a:lnSpc>
                <a:spcPct val="90000"/>
              </a:lnSpc>
              <a:spcBef>
                <a:spcPts val="500"/>
              </a:spcBef>
              <a:spcAft>
                <a:spcPts val="0"/>
              </a:spcAft>
              <a:buClr>
                <a:schemeClr val="dk1"/>
              </a:buClr>
              <a:buSzPts val="1800"/>
              <a:buChar char="•"/>
            </a:pPr>
            <a:r>
              <a:rPr lang="en-US" sz="1800"/>
              <a:t>Users of Python are often drawn by its easy of use, one piece of which is dynamic typing.</a:t>
            </a:r>
            <a:endParaRPr/>
          </a:p>
          <a:p>
            <a:pPr indent="-228600" lvl="1" marL="685800" rtl="0" algn="l">
              <a:lnSpc>
                <a:spcPct val="90000"/>
              </a:lnSpc>
              <a:spcBef>
                <a:spcPts val="500"/>
              </a:spcBef>
              <a:spcAft>
                <a:spcPts val="0"/>
              </a:spcAft>
              <a:buClr>
                <a:schemeClr val="dk1"/>
              </a:buClr>
              <a:buSzPts val="1800"/>
              <a:buChar char="•"/>
            </a:pPr>
            <a:r>
              <a:rPr lang="en-US" sz="1800"/>
              <a:t>In C, the data types of each variable are explicitly declared, while in Python the types are dynamically inferred.</a:t>
            </a:r>
            <a:endParaRPr/>
          </a:p>
          <a:p>
            <a:pPr indent="-228600" lvl="1" marL="685800" rtl="0" algn="l">
              <a:lnSpc>
                <a:spcPct val="90000"/>
              </a:lnSpc>
              <a:spcBef>
                <a:spcPts val="500"/>
              </a:spcBef>
              <a:spcAft>
                <a:spcPts val="0"/>
              </a:spcAft>
              <a:buClr>
                <a:schemeClr val="dk1"/>
              </a:buClr>
              <a:buSzPts val="1800"/>
              <a:buChar char="•"/>
            </a:pPr>
            <a:r>
              <a:rPr lang="en-US" sz="1800"/>
              <a:t>But what this type flexibility also points to is the fact that Python variables are more than just their value; they also contain extra information about the type of the value. </a:t>
            </a:r>
            <a:endParaRPr/>
          </a:p>
          <a:p>
            <a:pPr indent="-228600" lvl="1" marL="685800" rtl="0" algn="l">
              <a:lnSpc>
                <a:spcPct val="90000"/>
              </a:lnSpc>
              <a:spcBef>
                <a:spcPts val="500"/>
              </a:spcBef>
              <a:spcAft>
                <a:spcPts val="0"/>
              </a:spcAft>
              <a:buClr>
                <a:schemeClr val="dk1"/>
              </a:buClr>
              <a:buSzPts val="1800"/>
              <a:buChar char="•"/>
            </a:pPr>
            <a:r>
              <a:rPr lang="en-US" sz="1800"/>
              <a:t>A single integer in Python actually contains four pieces:</a:t>
            </a:r>
            <a:endParaRPr/>
          </a:p>
          <a:p>
            <a:pPr indent="-228600" lvl="2" marL="1143000" rtl="0" algn="l">
              <a:lnSpc>
                <a:spcPct val="90000"/>
              </a:lnSpc>
              <a:spcBef>
                <a:spcPts val="500"/>
              </a:spcBef>
              <a:spcAft>
                <a:spcPts val="0"/>
              </a:spcAft>
              <a:buClr>
                <a:schemeClr val="dk1"/>
              </a:buClr>
              <a:buSzPts val="1600"/>
              <a:buChar char="•"/>
            </a:pPr>
            <a:r>
              <a:rPr lang="en-US" sz="1600"/>
              <a:t>Ob_refcnt: a reference count that helps Python silently handle memory allocation and deallocation</a:t>
            </a:r>
            <a:endParaRPr/>
          </a:p>
          <a:p>
            <a:pPr indent="-228600" lvl="2" marL="1143000" rtl="0" algn="l">
              <a:lnSpc>
                <a:spcPct val="90000"/>
              </a:lnSpc>
              <a:spcBef>
                <a:spcPts val="500"/>
              </a:spcBef>
              <a:spcAft>
                <a:spcPts val="0"/>
              </a:spcAft>
              <a:buClr>
                <a:schemeClr val="dk1"/>
              </a:buClr>
              <a:buSzPts val="1600"/>
              <a:buChar char="•"/>
            </a:pPr>
            <a:r>
              <a:rPr lang="en-US" sz="1600"/>
              <a:t>Ob_type: which encodes the type of the variable</a:t>
            </a:r>
            <a:endParaRPr/>
          </a:p>
          <a:p>
            <a:pPr indent="-228600" lvl="2" marL="1143000" rtl="0" algn="l">
              <a:lnSpc>
                <a:spcPct val="90000"/>
              </a:lnSpc>
              <a:spcBef>
                <a:spcPts val="500"/>
              </a:spcBef>
              <a:spcAft>
                <a:spcPts val="0"/>
              </a:spcAft>
              <a:buClr>
                <a:schemeClr val="dk1"/>
              </a:buClr>
              <a:buSzPts val="1600"/>
              <a:buChar char="•"/>
            </a:pPr>
            <a:r>
              <a:rPr lang="en-US" sz="1600"/>
              <a:t>Ob_size: which specifies the size of the following data members</a:t>
            </a:r>
            <a:endParaRPr/>
          </a:p>
          <a:p>
            <a:pPr indent="-228600" lvl="2" marL="1143000" rtl="0" algn="l">
              <a:lnSpc>
                <a:spcPct val="90000"/>
              </a:lnSpc>
              <a:spcBef>
                <a:spcPts val="500"/>
              </a:spcBef>
              <a:spcAft>
                <a:spcPts val="0"/>
              </a:spcAft>
              <a:buClr>
                <a:schemeClr val="dk1"/>
              </a:buClr>
              <a:buSzPts val="1600"/>
              <a:buChar char="•"/>
            </a:pPr>
            <a:r>
              <a:rPr lang="en-US" sz="1600"/>
              <a:t>Ob_digit, which contains the actual integer value that we expect the Python variable to represent</a:t>
            </a:r>
            <a:endParaRPr/>
          </a:p>
          <a:p>
            <a:pPr indent="-228600" lvl="1" marL="685800" rtl="0" algn="l">
              <a:lnSpc>
                <a:spcPct val="90000"/>
              </a:lnSpc>
              <a:spcBef>
                <a:spcPts val="500"/>
              </a:spcBef>
              <a:spcAft>
                <a:spcPts val="0"/>
              </a:spcAft>
              <a:buClr>
                <a:schemeClr val="dk1"/>
              </a:buClr>
              <a:buSzPts val="1800"/>
              <a:buChar char="•"/>
            </a:pPr>
            <a:r>
              <a:rPr lang="en-US" sz="1800"/>
              <a:t>A Python list is more than just a list</a:t>
            </a:r>
            <a:endParaRPr/>
          </a:p>
          <a:p>
            <a:pPr indent="-228600" lvl="1" marL="685800" rtl="0" algn="l">
              <a:lnSpc>
                <a:spcPct val="90000"/>
              </a:lnSpc>
              <a:spcBef>
                <a:spcPts val="500"/>
              </a:spcBef>
              <a:spcAft>
                <a:spcPts val="0"/>
              </a:spcAft>
              <a:buClr>
                <a:schemeClr val="dk1"/>
              </a:buClr>
              <a:buSzPts val="1800"/>
              <a:buChar char="•"/>
            </a:pPr>
            <a:r>
              <a:rPr lang="en-US" sz="1800"/>
              <a:t>In the special case that all variables are of the same type, much of this information is redundant: it can be much more efficient to store data in a fixed-type array (Numpy-style array). </a:t>
            </a:r>
            <a:endParaRPr/>
          </a:p>
          <a:p>
            <a:pPr indent="-228600" lvl="1" marL="685800" rtl="0" algn="l">
              <a:lnSpc>
                <a:spcPct val="90000"/>
              </a:lnSpc>
              <a:spcBef>
                <a:spcPts val="500"/>
              </a:spcBef>
              <a:spcAft>
                <a:spcPts val="0"/>
              </a:spcAft>
              <a:buClr>
                <a:schemeClr val="dk1"/>
              </a:buClr>
              <a:buSzPts val="1800"/>
              <a:buChar char="•"/>
            </a:pPr>
            <a:r>
              <a:rPr lang="en-US" sz="1800"/>
              <a:t>Fixed-type Numpy arrays lack flexibility, but are much more efficient for storing and manipulating data.</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127" name="Google Shape;12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Numpy 데이터 객체 생성</a:t>
            </a:r>
            <a:endParaRPr/>
          </a:p>
        </p:txBody>
      </p:sp>
      <p:sp>
        <p:nvSpPr>
          <p:cNvPr id="133" name="Google Shape;133;p8"/>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960"/>
              <a:buChar char="•"/>
            </a:pPr>
            <a:r>
              <a:rPr lang="en-US" sz="1960"/>
              <a:t>Creating Arrays from Python Lists</a:t>
            </a:r>
            <a:endParaRPr/>
          </a:p>
          <a:p>
            <a:pPr indent="-228600" lvl="1" marL="685800" rtl="0" algn="l">
              <a:lnSpc>
                <a:spcPct val="70000"/>
              </a:lnSpc>
              <a:spcBef>
                <a:spcPts val="1200"/>
              </a:spcBef>
              <a:spcAft>
                <a:spcPts val="0"/>
              </a:spcAft>
              <a:buClr>
                <a:schemeClr val="dk1"/>
              </a:buClr>
              <a:buSzPts val="1679"/>
              <a:buChar char="•"/>
            </a:pPr>
            <a:r>
              <a:rPr lang="en-US" sz="1679"/>
              <a:t>리스트와 다르게 넘파이는 오직 넘파이 배열, 한가지 데이터 타입만을 원소로 갖는다.</a:t>
            </a:r>
            <a:endParaRPr/>
          </a:p>
          <a:p>
            <a:pPr indent="-228600" lvl="1" marL="685800" rtl="0" algn="l">
              <a:lnSpc>
                <a:spcPct val="70000"/>
              </a:lnSpc>
              <a:spcBef>
                <a:spcPts val="1200"/>
              </a:spcBef>
              <a:spcAft>
                <a:spcPts val="0"/>
              </a:spcAft>
              <a:buClr>
                <a:schemeClr val="dk1"/>
              </a:buClr>
              <a:buSzPts val="1679"/>
              <a:buChar char="•"/>
            </a:pPr>
            <a:r>
              <a:rPr lang="en-US" sz="1679"/>
              <a:t>리스트와 다르게 넘파이는 다차원 표현을 명확하게 할 수 있다.</a:t>
            </a:r>
            <a:endParaRPr/>
          </a:p>
          <a:p>
            <a:pPr indent="-121919" lvl="1" marL="685800" rtl="0" algn="l">
              <a:lnSpc>
                <a:spcPct val="70000"/>
              </a:lnSpc>
              <a:spcBef>
                <a:spcPts val="1200"/>
              </a:spcBef>
              <a:spcAft>
                <a:spcPts val="0"/>
              </a:spcAft>
              <a:buClr>
                <a:schemeClr val="dk1"/>
              </a:buClr>
              <a:buSzPts val="1680"/>
              <a:buNone/>
            </a:pPr>
            <a:r>
              <a:t/>
            </a:r>
            <a:endParaRPr sz="1679"/>
          </a:p>
          <a:p>
            <a:pPr indent="-228600" lvl="0" marL="228600" rtl="0" algn="l">
              <a:lnSpc>
                <a:spcPct val="70000"/>
              </a:lnSpc>
              <a:spcBef>
                <a:spcPts val="1200"/>
              </a:spcBef>
              <a:spcAft>
                <a:spcPts val="0"/>
              </a:spcAft>
              <a:buClr>
                <a:schemeClr val="dk1"/>
              </a:buClr>
              <a:buSzPts val="1960"/>
              <a:buChar char="•"/>
            </a:pPr>
            <a:r>
              <a:rPr lang="en-US" sz="1960"/>
              <a:t>Creating Arrays from Scratch</a:t>
            </a:r>
            <a:endParaRPr/>
          </a:p>
          <a:p>
            <a:pPr indent="-228600" lvl="1" marL="685800" rtl="0" algn="l">
              <a:lnSpc>
                <a:spcPct val="70000"/>
              </a:lnSpc>
              <a:spcBef>
                <a:spcPts val="1200"/>
              </a:spcBef>
              <a:spcAft>
                <a:spcPts val="0"/>
              </a:spcAft>
              <a:buClr>
                <a:schemeClr val="dk1"/>
              </a:buClr>
              <a:buSzPts val="1679"/>
              <a:buChar char="•"/>
            </a:pPr>
            <a:r>
              <a:rPr lang="en-US" sz="1679"/>
              <a:t>매우 큰 넘파이 배열을 생성할 때에는 미리 지정된 방법에 따라서 쉽게 생성할 수 있다.</a:t>
            </a:r>
            <a:endParaRPr/>
          </a:p>
          <a:p>
            <a:pPr indent="-228600" lvl="1" marL="685800" rtl="0" algn="l">
              <a:lnSpc>
                <a:spcPct val="70000"/>
              </a:lnSpc>
              <a:spcBef>
                <a:spcPts val="1200"/>
              </a:spcBef>
              <a:spcAft>
                <a:spcPts val="0"/>
              </a:spcAft>
              <a:buClr>
                <a:schemeClr val="dk1"/>
              </a:buClr>
              <a:buSzPts val="1679"/>
              <a:buChar char="•"/>
            </a:pPr>
            <a:r>
              <a:rPr lang="en-US" sz="1679"/>
              <a:t>Numpy 객체의 메서드 zeros, full, random 등의 사용</a:t>
            </a:r>
            <a:endParaRPr sz="1679"/>
          </a:p>
          <a:p>
            <a:pPr indent="-121919" lvl="1" marL="685800" rtl="0" algn="l">
              <a:lnSpc>
                <a:spcPct val="70000"/>
              </a:lnSpc>
              <a:spcBef>
                <a:spcPts val="1200"/>
              </a:spcBef>
              <a:spcAft>
                <a:spcPts val="0"/>
              </a:spcAft>
              <a:buClr>
                <a:schemeClr val="dk1"/>
              </a:buClr>
              <a:buSzPts val="1680"/>
              <a:buNone/>
            </a:pPr>
            <a:r>
              <a:t/>
            </a:r>
            <a:endParaRPr sz="1679"/>
          </a:p>
          <a:p>
            <a:pPr indent="-228600" lvl="0" marL="228600" rtl="0" algn="l">
              <a:lnSpc>
                <a:spcPct val="70000"/>
              </a:lnSpc>
              <a:spcBef>
                <a:spcPts val="1200"/>
              </a:spcBef>
              <a:spcAft>
                <a:spcPts val="0"/>
              </a:spcAft>
              <a:buClr>
                <a:schemeClr val="dk1"/>
              </a:buClr>
              <a:buSzPts val="1960"/>
              <a:buChar char="•"/>
            </a:pPr>
            <a:r>
              <a:rPr lang="en-US" sz="1960"/>
              <a:t>Basics of Numpy Arrays</a:t>
            </a:r>
            <a:endParaRPr/>
          </a:p>
          <a:p>
            <a:pPr indent="-228600" lvl="1" marL="685800" rtl="0" algn="l">
              <a:lnSpc>
                <a:spcPct val="70000"/>
              </a:lnSpc>
              <a:spcBef>
                <a:spcPts val="1200"/>
              </a:spcBef>
              <a:spcAft>
                <a:spcPts val="0"/>
              </a:spcAft>
              <a:buClr>
                <a:schemeClr val="dk1"/>
              </a:buClr>
              <a:buSzPts val="1679"/>
              <a:buChar char="•"/>
            </a:pPr>
            <a:r>
              <a:rPr lang="en-US" sz="1679"/>
              <a:t>Attributes of arrays: size, shape 등 다양한 속성을 확인</a:t>
            </a:r>
            <a:endParaRPr sz="1679"/>
          </a:p>
          <a:p>
            <a:pPr indent="-228600" lvl="1" marL="685800" rtl="0" algn="l">
              <a:lnSpc>
                <a:spcPct val="70000"/>
              </a:lnSpc>
              <a:spcBef>
                <a:spcPts val="1200"/>
              </a:spcBef>
              <a:spcAft>
                <a:spcPts val="0"/>
              </a:spcAft>
              <a:buClr>
                <a:schemeClr val="dk1"/>
              </a:buClr>
              <a:buSzPts val="1679"/>
              <a:buChar char="•"/>
            </a:pPr>
            <a:r>
              <a:rPr lang="en-US" sz="1679"/>
              <a:t>Indexing and slicing of arrays: elements 들을 추출</a:t>
            </a:r>
            <a:endParaRPr sz="1679"/>
          </a:p>
          <a:p>
            <a:pPr indent="-228600" lvl="1" marL="685800" rtl="0" algn="l">
              <a:lnSpc>
                <a:spcPct val="70000"/>
              </a:lnSpc>
              <a:spcBef>
                <a:spcPts val="1200"/>
              </a:spcBef>
              <a:spcAft>
                <a:spcPts val="0"/>
              </a:spcAft>
              <a:buClr>
                <a:schemeClr val="dk1"/>
              </a:buClr>
              <a:buSzPts val="1679"/>
              <a:buChar char="•"/>
            </a:pPr>
            <a:r>
              <a:rPr lang="en-US" sz="1679"/>
              <a:t>Numpy slicing은  Numpy객체[start:stop:step]형식을 가짐</a:t>
            </a:r>
            <a:endParaRPr sz="1679"/>
          </a:p>
          <a:p>
            <a:pPr indent="-228600" lvl="1" marL="685800" rtl="0" algn="l">
              <a:lnSpc>
                <a:spcPct val="70000"/>
              </a:lnSpc>
              <a:spcBef>
                <a:spcPts val="1200"/>
              </a:spcBef>
              <a:spcAft>
                <a:spcPts val="0"/>
              </a:spcAft>
              <a:buClr>
                <a:schemeClr val="dk1"/>
              </a:buClr>
              <a:buSzPts val="1679"/>
              <a:buChar char="•"/>
            </a:pPr>
            <a:r>
              <a:rPr lang="en-US" sz="1679"/>
              <a:t>Reshaping arrays: 주여진 array의 형태를 변환</a:t>
            </a:r>
            <a:endParaRPr sz="1679"/>
          </a:p>
          <a:p>
            <a:pPr indent="-228600" lvl="1" marL="685800" rtl="0" algn="l">
              <a:lnSpc>
                <a:spcPct val="70000"/>
              </a:lnSpc>
              <a:spcBef>
                <a:spcPts val="1200"/>
              </a:spcBef>
              <a:spcAft>
                <a:spcPts val="0"/>
              </a:spcAft>
              <a:buClr>
                <a:schemeClr val="dk1"/>
              </a:buClr>
              <a:buSzPts val="1679"/>
              <a:buChar char="•"/>
            </a:pPr>
            <a:r>
              <a:rPr lang="en-US" sz="1679"/>
              <a:t>Joining and splitting arrays: 여러 arrays를 결합하거나 하나의 array를 여러 개의 arrays들로 분할함</a:t>
            </a:r>
            <a:br>
              <a:rPr lang="en-US" sz="1679"/>
            </a:br>
            <a:endParaRPr sz="1679"/>
          </a:p>
        </p:txBody>
      </p:sp>
      <p:sp>
        <p:nvSpPr>
          <p:cNvPr id="134" name="Google Shape;13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838200" y="365126"/>
            <a:ext cx="10515600" cy="7417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Malgun Gothic"/>
              <a:buNone/>
            </a:pPr>
            <a:r>
              <a:rPr lang="en-US" sz="3200"/>
              <a:t>넘파이 배열 조작하기</a:t>
            </a:r>
            <a:endParaRPr/>
          </a:p>
        </p:txBody>
      </p:sp>
      <p:sp>
        <p:nvSpPr>
          <p:cNvPr id="140" name="Google Shape;140;p9"/>
          <p:cNvSpPr txBox="1"/>
          <p:nvPr>
            <p:ph idx="1" type="body"/>
          </p:nvPr>
        </p:nvSpPr>
        <p:spPr>
          <a:xfrm>
            <a:off x="838200" y="1411705"/>
            <a:ext cx="10515600" cy="5081169"/>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000"/>
              <a:buChar char="•"/>
            </a:pPr>
            <a:r>
              <a:rPr lang="en-US" sz="2000"/>
              <a:t>Attributes of arrays: </a:t>
            </a:r>
            <a:endParaRPr/>
          </a:p>
          <a:p>
            <a:pPr indent="-228600" lvl="1" marL="685800" rtl="0" algn="l">
              <a:lnSpc>
                <a:spcPct val="80000"/>
              </a:lnSpc>
              <a:spcBef>
                <a:spcPts val="500"/>
              </a:spcBef>
              <a:spcAft>
                <a:spcPts val="0"/>
              </a:spcAft>
              <a:buClr>
                <a:schemeClr val="dk1"/>
              </a:buClr>
              <a:buSzPts val="1600"/>
              <a:buChar char="•"/>
            </a:pPr>
            <a:r>
              <a:rPr lang="en-US" sz="1600"/>
              <a:t>Determining the size, shape, memory consumption, data type of arrays</a:t>
            </a:r>
            <a:endParaRPr/>
          </a:p>
          <a:p>
            <a:pPr indent="-228600" lvl="1" marL="685800" rtl="0" algn="l">
              <a:lnSpc>
                <a:spcPct val="80000"/>
              </a:lnSpc>
              <a:spcBef>
                <a:spcPts val="500"/>
              </a:spcBef>
              <a:spcAft>
                <a:spcPts val="0"/>
              </a:spcAft>
              <a:buClr>
                <a:schemeClr val="dk1"/>
              </a:buClr>
              <a:buSzPts val="1600"/>
              <a:buChar char="•"/>
            </a:pPr>
            <a:r>
              <a:rPr lang="en-US" sz="1600"/>
              <a:t>형식: Numpy객체.속성명  반환값: 객체의 속성값</a:t>
            </a:r>
            <a:endParaRPr sz="1600"/>
          </a:p>
          <a:p>
            <a:pPr indent="-228600" lvl="0" marL="228600" rtl="0" algn="l">
              <a:lnSpc>
                <a:spcPct val="80000"/>
              </a:lnSpc>
              <a:spcBef>
                <a:spcPts val="1000"/>
              </a:spcBef>
              <a:spcAft>
                <a:spcPts val="0"/>
              </a:spcAft>
              <a:buClr>
                <a:schemeClr val="dk1"/>
              </a:buClr>
              <a:buSzPts val="2000"/>
              <a:buChar char="•"/>
            </a:pPr>
            <a:r>
              <a:rPr lang="en-US" sz="2000"/>
              <a:t>Indexing of arrays: </a:t>
            </a:r>
            <a:endParaRPr/>
          </a:p>
          <a:p>
            <a:pPr indent="-228600" lvl="1" marL="685800" rtl="0" algn="l">
              <a:lnSpc>
                <a:spcPct val="80000"/>
              </a:lnSpc>
              <a:spcBef>
                <a:spcPts val="500"/>
              </a:spcBef>
              <a:spcAft>
                <a:spcPts val="0"/>
              </a:spcAft>
              <a:buClr>
                <a:schemeClr val="dk1"/>
              </a:buClr>
              <a:buSzPts val="1600"/>
              <a:buChar char="•"/>
            </a:pPr>
            <a:r>
              <a:rPr lang="en-US" sz="1600"/>
              <a:t>Getting and setting the value of individual array elements</a:t>
            </a:r>
            <a:endParaRPr/>
          </a:p>
          <a:p>
            <a:pPr indent="-228600" lvl="1" marL="685800" rtl="0" algn="l">
              <a:lnSpc>
                <a:spcPct val="80000"/>
              </a:lnSpc>
              <a:spcBef>
                <a:spcPts val="500"/>
              </a:spcBef>
              <a:spcAft>
                <a:spcPts val="0"/>
              </a:spcAft>
              <a:buClr>
                <a:schemeClr val="dk1"/>
              </a:buClr>
              <a:buSzPts val="1600"/>
              <a:buChar char="•"/>
            </a:pPr>
            <a:r>
              <a:rPr lang="en-US" sz="1600"/>
              <a:t>Single dimensional array: x[0], two dimensional array: x[0,2]</a:t>
            </a:r>
            <a:endParaRPr/>
          </a:p>
          <a:p>
            <a:pPr indent="-228600" lvl="0" marL="228600" rtl="0" algn="l">
              <a:lnSpc>
                <a:spcPct val="80000"/>
              </a:lnSpc>
              <a:spcBef>
                <a:spcPts val="1000"/>
              </a:spcBef>
              <a:spcAft>
                <a:spcPts val="0"/>
              </a:spcAft>
              <a:buClr>
                <a:schemeClr val="dk1"/>
              </a:buClr>
              <a:buSzPts val="2000"/>
              <a:buChar char="•"/>
            </a:pPr>
            <a:r>
              <a:rPr lang="en-US" sz="2000"/>
              <a:t>Slicing of arrays</a:t>
            </a:r>
            <a:endParaRPr/>
          </a:p>
          <a:p>
            <a:pPr indent="-228600" lvl="1" marL="685800" rtl="0" algn="l">
              <a:lnSpc>
                <a:spcPct val="80000"/>
              </a:lnSpc>
              <a:spcBef>
                <a:spcPts val="500"/>
              </a:spcBef>
              <a:spcAft>
                <a:spcPts val="0"/>
              </a:spcAft>
              <a:buClr>
                <a:schemeClr val="dk1"/>
              </a:buClr>
              <a:buSzPts val="1600"/>
              <a:buChar char="•"/>
            </a:pPr>
            <a:r>
              <a:rPr lang="en-US" sz="1600"/>
              <a:t>Getting and setting smaller subarray within a larger array</a:t>
            </a:r>
            <a:endParaRPr/>
          </a:p>
          <a:p>
            <a:pPr indent="-228600" lvl="1" marL="685800" rtl="0" algn="l">
              <a:lnSpc>
                <a:spcPct val="80000"/>
              </a:lnSpc>
              <a:spcBef>
                <a:spcPts val="500"/>
              </a:spcBef>
              <a:spcAft>
                <a:spcPts val="0"/>
              </a:spcAft>
              <a:buClr>
                <a:schemeClr val="dk1"/>
              </a:buClr>
              <a:buSzPts val="1600"/>
              <a:buChar char="•"/>
            </a:pPr>
            <a:r>
              <a:rPr lang="en-US" sz="1600"/>
              <a:t>형식: Numpy객체[start:stop:step], multi-dimension 경우 코마(,)로 구분</a:t>
            </a:r>
            <a:endParaRPr sz="1600"/>
          </a:p>
          <a:p>
            <a:pPr indent="-228600" lvl="1" marL="685800" rtl="0" algn="l">
              <a:lnSpc>
                <a:spcPct val="80000"/>
              </a:lnSpc>
              <a:spcBef>
                <a:spcPts val="500"/>
              </a:spcBef>
              <a:spcAft>
                <a:spcPts val="0"/>
              </a:spcAft>
              <a:buClr>
                <a:schemeClr val="dk1"/>
              </a:buClr>
              <a:buSzPts val="1600"/>
              <a:buChar char="•"/>
            </a:pPr>
            <a:r>
              <a:rPr lang="en-US" sz="1600"/>
              <a:t>Subarray를 새로운 이름으로 지정하여도 copy가 아니라 view로 나타난다.</a:t>
            </a:r>
            <a:endParaRPr/>
          </a:p>
          <a:p>
            <a:pPr indent="-228600" lvl="0" marL="228600" rtl="0" algn="l">
              <a:lnSpc>
                <a:spcPct val="80000"/>
              </a:lnSpc>
              <a:spcBef>
                <a:spcPts val="1000"/>
              </a:spcBef>
              <a:spcAft>
                <a:spcPts val="0"/>
              </a:spcAft>
              <a:buClr>
                <a:schemeClr val="dk1"/>
              </a:buClr>
              <a:buSzPts val="2000"/>
              <a:buChar char="•"/>
            </a:pPr>
            <a:r>
              <a:rPr lang="en-US" sz="2000"/>
              <a:t>Reshaping of arrays: </a:t>
            </a:r>
            <a:endParaRPr/>
          </a:p>
          <a:p>
            <a:pPr indent="-228600" lvl="1" marL="685800" rtl="0" algn="l">
              <a:lnSpc>
                <a:spcPct val="80000"/>
              </a:lnSpc>
              <a:spcBef>
                <a:spcPts val="500"/>
              </a:spcBef>
              <a:spcAft>
                <a:spcPts val="0"/>
              </a:spcAft>
              <a:buClr>
                <a:schemeClr val="dk1"/>
              </a:buClr>
              <a:buSzPts val="1600"/>
              <a:buChar char="•"/>
            </a:pPr>
            <a:r>
              <a:rPr lang="en-US" sz="1600"/>
              <a:t>Changing the shape of a given array</a:t>
            </a:r>
            <a:endParaRPr/>
          </a:p>
          <a:p>
            <a:pPr indent="-228600" lvl="1" marL="685800" rtl="0" algn="l">
              <a:lnSpc>
                <a:spcPct val="80000"/>
              </a:lnSpc>
              <a:spcBef>
                <a:spcPts val="500"/>
              </a:spcBef>
              <a:spcAft>
                <a:spcPts val="0"/>
              </a:spcAft>
              <a:buClr>
                <a:schemeClr val="dk1"/>
              </a:buClr>
              <a:buSzPts val="1600"/>
              <a:buChar char="•"/>
            </a:pPr>
            <a:r>
              <a:rPr lang="en-US" sz="1600"/>
              <a:t>데이터객체.reshape() 메서드를 사용한다.</a:t>
            </a:r>
            <a:endParaRPr/>
          </a:p>
          <a:p>
            <a:pPr indent="-228600" lvl="0" marL="228600" rtl="0" algn="l">
              <a:lnSpc>
                <a:spcPct val="80000"/>
              </a:lnSpc>
              <a:spcBef>
                <a:spcPts val="1000"/>
              </a:spcBef>
              <a:spcAft>
                <a:spcPts val="0"/>
              </a:spcAft>
              <a:buClr>
                <a:schemeClr val="dk1"/>
              </a:buClr>
              <a:buSzPts val="2000"/>
              <a:buChar char="•"/>
            </a:pPr>
            <a:r>
              <a:rPr lang="en-US" sz="2000"/>
              <a:t>Joining and splitting arrays</a:t>
            </a:r>
            <a:endParaRPr/>
          </a:p>
          <a:p>
            <a:pPr indent="-228600" lvl="1" marL="685800" rtl="0" algn="l">
              <a:lnSpc>
                <a:spcPct val="80000"/>
              </a:lnSpc>
              <a:spcBef>
                <a:spcPts val="500"/>
              </a:spcBef>
              <a:spcAft>
                <a:spcPts val="0"/>
              </a:spcAft>
              <a:buClr>
                <a:schemeClr val="dk1"/>
              </a:buClr>
              <a:buSzPts val="1600"/>
              <a:buChar char="•"/>
            </a:pPr>
            <a:r>
              <a:rPr lang="en-US" sz="1600"/>
              <a:t>Combining multiple arrays into one, and splitting one array into many.</a:t>
            </a:r>
            <a:endParaRPr/>
          </a:p>
          <a:p>
            <a:pPr indent="-228600" lvl="1" marL="685800" rtl="0" algn="l">
              <a:lnSpc>
                <a:spcPct val="80000"/>
              </a:lnSpc>
              <a:spcBef>
                <a:spcPts val="500"/>
              </a:spcBef>
              <a:spcAft>
                <a:spcPts val="0"/>
              </a:spcAft>
              <a:buClr>
                <a:schemeClr val="dk1"/>
              </a:buClr>
              <a:buSzPts val="1600"/>
              <a:buChar char="•"/>
            </a:pPr>
            <a:r>
              <a:rPr lang="en-US" sz="1600"/>
              <a:t>Array 결합 메서드: np.concatenate(), np.vstack(), np.hstack()</a:t>
            </a:r>
            <a:endParaRPr/>
          </a:p>
          <a:p>
            <a:pPr indent="-228600" lvl="1" marL="685800" rtl="0" algn="l">
              <a:lnSpc>
                <a:spcPct val="80000"/>
              </a:lnSpc>
              <a:spcBef>
                <a:spcPts val="500"/>
              </a:spcBef>
              <a:spcAft>
                <a:spcPts val="0"/>
              </a:spcAft>
              <a:buClr>
                <a:schemeClr val="dk1"/>
              </a:buClr>
              <a:buSzPts val="1600"/>
              <a:buChar char="•"/>
            </a:pPr>
            <a:r>
              <a:rPr lang="en-US" sz="1600"/>
              <a:t>Array 분할 메서드: np.split(), np.hsplit(), np.vsplit()</a:t>
            </a:r>
            <a:endParaRPr/>
          </a:p>
          <a:p>
            <a:pPr indent="-76200" lvl="0" marL="228600" rtl="0" algn="l">
              <a:lnSpc>
                <a:spcPct val="80000"/>
              </a:lnSpc>
              <a:spcBef>
                <a:spcPts val="1000"/>
              </a:spcBef>
              <a:spcAft>
                <a:spcPts val="0"/>
              </a:spcAft>
              <a:buClr>
                <a:schemeClr val="dk1"/>
              </a:buClr>
              <a:buSzPts val="2400"/>
              <a:buNone/>
            </a:pPr>
            <a:r>
              <a:t/>
            </a:r>
            <a:endParaRPr sz="2400"/>
          </a:p>
        </p:txBody>
      </p:sp>
      <p:sp>
        <p:nvSpPr>
          <p:cNvPr id="141" name="Google Shape;14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2020-07-27T22:11:32Z</dcterms:created>
  <dc:creator>94jjiisu@naver.com</dc:creator>
</cp:coreProperties>
</file>