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99" r:id="rId3"/>
    <p:sldId id="400" r:id="rId4"/>
    <p:sldId id="395" r:id="rId5"/>
    <p:sldId id="371" r:id="rId6"/>
    <p:sldId id="373" r:id="rId7"/>
    <p:sldId id="374" r:id="rId8"/>
    <p:sldId id="396" r:id="rId9"/>
    <p:sldId id="376" r:id="rId10"/>
    <p:sldId id="402"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85" d="100"/>
          <a:sy n="85" d="100"/>
        </p:scale>
        <p:origin x="5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1A2C96-D38B-4F41-89DF-5D992B5A5F3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2002700-F749-4E16-8E68-DCC7A7DB7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F7DCB12-1F4B-40B0-9337-4FAB876F40F2}"/>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4920D921-0F91-41AC-A972-587176352EE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EED443-2214-40E9-84D9-D51D36E5630F}"/>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90179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6426EA-9483-436D-9F90-C699C32144D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DAE29B9-80EA-4D77-A136-505A265DB8B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3C81673-81C1-4856-A674-6A38BAF26FE0}"/>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3F05D0C0-F838-4EB0-9DD8-37EB95C028C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04E898-4F74-4EC5-A2ED-EEDBC038EFB0}"/>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341165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CEA737-0AEB-4CB8-805A-2EF93C5E86D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321681-A4E3-4969-BCE7-D87723A358E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DAC55DB-785A-43AF-A1D4-36158E291C7C}"/>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2C29BB41-D7CB-4F98-A6D6-F6E80DD2812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EA0AEF-6491-4299-8FA8-E1C36AD92A53}"/>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100078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6A8C67-7384-48CC-A221-592F864BADA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80FC7BC-1826-42CD-B197-E72C1792787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86A4920-8E00-4687-9A25-C4DEE3F57096}"/>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1AD14C53-8D70-403D-A931-AD0AFE89BD7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3682F3-9A8F-49B6-95EB-323C08E6DB27}"/>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100916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AB078-A8E5-463B-BECD-2FADD21B938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ADDA1E1-C75C-40A3-9CC3-AFA7229AE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8773BB9-784E-4929-8C9F-C5AC5B503CA3}"/>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0EC1C2E8-F1F2-480E-958B-1A07AF5B16C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CA6C36-FC5A-4665-AF54-7A6815CAA958}"/>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141813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694AC4-9D21-4472-BBEE-43B7FC7029E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CC42976-7801-4194-A3A7-EEEBCFFA4F6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50B02EA-1CA5-402F-B947-6EE97CECC32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1B793D1-8BFD-4DB8-AB4A-C3E5EF61C34D}"/>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6" name="바닥글 개체 틀 5">
            <a:extLst>
              <a:ext uri="{FF2B5EF4-FFF2-40B4-BE49-F238E27FC236}">
                <a16:creationId xmlns:a16="http://schemas.microsoft.com/office/drawing/2014/main" id="{DD76F13C-5366-4EEE-8675-56F23B7879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A160ECD-0391-4507-B43D-224DC909E371}"/>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128287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D99658-5356-4F37-90B6-932FAD51E44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71A4AE5-95B0-45E0-BBFD-F66724BC07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8BED27C-5548-48E6-A519-CB14F7E93C9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45D4C7C-8AD8-4E3A-82DD-569948998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F99F9DB-4817-4BF2-8B54-C64BBFF2EB0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B03DD60-7E31-4D40-8956-08C0D2A3941B}"/>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8" name="바닥글 개체 틀 7">
            <a:extLst>
              <a:ext uri="{FF2B5EF4-FFF2-40B4-BE49-F238E27FC236}">
                <a16:creationId xmlns:a16="http://schemas.microsoft.com/office/drawing/2014/main" id="{513A6712-BEC5-4265-B1F2-AE4A7943B3B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EA243C4-6AB9-4144-B5E6-9BD80201986E}"/>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350708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FEE1CD-93C0-48E6-B124-CEE1CE2A355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C509604-DEBB-42FE-AF04-268C8295E572}"/>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4" name="바닥글 개체 틀 3">
            <a:extLst>
              <a:ext uri="{FF2B5EF4-FFF2-40B4-BE49-F238E27FC236}">
                <a16:creationId xmlns:a16="http://schemas.microsoft.com/office/drawing/2014/main" id="{CE25434F-F7EE-4214-854B-672847C51FC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8880D0D-210B-43B7-AA56-D86F0403F420}"/>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134111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5D317938-AF12-4582-9A53-5000D0645DF7}"/>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3" name="바닥글 개체 틀 2">
            <a:extLst>
              <a:ext uri="{FF2B5EF4-FFF2-40B4-BE49-F238E27FC236}">
                <a16:creationId xmlns:a16="http://schemas.microsoft.com/office/drawing/2014/main" id="{ACD564CD-F296-408C-8222-946BCAB114E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3CF4CF5-B7DC-4C18-90DF-8818899A5D49}"/>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312778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273451-E539-4C76-9C2F-06D2B89D3BB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40DA85C-8A9F-4146-B1CF-565AE769E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5E3CCEE-A44E-44B8-95BE-913870891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7E65A47-10C1-40E7-825D-8E764F32F8BD}"/>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6" name="바닥글 개체 틀 5">
            <a:extLst>
              <a:ext uri="{FF2B5EF4-FFF2-40B4-BE49-F238E27FC236}">
                <a16:creationId xmlns:a16="http://schemas.microsoft.com/office/drawing/2014/main" id="{87ECBB1C-1767-4BAC-8470-21306A71599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2521CC3-C91B-42C0-815A-593749295AB0}"/>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52571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79860E-BC23-4E5E-8C31-76E992B4A04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B9508D5-FB1C-49B2-9249-4203689FA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4756D34-7D6F-47F1-BF94-F3FFAFDCE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F1136A1-9718-4939-92D5-765EB81BAC34}"/>
              </a:ext>
            </a:extLst>
          </p:cNvPr>
          <p:cNvSpPr>
            <a:spLocks noGrp="1"/>
          </p:cNvSpPr>
          <p:nvPr>
            <p:ph type="dt" sz="half" idx="10"/>
          </p:nvPr>
        </p:nvSpPr>
        <p:spPr/>
        <p:txBody>
          <a:bodyPr/>
          <a:lstStyle/>
          <a:p>
            <a:fld id="{4040EAB0-AA54-4560-9406-D01B80863077}" type="datetimeFigureOut">
              <a:rPr lang="ko-KR" altLang="en-US" smtClean="0"/>
              <a:t>2020-08-05</a:t>
            </a:fld>
            <a:endParaRPr lang="ko-KR" altLang="en-US"/>
          </a:p>
        </p:txBody>
      </p:sp>
      <p:sp>
        <p:nvSpPr>
          <p:cNvPr id="6" name="바닥글 개체 틀 5">
            <a:extLst>
              <a:ext uri="{FF2B5EF4-FFF2-40B4-BE49-F238E27FC236}">
                <a16:creationId xmlns:a16="http://schemas.microsoft.com/office/drawing/2014/main" id="{2D565977-4152-4BAB-B828-11711C7B7D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F651A40-5B62-4541-B4EF-D0F2ED07DE51}"/>
              </a:ext>
            </a:extLst>
          </p:cNvPr>
          <p:cNvSpPr>
            <a:spLocks noGrp="1"/>
          </p:cNvSpPr>
          <p:nvPr>
            <p:ph type="sldNum" sz="quarter" idx="12"/>
          </p:nvPr>
        </p:nvSpPr>
        <p:spPr/>
        <p:txBody>
          <a:body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3572395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EC526FE-0F36-42D8-84F6-9E32501F0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D7BC86D-43C7-4C01-8C6B-3889357E3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236AFD-5F59-41B3-9651-08B86431A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0EAB0-AA54-4560-9406-D01B80863077}" type="datetimeFigureOut">
              <a:rPr lang="ko-KR" altLang="en-US" smtClean="0"/>
              <a:t>2020-08-05</a:t>
            </a:fld>
            <a:endParaRPr lang="ko-KR" altLang="en-US"/>
          </a:p>
        </p:txBody>
      </p:sp>
      <p:sp>
        <p:nvSpPr>
          <p:cNvPr id="5" name="바닥글 개체 틀 4">
            <a:extLst>
              <a:ext uri="{FF2B5EF4-FFF2-40B4-BE49-F238E27FC236}">
                <a16:creationId xmlns:a16="http://schemas.microsoft.com/office/drawing/2014/main" id="{AC7C6EAC-0CCF-4424-A714-30BC5EB7C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06E0520-648E-4CA6-8332-6BED1299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27260-31AF-477B-8DB2-FCB52926DE93}" type="slidenum">
              <a:rPr lang="ko-KR" altLang="en-US" smtClean="0"/>
              <a:t>‹#›</a:t>
            </a:fld>
            <a:endParaRPr lang="ko-KR" altLang="en-US"/>
          </a:p>
        </p:txBody>
      </p:sp>
    </p:spTree>
    <p:extLst>
      <p:ext uri="{BB962C8B-B14F-4D97-AF65-F5344CB8AC3E}">
        <p14:creationId xmlns:p14="http://schemas.microsoft.com/office/powerpoint/2010/main" val="253627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python.org/" TargetMode="External"/><Relationship Id="rId2" Type="http://schemas.openxmlformats.org/officeDocument/2006/relationships/hyperlink" Target="http://matplotlib.org/" TargetMode="External"/><Relationship Id="rId1" Type="http://schemas.openxmlformats.org/officeDocument/2006/relationships/slideLayout" Target="../slideLayouts/slideLayout2.xml"/><Relationship Id="rId4" Type="http://schemas.openxmlformats.org/officeDocument/2006/relationships/hyperlink" Target="http://jupyter.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ikit-learn.org/" TargetMode="External"/><Relationship Id="rId2" Type="http://schemas.openxmlformats.org/officeDocument/2006/relationships/hyperlink" Target="http://scipy.org/" TargetMode="External"/><Relationship Id="rId1" Type="http://schemas.openxmlformats.org/officeDocument/2006/relationships/slideLayout" Target="../slideLayouts/slideLayout2.xml"/><Relationship Id="rId4" Type="http://schemas.openxmlformats.org/officeDocument/2006/relationships/hyperlink" Target="http://statsmodel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5"/>
            <a:ext cx="10515600" cy="6356350"/>
          </a:xfrm>
        </p:spPr>
        <p:txBody>
          <a:bodyPr>
            <a:normAutofit fontScale="90000"/>
          </a:bodyPr>
          <a:lstStyle/>
          <a:p>
            <a:pPr algn="ctr">
              <a:lnSpc>
                <a:spcPct val="100000"/>
              </a:lnSpc>
            </a:pPr>
            <a:r>
              <a:rPr lang="ko-KR" altLang="en-US" dirty="0"/>
              <a:t>파이썬 스터디 </a:t>
            </a:r>
            <a:r>
              <a:rPr lang="en-US" altLang="ko-KR" dirty="0"/>
              <a:t>5</a:t>
            </a:r>
            <a:r>
              <a:rPr lang="ko-KR" altLang="en-US" dirty="0"/>
              <a:t>주차</a:t>
            </a:r>
            <a:br>
              <a:rPr lang="en-US" altLang="ko-KR" dirty="0"/>
            </a:br>
            <a:br>
              <a:rPr lang="en-US" altLang="ko-KR" dirty="0"/>
            </a:br>
            <a:r>
              <a:rPr lang="ko-KR" altLang="en-US" sz="2800" dirty="0"/>
              <a:t>실증분석을 위한 파이썬 패키지</a:t>
            </a:r>
            <a:br>
              <a:rPr lang="en-US" altLang="ko-KR" dirty="0"/>
            </a:br>
            <a:br>
              <a:rPr lang="en-US" altLang="ko-KR" dirty="0"/>
            </a:br>
            <a:r>
              <a:rPr lang="en-US" altLang="ko-KR" sz="3600" dirty="0" err="1"/>
              <a:t>Numpy</a:t>
            </a:r>
            <a:br>
              <a:rPr lang="en-US" altLang="ko-KR" sz="3600" dirty="0"/>
            </a:br>
            <a:r>
              <a:rPr lang="en-US" altLang="ko-KR" sz="3600" dirty="0">
                <a:solidFill>
                  <a:srgbClr val="FF0000"/>
                </a:solidFill>
              </a:rPr>
              <a:t>-</a:t>
            </a:r>
            <a:r>
              <a:rPr lang="en-US" altLang="ko-KR" sz="3600" dirty="0"/>
              <a:t>Pandas</a:t>
            </a:r>
            <a:r>
              <a:rPr lang="en-US" altLang="ko-KR" sz="3600" dirty="0">
                <a:solidFill>
                  <a:srgbClr val="FF0000"/>
                </a:solidFill>
              </a:rPr>
              <a:t>-</a:t>
            </a:r>
            <a:br>
              <a:rPr lang="en-US" altLang="ko-KR" sz="3600" dirty="0"/>
            </a:br>
            <a:r>
              <a:rPr lang="en-US" altLang="ko-KR" sz="3600" dirty="0"/>
              <a:t>Matplotlib</a:t>
            </a:r>
            <a:br>
              <a:rPr lang="en-US" altLang="ko-KR" sz="3600" dirty="0"/>
            </a:br>
            <a:r>
              <a:rPr lang="en-US" altLang="ko-KR" sz="3600" dirty="0" err="1"/>
              <a:t>Sklearn</a:t>
            </a:r>
            <a:br>
              <a:rPr lang="en-US" altLang="ko-KR" sz="3600" dirty="0"/>
            </a:br>
            <a:r>
              <a:rPr lang="en-US" altLang="ko-KR" sz="3600" dirty="0"/>
              <a:t>….</a:t>
            </a:r>
            <a:br>
              <a:rPr lang="en-US" altLang="ko-KR" sz="3600" dirty="0"/>
            </a:br>
            <a:br>
              <a:rPr lang="en-US" altLang="ko-KR" sz="3600" dirty="0"/>
            </a:br>
            <a:br>
              <a:rPr lang="en-US" altLang="ko-KR" sz="2000" dirty="0"/>
            </a:br>
            <a:r>
              <a:rPr lang="ko-KR" altLang="en-US" sz="2000" dirty="0"/>
              <a:t>실증분석 연구회</a:t>
            </a:r>
            <a:endParaRPr lang="ko-KR" altLang="en-US" sz="36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a:t>
            </a:fld>
            <a:endParaRPr lang="ko-KR" altLang="en-US"/>
          </a:p>
        </p:txBody>
      </p:sp>
    </p:spTree>
    <p:extLst>
      <p:ext uri="{BB962C8B-B14F-4D97-AF65-F5344CB8AC3E}">
        <p14:creationId xmlns:p14="http://schemas.microsoft.com/office/powerpoint/2010/main" val="235042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9D60DA3-2EB0-436A-B8C6-F3B7B9823656}"/>
              </a:ext>
            </a:extLst>
          </p:cNvPr>
          <p:cNvSpPr>
            <a:spLocks noGrp="1"/>
          </p:cNvSpPr>
          <p:nvPr>
            <p:ph idx="1"/>
          </p:nvPr>
        </p:nvSpPr>
        <p:spPr>
          <a:xfrm>
            <a:off x="838200" y="1315452"/>
            <a:ext cx="10515600" cy="5103277"/>
          </a:xfrm>
        </p:spPr>
        <p:txBody>
          <a:bodyPr>
            <a:normAutofit fontScale="85000" lnSpcReduction="10000"/>
          </a:bodyPr>
          <a:lstStyle/>
          <a:p>
            <a:pPr>
              <a:lnSpc>
                <a:spcPct val="120000"/>
              </a:lnSpc>
              <a:spcBef>
                <a:spcPts val="600"/>
              </a:spcBef>
            </a:pPr>
            <a:r>
              <a:rPr lang="ko-KR" altLang="en-US" sz="2600" dirty="0" err="1"/>
              <a:t>판다스</a:t>
            </a:r>
            <a:r>
              <a:rPr lang="ko-KR" altLang="en-US" sz="2600" dirty="0"/>
              <a:t> 자료형</a:t>
            </a:r>
            <a:endParaRPr lang="en-US" altLang="ko-KR" sz="2600" dirty="0"/>
          </a:p>
          <a:p>
            <a:pPr lvl="1">
              <a:lnSpc>
                <a:spcPct val="120000"/>
              </a:lnSpc>
              <a:spcBef>
                <a:spcPts val="600"/>
              </a:spcBef>
            </a:pPr>
            <a:r>
              <a:rPr lang="ko-KR" altLang="en-US" sz="1900" dirty="0"/>
              <a:t>데이터프레임의 열은 같은 연산자를 사용해도 자료형에 따라 처리하는 방식이 다르다</a:t>
            </a:r>
            <a:r>
              <a:rPr lang="en-US" altLang="ko-KR" sz="1900" dirty="0"/>
              <a:t>. </a:t>
            </a:r>
            <a:r>
              <a:rPr lang="ko-KR" altLang="en-US" sz="1900" dirty="0"/>
              <a:t>예를 들어 </a:t>
            </a:r>
            <a:r>
              <a:rPr lang="en-US" altLang="ko-KR" sz="1900" dirty="0"/>
              <a:t>+</a:t>
            </a:r>
            <a:r>
              <a:rPr lang="ko-KR" altLang="en-US" sz="1900" dirty="0"/>
              <a:t>의 경우 정수는 값을 더하지만 문자열은 문자열을 서로 연결한다</a:t>
            </a:r>
            <a:r>
              <a:rPr lang="en-US" altLang="ko-KR" sz="1900" dirty="0"/>
              <a:t>.</a:t>
            </a:r>
          </a:p>
          <a:p>
            <a:pPr lvl="1">
              <a:lnSpc>
                <a:spcPct val="120000"/>
              </a:lnSpc>
              <a:spcBef>
                <a:spcPts val="600"/>
              </a:spcBef>
            </a:pPr>
            <a:r>
              <a:rPr lang="ko-KR" altLang="en-US" sz="1900" dirty="0"/>
              <a:t>따라서 </a:t>
            </a:r>
            <a:r>
              <a:rPr lang="ko-KR" altLang="en-US" sz="1900" dirty="0" err="1"/>
              <a:t>판다스의</a:t>
            </a:r>
            <a:r>
              <a:rPr lang="ko-KR" altLang="en-US" sz="1900" dirty="0"/>
              <a:t> 자료형에 대한 이해가 필요하며</a:t>
            </a:r>
            <a:r>
              <a:rPr lang="en-US" altLang="ko-KR" sz="1900" dirty="0"/>
              <a:t>, </a:t>
            </a:r>
            <a:r>
              <a:rPr lang="ko-KR" altLang="en-US" sz="1900" dirty="0" err="1"/>
              <a:t>판다스의</a:t>
            </a:r>
            <a:r>
              <a:rPr lang="ko-KR" altLang="en-US" sz="1900" dirty="0"/>
              <a:t> 특별한 </a:t>
            </a:r>
            <a:r>
              <a:rPr lang="ko-KR" altLang="en-US" sz="1900" dirty="0" err="1"/>
              <a:t>자료형인</a:t>
            </a:r>
            <a:r>
              <a:rPr lang="ko-KR" altLang="en-US" sz="1900" dirty="0"/>
              <a:t> </a:t>
            </a:r>
            <a:r>
              <a:rPr lang="en-US" altLang="ko-KR" sz="1900" dirty="0"/>
              <a:t>category</a:t>
            </a:r>
            <a:r>
              <a:rPr lang="ko-KR" altLang="en-US" sz="1900" dirty="0"/>
              <a:t>에 대한 이해도 중요하다</a:t>
            </a:r>
            <a:r>
              <a:rPr lang="en-US" altLang="ko-KR" sz="1900" dirty="0"/>
              <a:t>.</a:t>
            </a:r>
            <a:endParaRPr lang="en-US" altLang="ko-KR" sz="1100" dirty="0"/>
          </a:p>
          <a:p>
            <a:pPr>
              <a:lnSpc>
                <a:spcPct val="120000"/>
              </a:lnSpc>
              <a:spcBef>
                <a:spcPts val="600"/>
              </a:spcBef>
            </a:pPr>
            <a:r>
              <a:rPr lang="ko-KR" altLang="en-US" sz="2600" dirty="0"/>
              <a:t>자료형 변환하기</a:t>
            </a:r>
            <a:endParaRPr lang="en-US" altLang="ko-KR" sz="2600" dirty="0"/>
          </a:p>
          <a:p>
            <a:pPr lvl="1">
              <a:lnSpc>
                <a:spcPct val="120000"/>
              </a:lnSpc>
              <a:spcBef>
                <a:spcPts val="600"/>
              </a:spcBef>
            </a:pPr>
            <a:r>
              <a:rPr lang="ko-KR" altLang="en-US" sz="1900" dirty="0"/>
              <a:t>자료형 변환은 데이터 분석 과정에서 알아야 하는 요소 중 하나이다</a:t>
            </a:r>
            <a:r>
              <a:rPr lang="en-US" altLang="ko-KR" sz="1900" dirty="0"/>
              <a:t>.</a:t>
            </a:r>
          </a:p>
          <a:p>
            <a:pPr lvl="1">
              <a:lnSpc>
                <a:spcPct val="120000"/>
              </a:lnSpc>
              <a:spcBef>
                <a:spcPts val="600"/>
              </a:spcBef>
            </a:pPr>
            <a:r>
              <a:rPr lang="ko-KR" altLang="en-US" sz="1900" dirty="0"/>
              <a:t>자료형을 변환하려면 </a:t>
            </a:r>
            <a:r>
              <a:rPr lang="en-US" altLang="ko-KR" sz="1900" dirty="0" err="1"/>
              <a:t>astype</a:t>
            </a:r>
            <a:r>
              <a:rPr lang="en-US" altLang="ko-KR" sz="1900" dirty="0"/>
              <a:t>() </a:t>
            </a:r>
            <a:r>
              <a:rPr lang="ko-KR" altLang="en-US" sz="1900" dirty="0"/>
              <a:t>메소드를 사용하면 된다</a:t>
            </a:r>
            <a:r>
              <a:rPr lang="en-US" altLang="ko-KR" sz="1900" dirty="0"/>
              <a:t>.</a:t>
            </a:r>
          </a:p>
          <a:p>
            <a:pPr lvl="1">
              <a:lnSpc>
                <a:spcPct val="120000"/>
              </a:lnSpc>
              <a:spcBef>
                <a:spcPts val="600"/>
              </a:spcBef>
            </a:pPr>
            <a:endParaRPr lang="en-US" altLang="ko-KR" sz="1050" dirty="0"/>
          </a:p>
          <a:p>
            <a:pPr>
              <a:lnSpc>
                <a:spcPct val="120000"/>
              </a:lnSpc>
              <a:spcBef>
                <a:spcPts val="600"/>
              </a:spcBef>
            </a:pPr>
            <a:r>
              <a:rPr lang="en-US" altLang="ko-KR" sz="2600" dirty="0"/>
              <a:t>category </a:t>
            </a:r>
            <a:r>
              <a:rPr lang="ko-KR" altLang="en-US" sz="2600" dirty="0"/>
              <a:t>자료형</a:t>
            </a:r>
            <a:endParaRPr lang="en-US" altLang="ko-KR" sz="2600" dirty="0"/>
          </a:p>
          <a:p>
            <a:pPr lvl="1">
              <a:lnSpc>
                <a:spcPct val="120000"/>
              </a:lnSpc>
              <a:spcBef>
                <a:spcPts val="600"/>
              </a:spcBef>
            </a:pPr>
            <a:r>
              <a:rPr lang="ko-KR" altLang="en-US" sz="1900" dirty="0" err="1"/>
              <a:t>판다스는</a:t>
            </a:r>
            <a:r>
              <a:rPr lang="ko-KR" altLang="en-US" sz="1900" dirty="0"/>
              <a:t> 유한한 범위의 </a:t>
            </a:r>
            <a:r>
              <a:rPr lang="ko-KR" altLang="en-US" sz="1900" dirty="0" err="1"/>
              <a:t>값만을</a:t>
            </a:r>
            <a:r>
              <a:rPr lang="ko-KR" altLang="en-US" sz="1900" dirty="0"/>
              <a:t> 가질 수 있는 </a:t>
            </a:r>
            <a:r>
              <a:rPr lang="en-US" altLang="ko-KR" sz="1900" dirty="0"/>
              <a:t>category</a:t>
            </a:r>
            <a:r>
              <a:rPr lang="ko-KR" altLang="en-US" sz="1900" dirty="0"/>
              <a:t>라는 특수한 자료형이 있다</a:t>
            </a:r>
            <a:r>
              <a:rPr lang="en-US" altLang="ko-KR" sz="1900" dirty="0"/>
              <a:t>. (R</a:t>
            </a:r>
            <a:r>
              <a:rPr lang="ko-KR" altLang="en-US" sz="1900" dirty="0"/>
              <a:t>에서는 </a:t>
            </a:r>
            <a:r>
              <a:rPr lang="en-US" altLang="ko-KR" sz="1900" dirty="0"/>
              <a:t>factor </a:t>
            </a:r>
            <a:r>
              <a:rPr lang="ko-KR" altLang="en-US" sz="1900" dirty="0"/>
              <a:t>벡터로 사용됨</a:t>
            </a:r>
            <a:r>
              <a:rPr lang="en-US" altLang="ko-KR" sz="1900" dirty="0"/>
              <a:t>)</a:t>
            </a:r>
          </a:p>
          <a:p>
            <a:pPr lvl="1">
              <a:lnSpc>
                <a:spcPct val="120000"/>
              </a:lnSpc>
              <a:spcBef>
                <a:spcPts val="600"/>
              </a:spcBef>
            </a:pPr>
            <a:r>
              <a:rPr lang="en-US" altLang="ko-KR" sz="1900" dirty="0"/>
              <a:t>category </a:t>
            </a:r>
            <a:r>
              <a:rPr lang="ko-KR" altLang="en-US" sz="1900" dirty="0"/>
              <a:t>자료형은 범주형 데이터에 적용될 수 있으며</a:t>
            </a:r>
            <a:r>
              <a:rPr lang="en-US" altLang="ko-KR" sz="1900" dirty="0"/>
              <a:t>, </a:t>
            </a:r>
            <a:r>
              <a:rPr lang="ko-KR" altLang="en-US" sz="1900" dirty="0"/>
              <a:t>용량과 속도면에서 매우 효율적이다</a:t>
            </a:r>
            <a:r>
              <a:rPr lang="en-US" altLang="ko-KR" sz="1900" dirty="0"/>
              <a:t>. </a:t>
            </a:r>
          </a:p>
          <a:p>
            <a:pPr lvl="1">
              <a:lnSpc>
                <a:spcPct val="120000"/>
              </a:lnSpc>
              <a:spcBef>
                <a:spcPts val="600"/>
              </a:spcBef>
            </a:pPr>
            <a:r>
              <a:rPr lang="en-US" altLang="ko-KR" sz="1900" dirty="0" err="1"/>
              <a:t>pd.cut</a:t>
            </a:r>
            <a:r>
              <a:rPr lang="en-US" altLang="ko-KR" sz="1900" dirty="0"/>
              <a:t>()</a:t>
            </a:r>
            <a:r>
              <a:rPr lang="ko-KR" altLang="en-US" sz="1900" dirty="0"/>
              <a:t>메서드를 사용하여 </a:t>
            </a:r>
            <a:r>
              <a:rPr lang="en-US" altLang="ko-KR" sz="1900" dirty="0"/>
              <a:t>labels</a:t>
            </a:r>
            <a:r>
              <a:rPr lang="ko-KR" altLang="en-US" sz="1900" dirty="0"/>
              <a:t>를 지정하면 메모리에는 최소의 정보를 사용하지만 범주내용을 사용자가 이해하기 편리하게 표시하여 사용할 수 있다</a:t>
            </a:r>
            <a:r>
              <a:rPr lang="en-US" altLang="ko-KR" sz="1900" dirty="0"/>
              <a:t>.</a:t>
            </a:r>
            <a:endParaRPr lang="ko-KR" altLang="en-US" sz="1900" dirty="0"/>
          </a:p>
          <a:p>
            <a:endParaRPr lang="ko-KR" altLang="en-US" dirty="0"/>
          </a:p>
        </p:txBody>
      </p:sp>
      <p:sp>
        <p:nvSpPr>
          <p:cNvPr id="4" name="제목 1">
            <a:extLst>
              <a:ext uri="{FF2B5EF4-FFF2-40B4-BE49-F238E27FC236}">
                <a16:creationId xmlns:a16="http://schemas.microsoft.com/office/drawing/2014/main" id="{68171F34-B748-4AB4-8DBA-9989DD0E44D1}"/>
              </a:ext>
            </a:extLst>
          </p:cNvPr>
          <p:cNvSpPr>
            <a:spLocks noGrp="1"/>
          </p:cNvSpPr>
          <p:nvPr>
            <p:ph type="title"/>
          </p:nvPr>
        </p:nvSpPr>
        <p:spPr>
          <a:xfrm>
            <a:off x="838200" y="365126"/>
            <a:ext cx="10515600" cy="741779"/>
          </a:xfrm>
        </p:spPr>
        <p:txBody>
          <a:bodyPr>
            <a:normAutofit/>
          </a:bodyPr>
          <a:lstStyle/>
          <a:p>
            <a:r>
              <a:rPr lang="en-US" altLang="ko-KR" sz="3200" dirty="0" err="1"/>
              <a:t>DataFrame</a:t>
            </a:r>
            <a:r>
              <a:rPr lang="en-US" altLang="ko-KR" sz="3200" dirty="0"/>
              <a:t> </a:t>
            </a:r>
            <a:r>
              <a:rPr lang="ko-KR" altLang="en-US" sz="3200" dirty="0"/>
              <a:t>데이터 객체</a:t>
            </a:r>
          </a:p>
        </p:txBody>
      </p:sp>
    </p:spTree>
    <p:extLst>
      <p:ext uri="{BB962C8B-B14F-4D97-AF65-F5344CB8AC3E}">
        <p14:creationId xmlns:p14="http://schemas.microsoft.com/office/powerpoint/2010/main" val="203512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DataFrame</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20000"/>
          </a:bodyPr>
          <a:lstStyle/>
          <a:p>
            <a:pPr>
              <a:spcBef>
                <a:spcPts val="1200"/>
              </a:spcBef>
            </a:pPr>
            <a:r>
              <a:rPr lang="en-US" altLang="ko-KR" sz="2600" dirty="0" err="1"/>
              <a:t>DataFrame</a:t>
            </a:r>
            <a:r>
              <a:rPr lang="ko-KR" altLang="en-US" sz="2600" dirty="0"/>
              <a:t>의 열 단위로 데이터 추출하기</a:t>
            </a:r>
            <a:endParaRPr lang="en-US" altLang="ko-KR" sz="2600" dirty="0"/>
          </a:p>
          <a:p>
            <a:pPr lvl="1">
              <a:lnSpc>
                <a:spcPct val="120000"/>
              </a:lnSpc>
              <a:spcBef>
                <a:spcPts val="600"/>
              </a:spcBef>
            </a:pPr>
            <a:r>
              <a:rPr lang="ko-KR" altLang="en-US" sz="1900" dirty="0" err="1"/>
              <a:t>객체명</a:t>
            </a:r>
            <a:r>
              <a:rPr lang="en-US" altLang="ko-KR" sz="1900" dirty="0"/>
              <a:t>[‘</a:t>
            </a:r>
            <a:r>
              <a:rPr lang="ko-KR" altLang="en-US" sz="1900" dirty="0" err="1"/>
              <a:t>열이름</a:t>
            </a:r>
            <a:r>
              <a:rPr lang="ko-KR" altLang="en-US" sz="1900" dirty="0"/>
              <a:t>‘</a:t>
            </a:r>
            <a:r>
              <a:rPr lang="en-US" altLang="ko-KR" sz="1900" dirty="0"/>
              <a:t>] </a:t>
            </a:r>
            <a:r>
              <a:rPr lang="ko-KR" altLang="en-US" sz="1900" dirty="0"/>
              <a:t>방식</a:t>
            </a:r>
            <a:r>
              <a:rPr lang="en-US" altLang="ko-KR" sz="1900" dirty="0"/>
              <a:t>, </a:t>
            </a:r>
            <a:r>
              <a:rPr lang="ko-KR" altLang="en-US" sz="1900" dirty="0" err="1"/>
              <a:t>객체명</a:t>
            </a:r>
            <a:r>
              <a:rPr lang="en-US" altLang="ko-KR" sz="1900" dirty="0"/>
              <a:t>.</a:t>
            </a:r>
            <a:r>
              <a:rPr lang="ko-KR" altLang="en-US" sz="1900" dirty="0" err="1"/>
              <a:t>열이름</a:t>
            </a:r>
            <a:r>
              <a:rPr lang="ko-KR" altLang="en-US" sz="1900" dirty="0"/>
              <a:t> 방식으로 추출할 수 있다</a:t>
            </a:r>
            <a:r>
              <a:rPr lang="en-US" altLang="ko-KR" sz="1900" dirty="0"/>
              <a:t>.</a:t>
            </a:r>
          </a:p>
          <a:p>
            <a:pPr lvl="1">
              <a:lnSpc>
                <a:spcPct val="120000"/>
              </a:lnSpc>
              <a:spcBef>
                <a:spcPts val="600"/>
              </a:spcBef>
            </a:pPr>
            <a:r>
              <a:rPr lang="ko-KR" altLang="en-US" sz="1900" dirty="0"/>
              <a:t>후자 방식의 경우 다른 속성명과 열이름이 동일한 경우 문제가 발생할 수 있어</a:t>
            </a:r>
            <a:r>
              <a:rPr lang="en-US" altLang="ko-KR" sz="1900" dirty="0"/>
              <a:t>,</a:t>
            </a:r>
            <a:r>
              <a:rPr lang="ko-KR" altLang="en-US" sz="1900" dirty="0"/>
              <a:t> 전자 방식을 이용하는 것을 추천함</a:t>
            </a:r>
            <a:endParaRPr lang="en-US" altLang="ko-KR" sz="1900" dirty="0"/>
          </a:p>
          <a:p>
            <a:pPr lvl="1">
              <a:lnSpc>
                <a:spcPct val="120000"/>
              </a:lnSpc>
              <a:spcBef>
                <a:spcPts val="600"/>
              </a:spcBef>
            </a:pPr>
            <a:r>
              <a:rPr lang="ko-KR" altLang="en-US" sz="1900" dirty="0"/>
              <a:t>하나의 열의 경우는 시리즈</a:t>
            </a:r>
            <a:r>
              <a:rPr lang="en-US" altLang="ko-KR" sz="1900" dirty="0"/>
              <a:t>, </a:t>
            </a:r>
            <a:r>
              <a:rPr lang="ko-KR" altLang="en-US" sz="1900" dirty="0"/>
              <a:t>두개 이상의 열을 추출할 경우는 데이터프레임으로 결과가 반환됨</a:t>
            </a:r>
            <a:endParaRPr lang="en-US" altLang="ko-KR" sz="1900" dirty="0"/>
          </a:p>
          <a:p>
            <a:pPr lvl="1">
              <a:spcBef>
                <a:spcPts val="1200"/>
              </a:spcBef>
            </a:pPr>
            <a:endParaRPr lang="en-US" altLang="ko-KR" sz="1050" dirty="0"/>
          </a:p>
          <a:p>
            <a:pPr>
              <a:spcBef>
                <a:spcPts val="1200"/>
              </a:spcBef>
            </a:pPr>
            <a:r>
              <a:rPr lang="en-US" altLang="ko-KR" sz="2600" dirty="0" err="1"/>
              <a:t>DataFrame</a:t>
            </a:r>
            <a:r>
              <a:rPr lang="ko-KR" altLang="en-US" sz="2600" dirty="0"/>
              <a:t>의 행 단위로 데이터 추출하기</a:t>
            </a:r>
            <a:r>
              <a:rPr lang="en-US" altLang="ko-KR" sz="2600" dirty="0"/>
              <a:t>: loc[]</a:t>
            </a:r>
          </a:p>
          <a:p>
            <a:pPr lvl="1">
              <a:lnSpc>
                <a:spcPct val="120000"/>
              </a:lnSpc>
              <a:spcBef>
                <a:spcPts val="600"/>
              </a:spcBef>
            </a:pPr>
            <a:r>
              <a:rPr lang="en-US" altLang="ko-KR" sz="1900" dirty="0">
                <a:solidFill>
                  <a:srgbClr val="FF0000"/>
                </a:solidFill>
              </a:rPr>
              <a:t>loc[], </a:t>
            </a:r>
            <a:r>
              <a:rPr lang="en-US" altLang="ko-KR" sz="1900" dirty="0" err="1">
                <a:solidFill>
                  <a:srgbClr val="FF0000"/>
                </a:solidFill>
              </a:rPr>
              <a:t>iloc</a:t>
            </a:r>
            <a:r>
              <a:rPr lang="en-US" altLang="ko-KR" sz="1900" dirty="0">
                <a:solidFill>
                  <a:srgbClr val="FF0000"/>
                </a:solidFill>
              </a:rPr>
              <a:t>[] </a:t>
            </a:r>
            <a:r>
              <a:rPr lang="ko-KR" altLang="en-US" sz="1900" dirty="0"/>
              <a:t>속성을 사용함</a:t>
            </a:r>
            <a:endParaRPr lang="en-US" altLang="ko-KR" sz="1900" dirty="0"/>
          </a:p>
          <a:p>
            <a:pPr lvl="1">
              <a:lnSpc>
                <a:spcPct val="120000"/>
              </a:lnSpc>
              <a:spcBef>
                <a:spcPts val="600"/>
              </a:spcBef>
            </a:pPr>
            <a:r>
              <a:rPr lang="en-US" altLang="ko-KR" sz="1900" dirty="0"/>
              <a:t>loc</a:t>
            </a:r>
            <a:r>
              <a:rPr lang="ko-KR" altLang="en-US" sz="1900" dirty="0"/>
              <a:t>는 명시적 </a:t>
            </a:r>
            <a:r>
              <a:rPr lang="en-US" altLang="ko-KR" sz="1900" dirty="0"/>
              <a:t>index label</a:t>
            </a:r>
            <a:r>
              <a:rPr lang="ko-KR" altLang="en-US" sz="1900" dirty="0"/>
              <a:t>이 존재하면 </a:t>
            </a:r>
            <a:r>
              <a:rPr lang="ko-KR" altLang="en-US" sz="1900" dirty="0">
                <a:solidFill>
                  <a:srgbClr val="FF0000"/>
                </a:solidFill>
              </a:rPr>
              <a:t>명시적 </a:t>
            </a:r>
            <a:r>
              <a:rPr lang="en-US" altLang="ko-KR" sz="1900" dirty="0">
                <a:solidFill>
                  <a:srgbClr val="FF0000"/>
                </a:solidFill>
              </a:rPr>
              <a:t>label </a:t>
            </a:r>
            <a:r>
              <a:rPr lang="ko-KR" altLang="en-US" sz="1900" dirty="0">
                <a:solidFill>
                  <a:srgbClr val="FF0000"/>
                </a:solidFill>
              </a:rPr>
              <a:t>값을 </a:t>
            </a:r>
            <a:r>
              <a:rPr lang="en-US" altLang="ko-KR" sz="1900" dirty="0"/>
              <a:t>,</a:t>
            </a:r>
            <a:r>
              <a:rPr lang="ko-KR" altLang="en-US" sz="1900" dirty="0"/>
              <a:t> </a:t>
            </a:r>
            <a:r>
              <a:rPr lang="en-US" altLang="ko-KR" sz="1900" dirty="0"/>
              <a:t>label</a:t>
            </a:r>
            <a:r>
              <a:rPr lang="ko-KR" altLang="en-US" sz="1900" dirty="0"/>
              <a:t>을 존재하지 않으면 </a:t>
            </a:r>
            <a:r>
              <a:rPr lang="ko-KR" altLang="en-US" sz="1900" dirty="0">
                <a:solidFill>
                  <a:srgbClr val="FF0000"/>
                </a:solidFill>
              </a:rPr>
              <a:t>자동적으로 부여된 숫자를 </a:t>
            </a:r>
            <a:r>
              <a:rPr lang="ko-KR" altLang="en-US" sz="1900" dirty="0"/>
              <a:t>사용함</a:t>
            </a:r>
            <a:endParaRPr lang="en-US" altLang="ko-KR" sz="1900" dirty="0"/>
          </a:p>
          <a:p>
            <a:pPr lvl="1">
              <a:lnSpc>
                <a:spcPct val="120000"/>
              </a:lnSpc>
              <a:spcBef>
                <a:spcPts val="600"/>
              </a:spcBef>
            </a:pPr>
            <a:r>
              <a:rPr lang="en-US" altLang="ko-KR" sz="1900" dirty="0" err="1"/>
              <a:t>iloc</a:t>
            </a:r>
            <a:r>
              <a:rPr lang="ko-KR" altLang="en-US" sz="1900" dirty="0"/>
              <a:t>는 </a:t>
            </a:r>
            <a:r>
              <a:rPr lang="en-US" altLang="ko-KR" sz="1900" dirty="0"/>
              <a:t>integer loc</a:t>
            </a:r>
            <a:r>
              <a:rPr lang="ko-KR" altLang="en-US" sz="1900" dirty="0"/>
              <a:t>의 의미로 명시적 </a:t>
            </a:r>
            <a:r>
              <a:rPr lang="en-US" altLang="ko-KR" sz="1900" dirty="0"/>
              <a:t>label</a:t>
            </a:r>
            <a:r>
              <a:rPr lang="ko-KR" altLang="en-US" sz="1900" dirty="0"/>
              <a:t>이 아니라 자동적으로 부여되는 숫자를 </a:t>
            </a:r>
            <a:r>
              <a:rPr lang="en-US" altLang="ko-KR" sz="1900" dirty="0"/>
              <a:t>label</a:t>
            </a:r>
            <a:r>
              <a:rPr lang="ko-KR" altLang="en-US" sz="1900" dirty="0"/>
              <a:t>로 사용함</a:t>
            </a:r>
            <a:endParaRPr lang="en-US" altLang="ko-KR" sz="1900" dirty="0"/>
          </a:p>
          <a:p>
            <a:pPr lvl="1">
              <a:lnSpc>
                <a:spcPct val="120000"/>
              </a:lnSpc>
              <a:spcBef>
                <a:spcPts val="600"/>
              </a:spcBef>
            </a:pPr>
            <a:r>
              <a:rPr lang="ko-KR" altLang="en-US" sz="1900" dirty="0"/>
              <a:t>하나를 지정하는 </a:t>
            </a:r>
            <a:r>
              <a:rPr lang="en-US" altLang="ko-KR" sz="1900" dirty="0"/>
              <a:t>indexing</a:t>
            </a:r>
            <a:r>
              <a:rPr lang="ko-KR" altLang="en-US" sz="1900" dirty="0"/>
              <a:t>과 부분을 지정하는 </a:t>
            </a:r>
            <a:r>
              <a:rPr lang="en-US" altLang="ko-KR" sz="1900" dirty="0"/>
              <a:t>slicing </a:t>
            </a:r>
            <a:r>
              <a:rPr lang="ko-KR" altLang="en-US" sz="1900" dirty="0"/>
              <a:t>방식이 가능함</a:t>
            </a:r>
            <a:endParaRPr lang="en-US" altLang="ko-KR" sz="1900" dirty="0"/>
          </a:p>
          <a:p>
            <a:pPr lvl="1">
              <a:lnSpc>
                <a:spcPct val="120000"/>
              </a:lnSpc>
              <a:spcBef>
                <a:spcPts val="600"/>
              </a:spcBef>
            </a:pPr>
            <a:r>
              <a:rPr lang="ko-KR" altLang="en-US" sz="1900" dirty="0"/>
              <a:t>연결되지 않은 행을 한번에 추출하기 위해서는 리스트로 전달함</a:t>
            </a:r>
            <a:endParaRPr lang="en-US" altLang="ko-KR" sz="1900" dirty="0"/>
          </a:p>
          <a:p>
            <a:pPr lvl="1">
              <a:spcBef>
                <a:spcPts val="1200"/>
              </a:spcBef>
            </a:pPr>
            <a:endParaRPr lang="en-US" altLang="ko-KR" sz="1600" dirty="0"/>
          </a:p>
          <a:p>
            <a:pPr>
              <a:spcBef>
                <a:spcPts val="1200"/>
              </a:spcBef>
            </a:pPr>
            <a:r>
              <a:rPr lang="ko-KR" altLang="en-US" sz="2600" dirty="0"/>
              <a:t>행과 열을 모두 지정하여 데이터 추출하기</a:t>
            </a:r>
            <a:endParaRPr lang="en-US" altLang="ko-KR" sz="2600" dirty="0"/>
          </a:p>
          <a:p>
            <a:pPr lvl="1">
              <a:spcBef>
                <a:spcPts val="1200"/>
              </a:spcBef>
            </a:pPr>
            <a:r>
              <a:rPr lang="en-US" altLang="ko-KR" sz="1900" dirty="0"/>
              <a:t>loc[],</a:t>
            </a:r>
            <a:r>
              <a:rPr lang="ko-KR" altLang="en-US" sz="1900" dirty="0"/>
              <a:t> </a:t>
            </a:r>
            <a:r>
              <a:rPr lang="en-US" altLang="ko-KR" sz="1900" dirty="0" err="1"/>
              <a:t>iloc</a:t>
            </a:r>
            <a:r>
              <a:rPr lang="en-US" altLang="ko-KR" sz="1900" dirty="0"/>
              <a:t>[]</a:t>
            </a:r>
            <a:r>
              <a:rPr lang="ko-KR" altLang="en-US" sz="1900" dirty="0"/>
              <a:t> 속성을 사용할 수 있으며</a:t>
            </a:r>
            <a:r>
              <a:rPr lang="en-US" altLang="ko-KR" sz="1900" dirty="0"/>
              <a:t>, [</a:t>
            </a:r>
            <a:r>
              <a:rPr lang="ko-KR" altLang="en-US" sz="1900" dirty="0" err="1"/>
              <a:t>행부분</a:t>
            </a:r>
            <a:r>
              <a:rPr lang="en-US" altLang="ko-KR" sz="1900" dirty="0"/>
              <a:t>, </a:t>
            </a:r>
            <a:r>
              <a:rPr lang="ko-KR" altLang="en-US" sz="1900" dirty="0" err="1"/>
              <a:t>열부분</a:t>
            </a:r>
            <a:r>
              <a:rPr lang="en-US" altLang="ko-KR" sz="1900" dirty="0"/>
              <a:t>] </a:t>
            </a:r>
            <a:r>
              <a:rPr lang="ko-KR" altLang="en-US" sz="1900" dirty="0"/>
              <a:t>형식을 사용</a:t>
            </a:r>
            <a:endParaRPr lang="en-US" altLang="ko-KR" sz="19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11</a:t>
            </a:fld>
            <a:endParaRPr lang="ko-KR" altLang="en-US"/>
          </a:p>
        </p:txBody>
      </p:sp>
    </p:spTree>
    <p:extLst>
      <p:ext uri="{BB962C8B-B14F-4D97-AF65-F5344CB8AC3E}">
        <p14:creationId xmlns:p14="http://schemas.microsoft.com/office/powerpoint/2010/main" val="251729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DataFrame</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marL="0">
              <a:spcBef>
                <a:spcPts val="1200"/>
              </a:spcBef>
            </a:pPr>
            <a:r>
              <a:rPr lang="ko-KR" altLang="en-US" sz="2400" dirty="0"/>
              <a:t>논리값</a:t>
            </a:r>
            <a:r>
              <a:rPr lang="en-US" altLang="ko-KR" sz="2400" dirty="0"/>
              <a:t>(Boolean)</a:t>
            </a:r>
            <a:r>
              <a:rPr lang="ko-KR" altLang="en-US" sz="2400" dirty="0"/>
              <a:t>을 이용한 조건 추출</a:t>
            </a:r>
            <a:endParaRPr lang="en-US" altLang="ko-KR" sz="2400" dirty="0"/>
          </a:p>
          <a:p>
            <a:pPr marL="457200" lvl="2">
              <a:spcBef>
                <a:spcPts val="1200"/>
              </a:spcBef>
            </a:pPr>
            <a:r>
              <a:rPr lang="ko-KR" altLang="en-US" sz="1600" dirty="0"/>
              <a:t>조건에 맞는 데이터만을 추출하기 위해서는 논리연산자를 이용한다</a:t>
            </a:r>
            <a:r>
              <a:rPr lang="en-US" altLang="ko-KR" sz="1600" dirty="0"/>
              <a:t>.</a:t>
            </a:r>
          </a:p>
          <a:p>
            <a:pPr marL="0" lvl="1" indent="0">
              <a:spcBef>
                <a:spcPts val="1200"/>
              </a:spcBef>
              <a:buNone/>
            </a:pPr>
            <a:endParaRPr lang="en-US" altLang="ko-KR" sz="1000" dirty="0"/>
          </a:p>
          <a:p>
            <a:pPr marL="0">
              <a:spcBef>
                <a:spcPts val="1200"/>
              </a:spcBef>
            </a:pPr>
            <a:r>
              <a:rPr lang="ko-KR" altLang="en-US" sz="2400" dirty="0"/>
              <a:t>그룹연산</a:t>
            </a:r>
            <a:endParaRPr lang="en-US" altLang="ko-KR" sz="2400" dirty="0"/>
          </a:p>
          <a:p>
            <a:pPr marL="457200" lvl="2">
              <a:lnSpc>
                <a:spcPct val="100000"/>
              </a:lnSpc>
              <a:spcBef>
                <a:spcPts val="1200"/>
              </a:spcBef>
            </a:pPr>
            <a:r>
              <a:rPr lang="ko-KR" altLang="en-US" sz="1600" dirty="0" err="1"/>
              <a:t>판다스의</a:t>
            </a:r>
            <a:r>
              <a:rPr lang="ko-KR" altLang="en-US" sz="1600" dirty="0"/>
              <a:t> 그룹연산</a:t>
            </a:r>
            <a:r>
              <a:rPr lang="en-US" altLang="ko-KR" sz="1600" dirty="0"/>
              <a:t>(</a:t>
            </a:r>
            <a:r>
              <a:rPr lang="en-US" altLang="ko-KR" sz="1600" dirty="0" err="1"/>
              <a:t>groupby</a:t>
            </a:r>
            <a:r>
              <a:rPr lang="en-US" altLang="ko-KR" sz="1600" dirty="0"/>
              <a:t>)</a:t>
            </a:r>
            <a:r>
              <a:rPr lang="ko-KR" altLang="en-US" sz="1600" dirty="0"/>
              <a:t>은 데이터를 집계하거나 변환하는 등의 작업을 한번에 처리할 수 있는 강력한 기능이다</a:t>
            </a:r>
            <a:r>
              <a:rPr lang="en-US" altLang="ko-KR" sz="1600" dirty="0"/>
              <a:t>.</a:t>
            </a:r>
          </a:p>
          <a:p>
            <a:pPr marL="457200" lvl="2">
              <a:lnSpc>
                <a:spcPct val="100000"/>
              </a:lnSpc>
              <a:spcBef>
                <a:spcPts val="1200"/>
              </a:spcBef>
            </a:pPr>
            <a:r>
              <a:rPr lang="ko-KR" altLang="en-US" sz="1600" dirty="0"/>
              <a:t>분할</a:t>
            </a:r>
            <a:r>
              <a:rPr lang="en-US" altLang="ko-KR" sz="1600" dirty="0"/>
              <a:t>(split)-</a:t>
            </a:r>
            <a:r>
              <a:rPr lang="ko-KR" altLang="en-US" sz="1600" dirty="0"/>
              <a:t>반영</a:t>
            </a:r>
            <a:r>
              <a:rPr lang="en-US" altLang="ko-KR" sz="1600" dirty="0"/>
              <a:t>(apply)-</a:t>
            </a:r>
            <a:r>
              <a:rPr lang="ko-KR" altLang="en-US" sz="1600" dirty="0"/>
              <a:t>결합</a:t>
            </a:r>
            <a:r>
              <a:rPr lang="en-US" altLang="ko-KR" sz="1600" dirty="0"/>
              <a:t>(combine)</a:t>
            </a:r>
            <a:r>
              <a:rPr lang="ko-KR" altLang="en-US" sz="1600" dirty="0"/>
              <a:t> 과정을 수행한다</a:t>
            </a:r>
            <a:r>
              <a:rPr lang="en-US" altLang="ko-KR" sz="1600" dirty="0"/>
              <a:t>.</a:t>
            </a:r>
          </a:p>
          <a:p>
            <a:pPr marL="457200" lvl="2">
              <a:lnSpc>
                <a:spcPct val="100000"/>
              </a:lnSpc>
              <a:spcBef>
                <a:spcPts val="1200"/>
              </a:spcBef>
            </a:pPr>
            <a:r>
              <a:rPr lang="ko-KR" altLang="en-US" sz="1600" dirty="0"/>
              <a:t>분할은 어떤 기준으로 데이터를 나누는 것이고</a:t>
            </a:r>
            <a:r>
              <a:rPr lang="en-US" altLang="ko-KR" sz="1600" dirty="0"/>
              <a:t>, </a:t>
            </a:r>
            <a:r>
              <a:rPr lang="ko-KR" altLang="en-US" sz="1600" dirty="0"/>
              <a:t>반영은 함수들을 적용하여 데이터를 처리하는 것이며</a:t>
            </a:r>
            <a:r>
              <a:rPr lang="en-US" altLang="ko-KR" sz="1600" dirty="0"/>
              <a:t>, </a:t>
            </a:r>
            <a:r>
              <a:rPr lang="ko-KR" altLang="en-US" sz="1600" dirty="0"/>
              <a:t>결합은 처리된 결과를 다시 합치는 과정이다</a:t>
            </a:r>
            <a:r>
              <a:rPr lang="en-US" altLang="ko-KR" sz="1600" dirty="0"/>
              <a:t>.</a:t>
            </a:r>
          </a:p>
          <a:p>
            <a:pPr marL="457200" lvl="2">
              <a:lnSpc>
                <a:spcPct val="100000"/>
              </a:lnSpc>
              <a:spcBef>
                <a:spcPts val="1200"/>
              </a:spcBef>
            </a:pPr>
            <a:r>
              <a:rPr lang="ko-KR" altLang="en-US" sz="1600" dirty="0"/>
              <a:t>여러 개의 집계 메서드를 한번에 사용하기 위해서는 </a:t>
            </a:r>
            <a:r>
              <a:rPr lang="en-US" altLang="ko-KR" sz="1600" dirty="0" err="1"/>
              <a:t>agg</a:t>
            </a:r>
            <a:r>
              <a:rPr lang="en-US" altLang="ko-KR" sz="1600" dirty="0"/>
              <a:t>() </a:t>
            </a:r>
            <a:r>
              <a:rPr lang="ko-KR" altLang="en-US" sz="1600" dirty="0"/>
              <a:t>메서드를 사용하여 매개변수에 필요한 함수를 전달하여 </a:t>
            </a:r>
            <a:r>
              <a:rPr lang="ko-KR" altLang="en-US" sz="1600" dirty="0" err="1"/>
              <a:t>주면된다</a:t>
            </a:r>
            <a:r>
              <a:rPr lang="en-US" altLang="ko-KR" sz="16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12</a:t>
            </a:fld>
            <a:endParaRPr lang="ko-KR" altLang="en-US"/>
          </a:p>
        </p:txBody>
      </p:sp>
    </p:spTree>
    <p:extLst>
      <p:ext uri="{BB962C8B-B14F-4D97-AF65-F5344CB8AC3E}">
        <p14:creationId xmlns:p14="http://schemas.microsoft.com/office/powerpoint/2010/main" val="73147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DataFrame</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ko-KR" altLang="en-US" sz="2400" dirty="0"/>
              <a:t>데이터프레임</a:t>
            </a:r>
            <a:r>
              <a:rPr lang="en-US" altLang="ko-KR" sz="2400" dirty="0"/>
              <a:t>(Series)</a:t>
            </a:r>
            <a:r>
              <a:rPr lang="ko-KR" altLang="en-US" sz="2400" dirty="0"/>
              <a:t> 값 변경하기</a:t>
            </a:r>
            <a:endParaRPr lang="en-US" altLang="ko-KR" sz="2400" dirty="0"/>
          </a:p>
          <a:p>
            <a:pPr lvl="1">
              <a:spcBef>
                <a:spcPts val="1200"/>
              </a:spcBef>
            </a:pPr>
            <a:r>
              <a:rPr lang="ko-KR" altLang="en-US" sz="1800" dirty="0"/>
              <a:t>지정된 부분에 값을 할당함으로써 데이터프레임 값을 변경할 수 있다</a:t>
            </a:r>
            <a:r>
              <a:rPr lang="en-US" altLang="ko-KR" sz="1800" dirty="0"/>
              <a:t>.</a:t>
            </a:r>
          </a:p>
          <a:p>
            <a:pPr lvl="1">
              <a:spcBef>
                <a:spcPts val="1200"/>
              </a:spcBef>
            </a:pPr>
            <a:r>
              <a:rPr lang="en-US" altLang="ko-KR" sz="1800" dirty="0"/>
              <a:t>When you are assigning lists of arrays to a column, the value’s length must </a:t>
            </a:r>
            <a:r>
              <a:rPr lang="en-US" altLang="ko-KR" sz="1800" dirty="0">
                <a:solidFill>
                  <a:srgbClr val="FF0000"/>
                </a:solidFill>
              </a:rPr>
              <a:t>match the length</a:t>
            </a:r>
            <a:r>
              <a:rPr lang="en-US" altLang="ko-KR" sz="1800" dirty="0"/>
              <a:t> of the </a:t>
            </a:r>
            <a:r>
              <a:rPr lang="en-US" altLang="ko-KR" sz="1800" dirty="0" err="1"/>
              <a:t>DataFrame</a:t>
            </a:r>
            <a:r>
              <a:rPr lang="en-US" altLang="ko-KR" sz="1800" dirty="0"/>
              <a:t>. If you assign a Series, its labels will be realigned exactly to the </a:t>
            </a:r>
            <a:r>
              <a:rPr lang="en-US" altLang="ko-KR" sz="1800" dirty="0" err="1"/>
              <a:t>DataFrame’s</a:t>
            </a:r>
            <a:r>
              <a:rPr lang="en-US" altLang="ko-KR" sz="1800" dirty="0"/>
              <a:t> index.</a:t>
            </a:r>
          </a:p>
          <a:p>
            <a:pPr lvl="1">
              <a:spcBef>
                <a:spcPts val="1200"/>
              </a:spcBef>
            </a:pPr>
            <a:r>
              <a:rPr lang="en-US" altLang="ko-KR" sz="1800" dirty="0">
                <a:solidFill>
                  <a:srgbClr val="FF0000"/>
                </a:solidFill>
              </a:rPr>
              <a:t>Assigning a column that doesn’t exist will create a new column</a:t>
            </a:r>
            <a:r>
              <a:rPr lang="en-US" altLang="ko-KR" sz="1800" dirty="0"/>
              <a:t>.</a:t>
            </a:r>
          </a:p>
          <a:p>
            <a:pPr lvl="1">
              <a:spcBef>
                <a:spcPts val="1200"/>
              </a:spcBef>
            </a:pPr>
            <a:r>
              <a:rPr lang="en-US" altLang="ko-KR" sz="1800" dirty="0"/>
              <a:t>The </a:t>
            </a:r>
            <a:r>
              <a:rPr lang="en-US" altLang="ko-KR" sz="1800" dirty="0">
                <a:solidFill>
                  <a:srgbClr val="FF0000"/>
                </a:solidFill>
              </a:rPr>
              <a:t>del</a:t>
            </a:r>
            <a:r>
              <a:rPr lang="en-US" altLang="ko-KR" sz="1800" dirty="0"/>
              <a:t> keyword will delete columns as with a dict.</a:t>
            </a:r>
          </a:p>
          <a:p>
            <a:pPr lvl="1">
              <a:spcBef>
                <a:spcPts val="1200"/>
              </a:spcBef>
            </a:pPr>
            <a:r>
              <a:rPr lang="en-US" altLang="ko-KR" sz="1800" dirty="0"/>
              <a:t>The </a:t>
            </a:r>
            <a:r>
              <a:rPr lang="en-US" altLang="ko-KR" sz="1800" dirty="0">
                <a:solidFill>
                  <a:srgbClr val="FF0000"/>
                </a:solidFill>
              </a:rPr>
              <a:t>drop</a:t>
            </a:r>
            <a:r>
              <a:rPr lang="en-US" altLang="ko-KR" sz="1800" dirty="0"/>
              <a:t> method will return a new object with the indicated value or values deleted from an axis.</a:t>
            </a:r>
          </a:p>
          <a:p>
            <a:pPr lvl="1">
              <a:spcBef>
                <a:spcPts val="1200"/>
              </a:spcBef>
            </a:pPr>
            <a:r>
              <a:rPr lang="en-US" altLang="ko-KR" sz="1800" dirty="0"/>
              <a:t>With </a:t>
            </a:r>
            <a:r>
              <a:rPr lang="en-US" altLang="ko-KR" sz="1800" dirty="0" err="1"/>
              <a:t>DataFrame</a:t>
            </a:r>
            <a:r>
              <a:rPr lang="en-US" altLang="ko-KR" sz="1800" dirty="0"/>
              <a:t>, index values can be deleted from either axis. Calling drop with a sequence of labels will drop values from the row labels(axis 0). You can drop values from columns by passing axis=1 of axis=‘columns’.</a:t>
            </a:r>
          </a:p>
          <a:p>
            <a:pPr lvl="1">
              <a:spcBef>
                <a:spcPts val="1200"/>
              </a:spcBef>
            </a:pPr>
            <a:r>
              <a:rPr lang="en-US" altLang="ko-KR" sz="1800" dirty="0"/>
              <a:t>Many functions, like drop, which modify the size or shape of a Series and </a:t>
            </a:r>
            <a:r>
              <a:rPr lang="en-US" altLang="ko-KR" sz="1800" dirty="0" err="1"/>
              <a:t>DataFrame</a:t>
            </a:r>
            <a:r>
              <a:rPr lang="en-US" altLang="ko-KR" sz="1800" dirty="0"/>
              <a:t>, can manipulate an object </a:t>
            </a:r>
            <a:r>
              <a:rPr lang="en-US" altLang="ko-KR" sz="1800" dirty="0" err="1"/>
              <a:t>inplace</a:t>
            </a:r>
            <a:r>
              <a:rPr lang="en-US" altLang="ko-KR" sz="1800" dirty="0"/>
              <a:t> without returning a new object.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13</a:t>
            </a:fld>
            <a:endParaRPr lang="ko-KR" altLang="en-US"/>
          </a:p>
        </p:txBody>
      </p:sp>
    </p:spTree>
    <p:extLst>
      <p:ext uri="{BB962C8B-B14F-4D97-AF65-F5344CB8AC3E}">
        <p14:creationId xmlns:p14="http://schemas.microsoft.com/office/powerpoint/2010/main" val="191833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DataFrame</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20000"/>
          </a:bodyPr>
          <a:lstStyle/>
          <a:p>
            <a:pPr>
              <a:spcBef>
                <a:spcPts val="1200"/>
              </a:spcBef>
            </a:pPr>
            <a:r>
              <a:rPr lang="en-US" altLang="ko-KR" sz="2600" dirty="0"/>
              <a:t>Arithmetic</a:t>
            </a:r>
            <a:r>
              <a:rPr lang="ko-KR" altLang="en-US" sz="2600" dirty="0"/>
              <a:t> </a:t>
            </a:r>
            <a:r>
              <a:rPr lang="en-US" altLang="ko-KR" sz="2600" dirty="0"/>
              <a:t>and</a:t>
            </a:r>
            <a:r>
              <a:rPr lang="ko-KR" altLang="en-US" sz="2600" dirty="0"/>
              <a:t> </a:t>
            </a:r>
            <a:r>
              <a:rPr lang="en-US" altLang="ko-KR" sz="2600" dirty="0"/>
              <a:t>Data</a:t>
            </a:r>
            <a:r>
              <a:rPr lang="ko-KR" altLang="en-US" sz="2600" dirty="0"/>
              <a:t> </a:t>
            </a:r>
            <a:r>
              <a:rPr lang="en-US" altLang="ko-KR" sz="2600" dirty="0"/>
              <a:t>Alignment</a:t>
            </a:r>
          </a:p>
          <a:p>
            <a:pPr lvl="1">
              <a:lnSpc>
                <a:spcPct val="120000"/>
              </a:lnSpc>
              <a:spcBef>
                <a:spcPts val="600"/>
              </a:spcBef>
            </a:pPr>
            <a:r>
              <a:rPr lang="en-US" altLang="ko-KR" sz="1900" dirty="0"/>
              <a:t>An important pandas feature for some applications is the behavior of arithmetic between objects with different indexes. </a:t>
            </a:r>
          </a:p>
          <a:p>
            <a:pPr lvl="1">
              <a:lnSpc>
                <a:spcPct val="120000"/>
              </a:lnSpc>
              <a:spcBef>
                <a:spcPts val="600"/>
              </a:spcBef>
            </a:pPr>
            <a:r>
              <a:rPr lang="en-US" altLang="ko-KR" sz="1900" dirty="0"/>
              <a:t>When you are adding together objects, if any index pairs are not the same, the respective index in the result will be the union of the index pairs.</a:t>
            </a:r>
          </a:p>
          <a:p>
            <a:pPr lvl="1">
              <a:lnSpc>
                <a:spcPct val="120000"/>
              </a:lnSpc>
              <a:spcBef>
                <a:spcPts val="600"/>
              </a:spcBef>
            </a:pPr>
            <a:r>
              <a:rPr lang="en-US" altLang="ko-KR" sz="1900" dirty="0"/>
              <a:t>The internal data alignment introduces missing values in the label location that don’t overlap.</a:t>
            </a:r>
          </a:p>
          <a:p>
            <a:pPr lvl="1">
              <a:lnSpc>
                <a:spcPct val="120000"/>
              </a:lnSpc>
              <a:spcBef>
                <a:spcPts val="600"/>
              </a:spcBef>
            </a:pPr>
            <a:endParaRPr lang="en-US" altLang="ko-KR" sz="2200" dirty="0"/>
          </a:p>
          <a:p>
            <a:pPr>
              <a:lnSpc>
                <a:spcPct val="120000"/>
              </a:lnSpc>
              <a:spcBef>
                <a:spcPts val="600"/>
              </a:spcBef>
            </a:pPr>
            <a:r>
              <a:rPr lang="en-US" altLang="ko-KR" sz="2600" dirty="0"/>
              <a:t>Summarizing and Computing Descriptive Statistics</a:t>
            </a:r>
          </a:p>
          <a:p>
            <a:pPr lvl="1">
              <a:lnSpc>
                <a:spcPct val="120000"/>
              </a:lnSpc>
              <a:spcBef>
                <a:spcPts val="600"/>
              </a:spcBef>
            </a:pPr>
            <a:r>
              <a:rPr lang="en-US" altLang="ko-KR" sz="1900" dirty="0"/>
              <a:t>Pandas objects are equipped with a set of common mathematical and statistical methods. </a:t>
            </a:r>
          </a:p>
          <a:p>
            <a:pPr lvl="1">
              <a:lnSpc>
                <a:spcPct val="120000"/>
              </a:lnSpc>
              <a:spcBef>
                <a:spcPts val="600"/>
              </a:spcBef>
            </a:pPr>
            <a:r>
              <a:rPr lang="en-US" altLang="ko-KR" sz="1900" dirty="0"/>
              <a:t>Compared with the similar methods found on </a:t>
            </a:r>
            <a:r>
              <a:rPr lang="en-US" altLang="ko-KR" sz="1900" dirty="0" err="1"/>
              <a:t>Numpy</a:t>
            </a:r>
            <a:r>
              <a:rPr lang="en-US" altLang="ko-KR" sz="1900" dirty="0"/>
              <a:t> arrays, they have built-in handling for missing data.</a:t>
            </a:r>
          </a:p>
          <a:p>
            <a:pPr lvl="1">
              <a:lnSpc>
                <a:spcPct val="120000"/>
              </a:lnSpc>
              <a:spcBef>
                <a:spcPts val="600"/>
              </a:spcBef>
            </a:pPr>
            <a:r>
              <a:rPr lang="en-US" altLang="ko-KR" sz="1900" dirty="0"/>
              <a:t>Calling </a:t>
            </a:r>
            <a:r>
              <a:rPr lang="en-US" altLang="ko-KR" sz="1900" dirty="0" err="1"/>
              <a:t>DataFrame’s</a:t>
            </a:r>
            <a:r>
              <a:rPr lang="en-US" altLang="ko-KR" sz="1900" dirty="0"/>
              <a:t> sum method returns a Series containing column sums.</a:t>
            </a:r>
          </a:p>
          <a:p>
            <a:pPr lvl="1">
              <a:lnSpc>
                <a:spcPct val="120000"/>
              </a:lnSpc>
              <a:spcBef>
                <a:spcPts val="600"/>
              </a:spcBef>
            </a:pPr>
            <a:r>
              <a:rPr lang="en-US" altLang="ko-KR" sz="1900" dirty="0"/>
              <a:t>Passing </a:t>
            </a:r>
            <a:r>
              <a:rPr lang="en-US" altLang="ko-KR" sz="1900" dirty="0">
                <a:solidFill>
                  <a:srgbClr val="FF0000"/>
                </a:solidFill>
              </a:rPr>
              <a:t>axis=1, or axis=‘column’ </a:t>
            </a:r>
            <a:r>
              <a:rPr lang="en-US" altLang="ko-KR" sz="1900" dirty="0"/>
              <a:t>sums across the columns.</a:t>
            </a:r>
          </a:p>
          <a:p>
            <a:pPr lvl="1">
              <a:lnSpc>
                <a:spcPct val="120000"/>
              </a:lnSpc>
              <a:spcBef>
                <a:spcPts val="600"/>
              </a:spcBef>
            </a:pPr>
            <a:r>
              <a:rPr lang="en-US" altLang="ko-KR" sz="1900" dirty="0"/>
              <a:t>NA values are </a:t>
            </a:r>
            <a:r>
              <a:rPr lang="en-US" altLang="ko-KR" sz="1900" dirty="0">
                <a:solidFill>
                  <a:srgbClr val="FF0000"/>
                </a:solidFill>
              </a:rPr>
              <a:t>excluded</a:t>
            </a:r>
            <a:r>
              <a:rPr lang="en-US" altLang="ko-KR" sz="1900" dirty="0"/>
              <a:t> unless the entire slice(row or column) is NA.</a:t>
            </a:r>
          </a:p>
          <a:p>
            <a:pPr lvl="1">
              <a:lnSpc>
                <a:spcPct val="120000"/>
              </a:lnSpc>
              <a:spcBef>
                <a:spcPts val="600"/>
              </a:spcBef>
            </a:pPr>
            <a:r>
              <a:rPr lang="en-US" altLang="ko-KR" sz="1900" dirty="0"/>
              <a:t>This can be disabled with the </a:t>
            </a:r>
            <a:r>
              <a:rPr lang="en-US" altLang="ko-KR" sz="1900" dirty="0" err="1">
                <a:solidFill>
                  <a:srgbClr val="FF0000"/>
                </a:solidFill>
              </a:rPr>
              <a:t>skipna</a:t>
            </a:r>
            <a:r>
              <a:rPr lang="en-US" altLang="ko-KR" sz="1900" dirty="0">
                <a:solidFill>
                  <a:srgbClr val="FF0000"/>
                </a:solidFill>
              </a:rPr>
              <a:t>=False </a:t>
            </a:r>
            <a:r>
              <a:rPr lang="en-US" altLang="ko-KR" sz="1900" dirty="0"/>
              <a:t>option.</a:t>
            </a:r>
          </a:p>
          <a:p>
            <a:pPr lvl="1">
              <a:lnSpc>
                <a:spcPct val="120000"/>
              </a:lnSpc>
              <a:spcBef>
                <a:spcPts val="600"/>
              </a:spcBef>
            </a:pPr>
            <a:r>
              <a:rPr lang="en-US" altLang="ko-KR" sz="1900" dirty="0"/>
              <a:t>The </a:t>
            </a:r>
            <a:r>
              <a:rPr lang="en-US" altLang="ko-KR" sz="1900" dirty="0">
                <a:solidFill>
                  <a:srgbClr val="FF0000"/>
                </a:solidFill>
              </a:rPr>
              <a:t>describe() </a:t>
            </a:r>
            <a:r>
              <a:rPr lang="en-US" altLang="ko-KR" sz="1900" dirty="0"/>
              <a:t>method is producing multiple summary statistics in one shot.</a:t>
            </a:r>
            <a:endParaRPr lang="ko-KR" altLang="en-US" sz="19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14</a:t>
            </a:fld>
            <a:endParaRPr lang="ko-KR" altLang="en-US"/>
          </a:p>
        </p:txBody>
      </p:sp>
    </p:spTree>
    <p:extLst>
      <p:ext uri="{BB962C8B-B14F-4D97-AF65-F5344CB8AC3E}">
        <p14:creationId xmlns:p14="http://schemas.microsoft.com/office/powerpoint/2010/main" val="426639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Tidy Data</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ko-KR" altLang="en-US" sz="2400" dirty="0"/>
              <a:t>분석하기 좋은 데이터</a:t>
            </a:r>
            <a:endParaRPr lang="en-US" altLang="ko-KR" sz="2400" dirty="0"/>
          </a:p>
          <a:p>
            <a:pPr lvl="1">
              <a:spcBef>
                <a:spcPts val="1200"/>
              </a:spcBef>
            </a:pPr>
            <a:r>
              <a:rPr lang="ko-KR" altLang="en-US" sz="1800" dirty="0"/>
              <a:t>분석하기 좋은 데이터란 분석에 편리하게 정리해 놓은 데이터 집합을 의미한다</a:t>
            </a:r>
            <a:r>
              <a:rPr lang="en-US" altLang="ko-KR" sz="1800" dirty="0"/>
              <a:t>. </a:t>
            </a:r>
            <a:r>
              <a:rPr lang="ko-KR" altLang="en-US" sz="1800" dirty="0"/>
              <a:t>데이터분석 작업의 </a:t>
            </a:r>
            <a:r>
              <a:rPr lang="en-US" altLang="ko-KR" sz="1800" dirty="0"/>
              <a:t>70% </a:t>
            </a:r>
            <a:r>
              <a:rPr lang="ko-KR" altLang="en-US" sz="1800" dirty="0"/>
              <a:t>이상이 시간이 데이터 정리에 소요되는 경우가 많다</a:t>
            </a:r>
            <a:r>
              <a:rPr lang="en-US" altLang="ko-KR" sz="1800" dirty="0"/>
              <a:t>.</a:t>
            </a:r>
          </a:p>
          <a:p>
            <a:pPr lvl="1">
              <a:spcBef>
                <a:spcPts val="1200"/>
              </a:spcBef>
            </a:pPr>
            <a:endParaRPr lang="en-US" altLang="ko-KR" sz="1800" dirty="0"/>
          </a:p>
          <a:p>
            <a:pPr lvl="1">
              <a:spcBef>
                <a:spcPts val="1200"/>
              </a:spcBef>
            </a:pPr>
            <a:r>
              <a:rPr lang="ko-KR" altLang="en-US" sz="1800" dirty="0"/>
              <a:t>깔끔한 데이터 </a:t>
            </a:r>
            <a:r>
              <a:rPr lang="en-US" altLang="ko-KR" sz="1800" dirty="0"/>
              <a:t>(tidy data)</a:t>
            </a:r>
            <a:r>
              <a:rPr lang="ko-KR" altLang="en-US" sz="1800" dirty="0"/>
              <a:t>란 다음과 같은 조건을 만족하여야 한다</a:t>
            </a:r>
            <a:r>
              <a:rPr lang="en-US" altLang="ko-KR" sz="1800" dirty="0"/>
              <a:t>.</a:t>
            </a:r>
          </a:p>
          <a:p>
            <a:pPr lvl="2">
              <a:spcBef>
                <a:spcPts val="1200"/>
              </a:spcBef>
            </a:pPr>
            <a:r>
              <a:rPr lang="ko-KR" altLang="en-US" sz="1800" b="1" dirty="0"/>
              <a:t>분석목적에 맞는 데이터는 모두 모아 새로운 표</a:t>
            </a:r>
            <a:r>
              <a:rPr lang="en-US" altLang="ko-KR" sz="1800" b="1" dirty="0"/>
              <a:t>(table)</a:t>
            </a:r>
            <a:r>
              <a:rPr lang="ko-KR" altLang="en-US" sz="1800" b="1" dirty="0"/>
              <a:t>로 만든다</a:t>
            </a:r>
            <a:r>
              <a:rPr lang="en-US" altLang="ko-KR" sz="1800" b="1" dirty="0"/>
              <a:t>.</a:t>
            </a:r>
          </a:p>
          <a:p>
            <a:pPr lvl="2">
              <a:spcBef>
                <a:spcPts val="1200"/>
              </a:spcBef>
            </a:pPr>
            <a:r>
              <a:rPr lang="ko-KR" altLang="en-US" sz="1800" b="1" dirty="0"/>
              <a:t>측정한 값</a:t>
            </a:r>
            <a:r>
              <a:rPr lang="en-US" altLang="ko-KR" sz="1800" b="1" dirty="0"/>
              <a:t>(observations)</a:t>
            </a:r>
            <a:r>
              <a:rPr lang="ko-KR" altLang="en-US" sz="1800" b="1" dirty="0"/>
              <a:t>은 행</a:t>
            </a:r>
            <a:r>
              <a:rPr lang="en-US" altLang="ko-KR" sz="1800" b="1" dirty="0"/>
              <a:t>(row)</a:t>
            </a:r>
            <a:r>
              <a:rPr lang="ko-KR" altLang="en-US" sz="1800" b="1" dirty="0"/>
              <a:t>을</a:t>
            </a:r>
            <a:r>
              <a:rPr lang="en-US" altLang="ko-KR" sz="1800" b="1" dirty="0"/>
              <a:t> </a:t>
            </a:r>
            <a:r>
              <a:rPr lang="ko-KR" altLang="en-US" sz="1800" b="1" dirty="0"/>
              <a:t>구성한다</a:t>
            </a:r>
            <a:r>
              <a:rPr lang="en-US" altLang="ko-KR" sz="1800" b="1" dirty="0"/>
              <a:t>.</a:t>
            </a:r>
          </a:p>
          <a:p>
            <a:pPr lvl="2">
              <a:spcBef>
                <a:spcPts val="1200"/>
              </a:spcBef>
            </a:pPr>
            <a:r>
              <a:rPr lang="ko-KR" altLang="en-US" sz="1800" b="1" dirty="0"/>
              <a:t>변수</a:t>
            </a:r>
            <a:r>
              <a:rPr lang="en-US" altLang="ko-KR" sz="1800" b="1" dirty="0"/>
              <a:t>(features)</a:t>
            </a:r>
            <a:r>
              <a:rPr lang="ko-KR" altLang="en-US" sz="1800" b="1" dirty="0"/>
              <a:t>는 열</a:t>
            </a:r>
            <a:r>
              <a:rPr lang="en-US" altLang="ko-KR" sz="1800" b="1" dirty="0"/>
              <a:t>(column)</a:t>
            </a:r>
            <a:r>
              <a:rPr lang="ko-KR" altLang="en-US" sz="1800" b="1" dirty="0"/>
              <a:t>을 구성한다</a:t>
            </a:r>
            <a:r>
              <a:rPr lang="en-US" altLang="ko-KR" sz="1800" b="1" dirty="0"/>
              <a:t>.</a:t>
            </a:r>
          </a:p>
          <a:p>
            <a:pPr lvl="2">
              <a:spcBef>
                <a:spcPts val="1200"/>
              </a:spcBef>
            </a:pPr>
            <a:endParaRPr lang="en-US" altLang="ko-KR" sz="1800" b="1" dirty="0"/>
          </a:p>
          <a:p>
            <a:pPr lvl="1">
              <a:spcBef>
                <a:spcPts val="1200"/>
              </a:spcBef>
            </a:pPr>
            <a:r>
              <a:rPr lang="ko-KR" altLang="en-US" sz="1800" dirty="0"/>
              <a:t>특정한 목적을 달성하기 위한 데이터분석을 위해서는 기존에 있는 하나의 표에 모든 데이터가 존재하는 경우 보다는 다양한 표에 존재하는 데이터를 결합하여 하나의 표로 작성해야 하는 필요성이 존재한다</a:t>
            </a:r>
            <a:r>
              <a:rPr lang="en-US" altLang="ko-KR" sz="1800" dirty="0"/>
              <a:t>.</a:t>
            </a:r>
            <a:endParaRPr lang="ko-KR" altLang="en-US" sz="18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15</a:t>
            </a:fld>
            <a:endParaRPr lang="ko-KR" altLang="en-US"/>
          </a:p>
        </p:txBody>
      </p:sp>
    </p:spTree>
    <p:extLst>
      <p:ext uri="{BB962C8B-B14F-4D97-AF65-F5344CB8AC3E}">
        <p14:creationId xmlns:p14="http://schemas.microsoft.com/office/powerpoint/2010/main" val="410673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Handling Missing Data</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85000" lnSpcReduction="10000"/>
          </a:bodyPr>
          <a:lstStyle/>
          <a:p>
            <a:pPr>
              <a:spcBef>
                <a:spcPts val="1200"/>
              </a:spcBef>
            </a:pPr>
            <a:r>
              <a:rPr lang="en-US" altLang="ko-KR" sz="2600" dirty="0"/>
              <a:t>Handling Missing Data</a:t>
            </a:r>
          </a:p>
          <a:p>
            <a:pPr lvl="1">
              <a:lnSpc>
                <a:spcPct val="120000"/>
              </a:lnSpc>
              <a:spcBef>
                <a:spcPts val="600"/>
              </a:spcBef>
            </a:pPr>
            <a:r>
              <a:rPr lang="en-US" altLang="ko-KR" sz="1700" dirty="0"/>
              <a:t>Missing data occurs commonly in many data analysis applications. One of the goals of pandas is to make working with missing data as painless as possible.</a:t>
            </a:r>
          </a:p>
          <a:p>
            <a:pPr lvl="1">
              <a:lnSpc>
                <a:spcPct val="120000"/>
              </a:lnSpc>
              <a:spcBef>
                <a:spcPts val="600"/>
              </a:spcBef>
            </a:pPr>
            <a:r>
              <a:rPr lang="ko-KR" altLang="en-US" sz="1700" dirty="0" err="1"/>
              <a:t>결측값은</a:t>
            </a:r>
            <a:r>
              <a:rPr lang="ko-KR" altLang="en-US" sz="1700" dirty="0"/>
              <a:t> 관측되지 않았거나</a:t>
            </a:r>
            <a:r>
              <a:rPr lang="en-US" altLang="ko-KR" sz="1700" dirty="0"/>
              <a:t>, </a:t>
            </a:r>
            <a:r>
              <a:rPr lang="ko-KR" altLang="en-US" sz="1700" dirty="0" err="1"/>
              <a:t>입력시</a:t>
            </a:r>
            <a:r>
              <a:rPr lang="ko-KR" altLang="en-US" sz="1700" dirty="0"/>
              <a:t> 누락하거나 잘못되어 발생하는 것 같이 처음부터 발생할 수도 있으나</a:t>
            </a:r>
            <a:r>
              <a:rPr lang="en-US" altLang="ko-KR" sz="1700" dirty="0"/>
              <a:t>, </a:t>
            </a:r>
            <a:r>
              <a:rPr lang="ko-KR" altLang="en-US" sz="1700" dirty="0"/>
              <a:t>데이터를 불러오거나 연결하는 과정에서 많이 발생할 수 있다</a:t>
            </a:r>
            <a:r>
              <a:rPr lang="en-US" altLang="ko-KR" sz="1700" dirty="0"/>
              <a:t>.</a:t>
            </a:r>
          </a:p>
          <a:p>
            <a:pPr lvl="1">
              <a:lnSpc>
                <a:spcPct val="120000"/>
              </a:lnSpc>
              <a:spcBef>
                <a:spcPts val="600"/>
              </a:spcBef>
            </a:pPr>
            <a:r>
              <a:rPr lang="ko-KR" altLang="en-US" sz="1700" dirty="0" err="1"/>
              <a:t>결측값을</a:t>
            </a:r>
            <a:r>
              <a:rPr lang="ko-KR" altLang="en-US" sz="1700" dirty="0"/>
              <a:t> 정의할 때 </a:t>
            </a:r>
            <a:r>
              <a:rPr lang="en-US" altLang="ko-KR" sz="1700" dirty="0" err="1"/>
              <a:t>Numpy</a:t>
            </a:r>
            <a:r>
              <a:rPr lang="ko-KR" altLang="en-US" sz="1700" dirty="0"/>
              <a:t>를 사용하여 </a:t>
            </a:r>
            <a:r>
              <a:rPr lang="en-US" altLang="ko-KR" sz="1700" dirty="0" err="1">
                <a:solidFill>
                  <a:srgbClr val="FF0000"/>
                </a:solidFill>
              </a:rPr>
              <a:t>np.NaN</a:t>
            </a:r>
            <a:r>
              <a:rPr lang="ko-KR" altLang="en-US" sz="1700" dirty="0"/>
              <a:t>으로 사용한다</a:t>
            </a:r>
            <a:r>
              <a:rPr lang="en-US" altLang="ko-KR" sz="1700" dirty="0"/>
              <a:t>.</a:t>
            </a:r>
          </a:p>
          <a:p>
            <a:pPr lvl="1">
              <a:lnSpc>
                <a:spcPct val="120000"/>
              </a:lnSpc>
              <a:spcBef>
                <a:spcPts val="600"/>
              </a:spcBef>
            </a:pPr>
            <a:r>
              <a:rPr lang="en-US" altLang="ko-KR" sz="1700" dirty="0"/>
              <a:t>For numeric data, pandas uses the floating point value </a:t>
            </a:r>
            <a:r>
              <a:rPr lang="en-US" altLang="ko-KR" sz="1700" dirty="0" err="1"/>
              <a:t>NaN</a:t>
            </a:r>
            <a:r>
              <a:rPr lang="en-US" altLang="ko-KR" sz="1700" dirty="0"/>
              <a:t>(Not a Number) to represent missing data. </a:t>
            </a:r>
          </a:p>
          <a:p>
            <a:pPr lvl="1">
              <a:lnSpc>
                <a:spcPct val="120000"/>
              </a:lnSpc>
              <a:spcBef>
                <a:spcPts val="600"/>
              </a:spcBef>
            </a:pPr>
            <a:r>
              <a:rPr lang="en-US" altLang="ko-KR" sz="1700" dirty="0"/>
              <a:t>In pandas, we’ve adopted a convention used in R by referring to missing data as NA, which stands for not available. In statistical applications, NA data may either be data that does not exist or that exists but was not observed.</a:t>
            </a:r>
          </a:p>
          <a:p>
            <a:pPr lvl="1">
              <a:lnSpc>
                <a:spcPct val="120000"/>
              </a:lnSpc>
              <a:spcBef>
                <a:spcPts val="600"/>
              </a:spcBef>
            </a:pPr>
            <a:r>
              <a:rPr lang="en-US" altLang="ko-KR" sz="1700" dirty="0"/>
              <a:t>The </a:t>
            </a:r>
            <a:r>
              <a:rPr lang="en-US" altLang="ko-KR" sz="1700" dirty="0" err="1"/>
              <a:t>builit</a:t>
            </a:r>
            <a:r>
              <a:rPr lang="en-US" altLang="ko-KR" sz="1700" dirty="0"/>
              <a:t>-in Python “None” value is also treated as NA in object arrays.</a:t>
            </a:r>
          </a:p>
          <a:p>
            <a:pPr lvl="1">
              <a:spcBef>
                <a:spcPts val="1200"/>
              </a:spcBef>
            </a:pPr>
            <a:endParaRPr lang="en-US" altLang="ko-KR" sz="1000" dirty="0"/>
          </a:p>
          <a:p>
            <a:pPr>
              <a:spcBef>
                <a:spcPts val="1200"/>
              </a:spcBef>
            </a:pPr>
            <a:r>
              <a:rPr lang="en-US" altLang="ko-KR" sz="2600" dirty="0"/>
              <a:t>NA(Not Available) handling methods</a:t>
            </a:r>
          </a:p>
          <a:p>
            <a:pPr lvl="1">
              <a:lnSpc>
                <a:spcPct val="110000"/>
              </a:lnSpc>
              <a:spcBef>
                <a:spcPts val="600"/>
              </a:spcBef>
            </a:pPr>
            <a:r>
              <a:rPr lang="en-US" altLang="ko-KR" sz="1600" dirty="0" err="1">
                <a:solidFill>
                  <a:srgbClr val="FF0000"/>
                </a:solidFill>
              </a:rPr>
              <a:t>isnull</a:t>
            </a:r>
            <a:r>
              <a:rPr lang="en-US" altLang="ko-KR" sz="1600" dirty="0"/>
              <a:t>: return Boolean indicating which values are missing.</a:t>
            </a:r>
          </a:p>
          <a:p>
            <a:pPr lvl="1">
              <a:lnSpc>
                <a:spcPct val="110000"/>
              </a:lnSpc>
              <a:spcBef>
                <a:spcPts val="600"/>
              </a:spcBef>
            </a:pPr>
            <a:r>
              <a:rPr lang="en-US" altLang="ko-KR" sz="1600" dirty="0" err="1"/>
              <a:t>notnull</a:t>
            </a:r>
            <a:r>
              <a:rPr lang="en-US" altLang="ko-KR" sz="1600" dirty="0"/>
              <a:t>: negation of </a:t>
            </a:r>
            <a:r>
              <a:rPr lang="en-US" altLang="ko-KR" sz="1600" dirty="0" err="1"/>
              <a:t>isnull</a:t>
            </a:r>
            <a:r>
              <a:rPr lang="en-US" altLang="ko-KR" sz="1600" dirty="0"/>
              <a:t>.</a:t>
            </a:r>
            <a:endParaRPr lang="ko-KR" altLang="en-US" sz="1600" dirty="0"/>
          </a:p>
          <a:p>
            <a:pPr lvl="1">
              <a:lnSpc>
                <a:spcPct val="110000"/>
              </a:lnSpc>
              <a:spcBef>
                <a:spcPts val="600"/>
              </a:spcBef>
            </a:pPr>
            <a:r>
              <a:rPr lang="en-US" altLang="ko-KR" sz="1600" dirty="0" err="1">
                <a:solidFill>
                  <a:srgbClr val="FF0000"/>
                </a:solidFill>
              </a:rPr>
              <a:t>dropna</a:t>
            </a:r>
            <a:r>
              <a:rPr lang="en-US" altLang="ko-KR" sz="1600" dirty="0"/>
              <a:t>: filter axis labels on whether for each label have missing data, with varying thresholds for how much missing data to tolerate</a:t>
            </a:r>
          </a:p>
          <a:p>
            <a:pPr lvl="1">
              <a:lnSpc>
                <a:spcPct val="110000"/>
              </a:lnSpc>
              <a:spcBef>
                <a:spcPts val="600"/>
              </a:spcBef>
            </a:pPr>
            <a:r>
              <a:rPr lang="en-US" altLang="ko-KR" sz="1600" dirty="0" err="1">
                <a:solidFill>
                  <a:srgbClr val="FF0000"/>
                </a:solidFill>
              </a:rPr>
              <a:t>fillna</a:t>
            </a:r>
            <a:r>
              <a:rPr lang="en-US" altLang="ko-KR" sz="1600" dirty="0"/>
              <a:t>: fill in missing data with some value or using an interpolation methods such as </a:t>
            </a:r>
            <a:r>
              <a:rPr lang="en-US" altLang="ko-KR" sz="1600" dirty="0">
                <a:solidFill>
                  <a:srgbClr val="FF0000"/>
                </a:solidFill>
              </a:rPr>
              <a:t>‘</a:t>
            </a:r>
            <a:r>
              <a:rPr lang="en-US" altLang="ko-KR" sz="1600" dirty="0" err="1">
                <a:solidFill>
                  <a:srgbClr val="FF0000"/>
                </a:solidFill>
              </a:rPr>
              <a:t>ffill</a:t>
            </a:r>
            <a:r>
              <a:rPr lang="en-US" altLang="ko-KR" sz="1600" dirty="0">
                <a:solidFill>
                  <a:srgbClr val="FF0000"/>
                </a:solidFill>
              </a:rPr>
              <a:t>’ or ‘</a:t>
            </a:r>
            <a:r>
              <a:rPr lang="en-US" altLang="ko-KR" sz="1600" dirty="0" err="1">
                <a:solidFill>
                  <a:srgbClr val="FF0000"/>
                </a:solidFill>
              </a:rPr>
              <a:t>bfill</a:t>
            </a:r>
            <a:r>
              <a:rPr lang="en-US" altLang="ko-KR" sz="1600" dirty="0">
                <a:solidFill>
                  <a:srgbClr val="FF0000"/>
                </a:solidFill>
              </a:rPr>
              <a:t>’</a:t>
            </a:r>
            <a:r>
              <a:rPr lang="en-US" altLang="ko-KR" sz="1600" dirty="0"/>
              <a:t>.</a:t>
            </a:r>
            <a:endParaRPr lang="en-US" altLang="ko-KR" sz="1600" dirty="0">
              <a:solidFill>
                <a:srgbClr val="FF0000"/>
              </a:solidFill>
            </a:endParaRP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16</a:t>
            </a:fld>
            <a:endParaRPr lang="ko-KR" altLang="en-US" dirty="0"/>
          </a:p>
        </p:txBody>
      </p:sp>
    </p:spTree>
    <p:extLst>
      <p:ext uri="{BB962C8B-B14F-4D97-AF65-F5344CB8AC3E}">
        <p14:creationId xmlns:p14="http://schemas.microsoft.com/office/powerpoint/2010/main" val="928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Handling Missing Data</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70000" lnSpcReduction="20000"/>
          </a:bodyPr>
          <a:lstStyle/>
          <a:p>
            <a:pPr>
              <a:lnSpc>
                <a:spcPct val="120000"/>
              </a:lnSpc>
              <a:spcBef>
                <a:spcPts val="600"/>
              </a:spcBef>
            </a:pPr>
            <a:r>
              <a:rPr lang="ko-KR" altLang="en-US" sz="2600" dirty="0" err="1"/>
              <a:t>결측값</a:t>
            </a:r>
            <a:r>
              <a:rPr lang="ko-KR" altLang="en-US" sz="2600" dirty="0"/>
              <a:t> 확인하기</a:t>
            </a:r>
            <a:endParaRPr lang="en-US" altLang="ko-KR" sz="2600" dirty="0"/>
          </a:p>
          <a:p>
            <a:pPr lvl="1">
              <a:lnSpc>
                <a:spcPct val="120000"/>
              </a:lnSpc>
              <a:spcBef>
                <a:spcPts val="600"/>
              </a:spcBef>
            </a:pPr>
            <a:r>
              <a:rPr lang="en-US" altLang="ko-KR" sz="1800" dirty="0"/>
              <a:t>Pandas</a:t>
            </a:r>
            <a:r>
              <a:rPr lang="ko-KR" altLang="en-US" sz="1800" dirty="0"/>
              <a:t>에서는 </a:t>
            </a:r>
            <a:r>
              <a:rPr lang="en-US" altLang="ko-KR" sz="1800" dirty="0" err="1"/>
              <a:t>isnull</a:t>
            </a:r>
            <a:r>
              <a:rPr lang="en-US" altLang="ko-KR" sz="1800" dirty="0"/>
              <a:t>() </a:t>
            </a:r>
            <a:r>
              <a:rPr lang="ko-KR" altLang="en-US" sz="1800" dirty="0"/>
              <a:t>메서드를 이용하여 </a:t>
            </a:r>
            <a:r>
              <a:rPr lang="ko-KR" altLang="en-US" sz="1800" dirty="0" err="1"/>
              <a:t>결측값을</a:t>
            </a:r>
            <a:r>
              <a:rPr lang="ko-KR" altLang="en-US" sz="1800" dirty="0"/>
              <a:t> 확인한다</a:t>
            </a:r>
            <a:r>
              <a:rPr lang="en-US" altLang="ko-KR" sz="1800" dirty="0"/>
              <a:t>.</a:t>
            </a:r>
          </a:p>
          <a:p>
            <a:pPr>
              <a:lnSpc>
                <a:spcPct val="120000"/>
              </a:lnSpc>
              <a:spcBef>
                <a:spcPts val="600"/>
              </a:spcBef>
            </a:pPr>
            <a:r>
              <a:rPr lang="ko-KR" altLang="en-US" sz="2600" dirty="0" err="1"/>
              <a:t>결측값의</a:t>
            </a:r>
            <a:r>
              <a:rPr lang="ko-KR" altLang="en-US" sz="2600" dirty="0"/>
              <a:t> 개수 확인하기</a:t>
            </a:r>
            <a:endParaRPr lang="en-US" altLang="ko-KR" sz="2600" dirty="0"/>
          </a:p>
          <a:p>
            <a:pPr lvl="1">
              <a:lnSpc>
                <a:spcPct val="120000"/>
              </a:lnSpc>
              <a:spcBef>
                <a:spcPts val="600"/>
              </a:spcBef>
            </a:pPr>
            <a:r>
              <a:rPr lang="en-US" altLang="ko-KR" sz="1800" dirty="0"/>
              <a:t>count()</a:t>
            </a:r>
            <a:r>
              <a:rPr lang="ko-KR" altLang="en-US" sz="1800" dirty="0"/>
              <a:t> 메서드를 이용하여 </a:t>
            </a:r>
            <a:r>
              <a:rPr lang="ko-KR" altLang="en-US" sz="1800" dirty="0" err="1"/>
              <a:t>결측값이</a:t>
            </a:r>
            <a:r>
              <a:rPr lang="ko-KR" altLang="en-US" sz="1800" dirty="0"/>
              <a:t> 없는 값의 개수를 구할 수 있다</a:t>
            </a:r>
            <a:r>
              <a:rPr lang="en-US" altLang="ko-KR" sz="1800" dirty="0"/>
              <a:t>.</a:t>
            </a:r>
          </a:p>
          <a:p>
            <a:pPr lvl="1">
              <a:lnSpc>
                <a:spcPct val="120000"/>
              </a:lnSpc>
              <a:spcBef>
                <a:spcPts val="600"/>
              </a:spcBef>
            </a:pPr>
            <a:r>
              <a:rPr lang="en-US" altLang="ko-KR" sz="1800" dirty="0"/>
              <a:t>info()</a:t>
            </a:r>
            <a:r>
              <a:rPr lang="ko-KR" altLang="en-US" sz="1800" dirty="0"/>
              <a:t> 메서드를 이용하면 결측 없는 값의 개수를 알 수 있다</a:t>
            </a:r>
            <a:r>
              <a:rPr lang="en-US" altLang="ko-KR" sz="1800" dirty="0"/>
              <a:t>.</a:t>
            </a:r>
          </a:p>
          <a:p>
            <a:pPr lvl="1">
              <a:lnSpc>
                <a:spcPct val="120000"/>
              </a:lnSpc>
              <a:spcBef>
                <a:spcPts val="600"/>
              </a:spcBef>
            </a:pPr>
            <a:r>
              <a:rPr lang="en-US" altLang="ko-KR" sz="1800" dirty="0" err="1"/>
              <a:t>np.count_nonzero</a:t>
            </a:r>
            <a:r>
              <a:rPr lang="en-US" altLang="ko-KR" sz="1800" dirty="0"/>
              <a:t>() </a:t>
            </a:r>
            <a:r>
              <a:rPr lang="ko-KR" altLang="en-US" sz="1800" dirty="0"/>
              <a:t>함수와 </a:t>
            </a:r>
            <a:r>
              <a:rPr lang="en-US" altLang="ko-KR" sz="1800" dirty="0" err="1"/>
              <a:t>isnull</a:t>
            </a:r>
            <a:r>
              <a:rPr lang="en-US" altLang="ko-KR" sz="1800" dirty="0"/>
              <a:t>() </a:t>
            </a:r>
            <a:r>
              <a:rPr lang="ko-KR" altLang="en-US" sz="1800" dirty="0"/>
              <a:t>메서드를 결합하여 얻을 수 있다</a:t>
            </a:r>
            <a:r>
              <a:rPr lang="en-US" altLang="ko-KR" sz="1800" dirty="0"/>
              <a:t>.</a:t>
            </a:r>
          </a:p>
          <a:p>
            <a:pPr>
              <a:lnSpc>
                <a:spcPct val="120000"/>
              </a:lnSpc>
              <a:spcBef>
                <a:spcPts val="600"/>
              </a:spcBef>
            </a:pPr>
            <a:r>
              <a:rPr lang="ko-KR" altLang="en-US" sz="2600" dirty="0" err="1"/>
              <a:t>결측값</a:t>
            </a:r>
            <a:r>
              <a:rPr lang="ko-KR" altLang="en-US" sz="2600" dirty="0"/>
              <a:t> 삭제하기</a:t>
            </a:r>
            <a:endParaRPr lang="en-US" altLang="ko-KR" sz="2600" dirty="0"/>
          </a:p>
          <a:p>
            <a:pPr lvl="1">
              <a:lnSpc>
                <a:spcPct val="120000"/>
              </a:lnSpc>
              <a:spcBef>
                <a:spcPts val="600"/>
              </a:spcBef>
            </a:pPr>
            <a:r>
              <a:rPr lang="ko-KR" altLang="en-US" sz="1800" dirty="0" err="1"/>
              <a:t>결측값이</a:t>
            </a:r>
            <a:r>
              <a:rPr lang="ko-KR" altLang="en-US" sz="1800" dirty="0"/>
              <a:t> </a:t>
            </a:r>
            <a:r>
              <a:rPr lang="ko-KR" altLang="en-US" sz="1800" dirty="0" err="1"/>
              <a:t>필요없다고</a:t>
            </a:r>
            <a:r>
              <a:rPr lang="ko-KR" altLang="en-US" sz="1800" dirty="0"/>
              <a:t> 판단되면 삭제할 수 있다</a:t>
            </a:r>
            <a:r>
              <a:rPr lang="en-US" altLang="ko-KR" sz="1800" dirty="0"/>
              <a:t>. </a:t>
            </a:r>
          </a:p>
          <a:p>
            <a:pPr lvl="1">
              <a:lnSpc>
                <a:spcPct val="120000"/>
              </a:lnSpc>
              <a:spcBef>
                <a:spcPts val="600"/>
              </a:spcBef>
            </a:pPr>
            <a:r>
              <a:rPr lang="en-US" altLang="ko-KR" sz="1800" dirty="0" err="1"/>
              <a:t>dropna</a:t>
            </a:r>
            <a:r>
              <a:rPr lang="en-US" altLang="ko-KR" sz="1800" dirty="0"/>
              <a:t>() </a:t>
            </a:r>
            <a:r>
              <a:rPr lang="ko-KR" altLang="en-US" sz="1800" dirty="0"/>
              <a:t>메서드를 사용할 수 있으나</a:t>
            </a:r>
            <a:r>
              <a:rPr lang="en-US" altLang="ko-KR" sz="1800" dirty="0"/>
              <a:t>, </a:t>
            </a:r>
            <a:r>
              <a:rPr lang="ko-KR" altLang="en-US" sz="1800" dirty="0" err="1"/>
              <a:t>결측값이</a:t>
            </a:r>
            <a:r>
              <a:rPr lang="ko-KR" altLang="en-US" sz="1800" dirty="0"/>
              <a:t> 포함된 행을 모두 삭제하므로 너무 많은 데이터가 삭제되는 문제가 발생할 수 있다</a:t>
            </a:r>
            <a:r>
              <a:rPr lang="en-US" altLang="ko-KR" sz="1800" dirty="0"/>
              <a:t>.</a:t>
            </a:r>
          </a:p>
          <a:p>
            <a:pPr>
              <a:lnSpc>
                <a:spcPct val="120000"/>
              </a:lnSpc>
              <a:spcBef>
                <a:spcPts val="600"/>
              </a:spcBef>
            </a:pPr>
            <a:r>
              <a:rPr lang="ko-KR" altLang="en-US" sz="2600" dirty="0" err="1"/>
              <a:t>결측값</a:t>
            </a:r>
            <a:r>
              <a:rPr lang="ko-KR" altLang="en-US" sz="2600" dirty="0"/>
              <a:t> 대체하기</a:t>
            </a:r>
            <a:endParaRPr lang="en-US" altLang="ko-KR" sz="2600" dirty="0"/>
          </a:p>
          <a:p>
            <a:pPr lvl="1">
              <a:lnSpc>
                <a:spcPct val="120000"/>
              </a:lnSpc>
              <a:spcBef>
                <a:spcPts val="600"/>
              </a:spcBef>
            </a:pPr>
            <a:r>
              <a:rPr lang="ko-KR" altLang="en-US" sz="1700" dirty="0" err="1"/>
              <a:t>결측값을</a:t>
            </a:r>
            <a:r>
              <a:rPr lang="ko-KR" altLang="en-US" sz="1700" dirty="0"/>
              <a:t> </a:t>
            </a:r>
            <a:r>
              <a:rPr lang="en-US" altLang="ko-KR" sz="1700" dirty="0" err="1"/>
              <a:t>fillna</a:t>
            </a:r>
            <a:r>
              <a:rPr lang="en-US" altLang="ko-KR" sz="1700" dirty="0"/>
              <a:t>() </a:t>
            </a:r>
            <a:r>
              <a:rPr lang="ko-KR" altLang="en-US" sz="1700" dirty="0"/>
              <a:t>메서드를 사용하여 다른 값으로 대체한다</a:t>
            </a:r>
            <a:r>
              <a:rPr lang="en-US" altLang="ko-KR" sz="1700" dirty="0"/>
              <a:t>. </a:t>
            </a:r>
            <a:r>
              <a:rPr lang="ko-KR" altLang="en-US" sz="1700" dirty="0"/>
              <a:t>필요에 따라 적절한 </a:t>
            </a:r>
            <a:r>
              <a:rPr lang="ko-KR" altLang="en-US" sz="1700" dirty="0" err="1"/>
              <a:t>대표값을</a:t>
            </a:r>
            <a:r>
              <a:rPr lang="ko-KR" altLang="en-US" sz="1700" dirty="0"/>
              <a:t> 계산하여 </a:t>
            </a:r>
            <a:r>
              <a:rPr lang="ko-KR" altLang="en-US" sz="1700" dirty="0" err="1"/>
              <a:t>결측값을</a:t>
            </a:r>
            <a:r>
              <a:rPr lang="ko-KR" altLang="en-US" sz="1700" dirty="0"/>
              <a:t> 대체하는 방     법을 사용할 수 있다</a:t>
            </a:r>
            <a:r>
              <a:rPr lang="en-US" altLang="ko-KR" sz="1700" dirty="0"/>
              <a:t>.</a:t>
            </a:r>
          </a:p>
          <a:p>
            <a:pPr lvl="1">
              <a:lnSpc>
                <a:spcPct val="120000"/>
              </a:lnSpc>
              <a:spcBef>
                <a:spcPts val="600"/>
              </a:spcBef>
            </a:pPr>
            <a:r>
              <a:rPr lang="en-US" altLang="ko-KR" sz="1700" dirty="0"/>
              <a:t>method </a:t>
            </a:r>
            <a:r>
              <a:rPr lang="ko-KR" altLang="en-US" sz="1700" dirty="0"/>
              <a:t>매개변수를 </a:t>
            </a:r>
            <a:r>
              <a:rPr lang="en-US" altLang="ko-KR" sz="1700" dirty="0"/>
              <a:t>‘</a:t>
            </a:r>
            <a:r>
              <a:rPr lang="en-US" altLang="ko-KR" sz="1700" dirty="0" err="1"/>
              <a:t>ffill</a:t>
            </a:r>
            <a:r>
              <a:rPr lang="en-US" altLang="ko-KR" sz="1700" dirty="0"/>
              <a:t>’</a:t>
            </a:r>
            <a:r>
              <a:rPr lang="ko-KR" altLang="en-US" sz="1700" dirty="0"/>
              <a:t>로</a:t>
            </a:r>
            <a:r>
              <a:rPr lang="en-US" altLang="ko-KR" sz="1700" dirty="0"/>
              <a:t> </a:t>
            </a:r>
            <a:r>
              <a:rPr lang="ko-KR" altLang="en-US" sz="1700" dirty="0"/>
              <a:t>지정하면 </a:t>
            </a:r>
            <a:r>
              <a:rPr lang="ko-KR" altLang="en-US" sz="1700" dirty="0" err="1"/>
              <a:t>결측값이</a:t>
            </a:r>
            <a:r>
              <a:rPr lang="ko-KR" altLang="en-US" sz="1700" dirty="0"/>
              <a:t> 나타나지 전의 값으로 변경된다</a:t>
            </a:r>
            <a:r>
              <a:rPr lang="en-US" altLang="ko-KR" sz="1700" dirty="0"/>
              <a:t>.</a:t>
            </a:r>
          </a:p>
          <a:p>
            <a:pPr>
              <a:lnSpc>
                <a:spcPct val="120000"/>
              </a:lnSpc>
              <a:spcBef>
                <a:spcPts val="600"/>
              </a:spcBef>
            </a:pPr>
            <a:r>
              <a:rPr lang="ko-KR" altLang="en-US" sz="2600" dirty="0" err="1"/>
              <a:t>결측값을</a:t>
            </a:r>
            <a:r>
              <a:rPr lang="ko-KR" altLang="en-US" sz="2600" dirty="0"/>
              <a:t> 포함하지 않고 계산하기</a:t>
            </a:r>
            <a:endParaRPr lang="en-US" altLang="ko-KR" sz="2600" dirty="0"/>
          </a:p>
          <a:p>
            <a:pPr lvl="1">
              <a:lnSpc>
                <a:spcPct val="120000"/>
              </a:lnSpc>
              <a:spcBef>
                <a:spcPts val="600"/>
              </a:spcBef>
            </a:pPr>
            <a:r>
              <a:rPr lang="ko-KR" altLang="en-US" sz="1700" dirty="0" err="1"/>
              <a:t>결측값이</a:t>
            </a:r>
            <a:r>
              <a:rPr lang="ko-KR" altLang="en-US" sz="1700" dirty="0"/>
              <a:t> 포함된 경우 함수의 결과가 </a:t>
            </a:r>
            <a:r>
              <a:rPr lang="en-US" altLang="ko-KR" sz="1700" dirty="0" err="1"/>
              <a:t>NaN</a:t>
            </a:r>
            <a:r>
              <a:rPr lang="ko-KR" altLang="en-US" sz="1700" dirty="0"/>
              <a:t>으로 나타나게 된다</a:t>
            </a:r>
            <a:r>
              <a:rPr lang="en-US" altLang="ko-KR" sz="1700" dirty="0"/>
              <a:t>. </a:t>
            </a:r>
            <a:r>
              <a:rPr lang="ko-KR" altLang="en-US" sz="1700" dirty="0"/>
              <a:t>이경우 </a:t>
            </a:r>
            <a:r>
              <a:rPr lang="en-US" altLang="ko-KR" sz="1700" dirty="0" err="1"/>
              <a:t>skipna</a:t>
            </a:r>
            <a:r>
              <a:rPr lang="en-US" altLang="ko-KR" sz="1700" dirty="0"/>
              <a:t> </a:t>
            </a:r>
            <a:r>
              <a:rPr lang="ko-KR" altLang="en-US" sz="1700" dirty="0"/>
              <a:t>매개변수를 </a:t>
            </a:r>
            <a:r>
              <a:rPr lang="en-US" altLang="ko-KR" sz="1700" dirty="0"/>
              <a:t>True</a:t>
            </a:r>
            <a:r>
              <a:rPr lang="ko-KR" altLang="en-US" sz="1700" dirty="0"/>
              <a:t>로 설정하면 </a:t>
            </a:r>
            <a:r>
              <a:rPr lang="ko-KR" altLang="en-US" sz="1700" dirty="0" err="1"/>
              <a:t>결측값을</a:t>
            </a:r>
            <a:r>
              <a:rPr lang="ko-KR" altLang="en-US" sz="1700" dirty="0"/>
              <a:t> 무시하고 계산을 수행한다</a:t>
            </a:r>
            <a:r>
              <a:rPr lang="en-US" altLang="ko-KR" sz="1700" dirty="0"/>
              <a:t>. </a:t>
            </a:r>
          </a:p>
          <a:p>
            <a:pPr lvl="1">
              <a:lnSpc>
                <a:spcPct val="120000"/>
              </a:lnSpc>
              <a:spcBef>
                <a:spcPts val="600"/>
              </a:spcBef>
            </a:pPr>
            <a:r>
              <a:rPr lang="en-US" altLang="ko-KR" sz="1700" dirty="0"/>
              <a:t>(</a:t>
            </a:r>
            <a:r>
              <a:rPr lang="ko-KR" altLang="en-US" sz="1700" dirty="0"/>
              <a:t>최근에는 기본값이 </a:t>
            </a:r>
            <a:r>
              <a:rPr lang="en-US" altLang="ko-KR" sz="1700" dirty="0"/>
              <a:t>None, exclude NA</a:t>
            </a:r>
            <a:r>
              <a:rPr lang="ko-KR" altLang="en-US" sz="1700" dirty="0"/>
              <a:t>로 변경되어 계산이 수행됨</a:t>
            </a:r>
            <a:r>
              <a:rPr lang="en-US" altLang="ko-KR" sz="17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17</a:t>
            </a:fld>
            <a:endParaRPr lang="ko-KR" altLang="en-US"/>
          </a:p>
        </p:txBody>
      </p:sp>
    </p:spTree>
    <p:extLst>
      <p:ext uri="{BB962C8B-B14F-4D97-AF65-F5344CB8AC3E}">
        <p14:creationId xmlns:p14="http://schemas.microsoft.com/office/powerpoint/2010/main" val="727686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Data</a:t>
            </a:r>
            <a:r>
              <a:rPr lang="ko-KR" altLang="en-US" sz="3200" dirty="0"/>
              <a:t> 연결하기</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en-US" altLang="ko-KR" sz="2400" dirty="0" err="1"/>
              <a:t>Concat</a:t>
            </a:r>
            <a:r>
              <a:rPr lang="en-US" altLang="ko-KR" sz="2400" dirty="0"/>
              <a:t>()</a:t>
            </a:r>
            <a:r>
              <a:rPr lang="ko-KR" altLang="en-US" sz="2400" dirty="0"/>
              <a:t> 함수를 이용한 데이터 연결</a:t>
            </a:r>
            <a:endParaRPr lang="en-US" altLang="ko-KR" sz="2400" dirty="0"/>
          </a:p>
          <a:p>
            <a:pPr lvl="1">
              <a:lnSpc>
                <a:spcPct val="100000"/>
              </a:lnSpc>
              <a:spcBef>
                <a:spcPts val="600"/>
              </a:spcBef>
            </a:pPr>
            <a:r>
              <a:rPr lang="en-US" altLang="ko-KR" sz="1600" dirty="0" err="1"/>
              <a:t>pd.concat</a:t>
            </a:r>
            <a:r>
              <a:rPr lang="en-US" altLang="ko-KR" sz="1600" dirty="0"/>
              <a:t>([df1,</a:t>
            </a:r>
            <a:r>
              <a:rPr lang="ko-KR" altLang="en-US" sz="1600" dirty="0"/>
              <a:t> </a:t>
            </a:r>
            <a:r>
              <a:rPr lang="en-US" altLang="ko-KR" sz="1600" dirty="0"/>
              <a:t>df2,…])</a:t>
            </a:r>
            <a:r>
              <a:rPr lang="ko-KR" altLang="en-US" sz="1600" dirty="0"/>
              <a:t> 형식으로 데이터프레임을 리스트에 담아 전달하면 연결된 데이터프레임을 반환한다</a:t>
            </a:r>
            <a:r>
              <a:rPr lang="en-US" altLang="ko-KR" sz="1600" dirty="0"/>
              <a:t>.</a:t>
            </a:r>
          </a:p>
          <a:p>
            <a:pPr lvl="1">
              <a:lnSpc>
                <a:spcPct val="100000"/>
              </a:lnSpc>
              <a:spcBef>
                <a:spcPts val="600"/>
              </a:spcBef>
            </a:pPr>
            <a:r>
              <a:rPr lang="en-US" altLang="ko-KR" sz="1600" dirty="0">
                <a:solidFill>
                  <a:srgbClr val="FF0000"/>
                </a:solidFill>
              </a:rPr>
              <a:t>Axis=0</a:t>
            </a:r>
            <a:r>
              <a:rPr lang="en-US" altLang="ko-KR" sz="1600" dirty="0"/>
              <a:t>(down the row)</a:t>
            </a:r>
            <a:r>
              <a:rPr lang="ko-KR" altLang="en-US" sz="1600" dirty="0"/>
              <a:t>가 </a:t>
            </a:r>
            <a:r>
              <a:rPr lang="ko-KR" altLang="en-US" sz="1600" dirty="0">
                <a:solidFill>
                  <a:srgbClr val="FF0000"/>
                </a:solidFill>
              </a:rPr>
              <a:t>기본값</a:t>
            </a:r>
            <a:r>
              <a:rPr lang="ko-KR" altLang="en-US" sz="1600" dirty="0"/>
              <a:t>이므로 아래방향으로 연결된다</a:t>
            </a:r>
            <a:r>
              <a:rPr lang="en-US" altLang="ko-KR" sz="1600" dirty="0"/>
              <a:t>.</a:t>
            </a:r>
          </a:p>
          <a:p>
            <a:pPr lvl="1">
              <a:lnSpc>
                <a:spcPct val="100000"/>
              </a:lnSpc>
              <a:spcBef>
                <a:spcPts val="600"/>
              </a:spcBef>
            </a:pPr>
            <a:r>
              <a:rPr lang="ko-KR" altLang="en-US" sz="1600" dirty="0"/>
              <a:t>기존의 데이터프레임에 있던 인덱스가 그대로 유지된다</a:t>
            </a:r>
            <a:r>
              <a:rPr lang="en-US" altLang="ko-KR" sz="1600" dirty="0"/>
              <a:t>. (</a:t>
            </a:r>
            <a:r>
              <a:rPr lang="en-US" altLang="ko-KR" sz="1600" dirty="0" err="1"/>
              <a:t>ignore_index</a:t>
            </a:r>
            <a:r>
              <a:rPr lang="en-US" altLang="ko-KR" sz="1600" dirty="0"/>
              <a:t>=False)</a:t>
            </a:r>
          </a:p>
          <a:p>
            <a:pPr lvl="1">
              <a:lnSpc>
                <a:spcPct val="100000"/>
              </a:lnSpc>
              <a:spcBef>
                <a:spcPts val="600"/>
              </a:spcBef>
            </a:pPr>
            <a:r>
              <a:rPr lang="en-US" altLang="ko-KR" sz="1600" dirty="0" err="1"/>
              <a:t>Iloc</a:t>
            </a:r>
            <a:r>
              <a:rPr lang="en-US" altLang="ko-KR" sz="1600" dirty="0"/>
              <a:t>() </a:t>
            </a:r>
            <a:r>
              <a:rPr lang="ko-KR" altLang="en-US" sz="1600" dirty="0"/>
              <a:t>행을 추출할 경우 순서에 따라 추출되지만 </a:t>
            </a:r>
            <a:r>
              <a:rPr lang="en-US" altLang="ko-KR" sz="1600" dirty="0"/>
              <a:t>loc() </a:t>
            </a:r>
            <a:r>
              <a:rPr lang="ko-KR" altLang="en-US" sz="1600" dirty="0"/>
              <a:t>추출할 경우 동일한 </a:t>
            </a:r>
            <a:r>
              <a:rPr lang="en-US" altLang="ko-KR" sz="1600" dirty="0"/>
              <a:t>label</a:t>
            </a:r>
            <a:r>
              <a:rPr lang="ko-KR" altLang="en-US" sz="1600" dirty="0"/>
              <a:t>을 가진 모든 행이 추출된다</a:t>
            </a:r>
            <a:r>
              <a:rPr lang="en-US" altLang="ko-KR" sz="1600" dirty="0"/>
              <a:t>.</a:t>
            </a:r>
          </a:p>
          <a:p>
            <a:pPr lvl="1">
              <a:lnSpc>
                <a:spcPct val="100000"/>
              </a:lnSpc>
              <a:spcBef>
                <a:spcPts val="600"/>
              </a:spcBef>
            </a:pPr>
            <a:r>
              <a:rPr lang="ko-KR" altLang="en-US" sz="1600" dirty="0"/>
              <a:t>데이터프레임과 시리즈를 연결하면 시리즈가 새로운 열로 추가된다</a:t>
            </a:r>
            <a:r>
              <a:rPr lang="en-US" altLang="ko-KR" sz="1600" dirty="0"/>
              <a:t>. </a:t>
            </a:r>
            <a:r>
              <a:rPr lang="ko-KR" altLang="en-US" sz="1600" dirty="0"/>
              <a:t>열이름이 매칭되지 않으면 </a:t>
            </a:r>
            <a:r>
              <a:rPr lang="ko-KR" altLang="en-US" sz="1600" dirty="0" err="1"/>
              <a:t>누락값</a:t>
            </a:r>
            <a:r>
              <a:rPr lang="ko-KR" altLang="en-US" sz="1600" dirty="0"/>
              <a:t> </a:t>
            </a:r>
            <a:r>
              <a:rPr lang="en-US" altLang="ko-KR" sz="1600" dirty="0" err="1"/>
              <a:t>NaN</a:t>
            </a:r>
            <a:r>
              <a:rPr lang="ko-KR" altLang="en-US" sz="1600" dirty="0"/>
              <a:t>로 </a:t>
            </a:r>
            <a:r>
              <a:rPr lang="ko-KR" altLang="en-US" sz="1600" dirty="0" err="1"/>
              <a:t>요소값이</a:t>
            </a:r>
            <a:r>
              <a:rPr lang="ko-KR" altLang="en-US" sz="1600" dirty="0"/>
              <a:t> 처리된다</a:t>
            </a:r>
            <a:r>
              <a:rPr lang="en-US" altLang="ko-KR" sz="1600" dirty="0"/>
              <a:t>. </a:t>
            </a:r>
            <a:r>
              <a:rPr lang="ko-KR" altLang="en-US" sz="1600" dirty="0"/>
              <a:t>행으로 연결시키기 위해서는 시리즈를 하나의 행을 가지는 데이터프레임으로 변환시켜 연결하여야 한다</a:t>
            </a:r>
            <a:r>
              <a:rPr lang="en-US" altLang="ko-KR" sz="1600" dirty="0"/>
              <a:t>.</a:t>
            </a:r>
          </a:p>
          <a:p>
            <a:pPr lvl="1">
              <a:lnSpc>
                <a:spcPct val="100000"/>
              </a:lnSpc>
              <a:spcBef>
                <a:spcPts val="600"/>
              </a:spcBef>
            </a:pPr>
            <a:r>
              <a:rPr lang="en-US" altLang="ko-KR" sz="1600" dirty="0">
                <a:solidFill>
                  <a:srgbClr val="FF0000"/>
                </a:solidFill>
              </a:rPr>
              <a:t>2</a:t>
            </a:r>
            <a:r>
              <a:rPr lang="ko-KR" altLang="en-US" sz="1600" dirty="0">
                <a:solidFill>
                  <a:srgbClr val="FF0000"/>
                </a:solidFill>
              </a:rPr>
              <a:t>개</a:t>
            </a:r>
            <a:r>
              <a:rPr lang="ko-KR" altLang="en-US" sz="1600" dirty="0"/>
              <a:t> 데이터프레임을 연결할 경우는 </a:t>
            </a:r>
            <a:r>
              <a:rPr lang="en-US" altLang="ko-KR" sz="1600" dirty="0">
                <a:solidFill>
                  <a:srgbClr val="FF0000"/>
                </a:solidFill>
              </a:rPr>
              <a:t>append()</a:t>
            </a:r>
            <a:r>
              <a:rPr lang="ko-KR" altLang="en-US" sz="1600" dirty="0"/>
              <a:t>메서드를 사용할 수 있다</a:t>
            </a:r>
            <a:r>
              <a:rPr lang="en-US" altLang="ko-KR" sz="1600" dirty="0"/>
              <a:t>.</a:t>
            </a:r>
          </a:p>
          <a:p>
            <a:pPr lvl="1">
              <a:lnSpc>
                <a:spcPct val="100000"/>
              </a:lnSpc>
              <a:spcBef>
                <a:spcPts val="600"/>
              </a:spcBef>
            </a:pPr>
            <a:r>
              <a:rPr lang="en-US" altLang="ko-KR" sz="1600" dirty="0" err="1"/>
              <a:t>ignore_index</a:t>
            </a:r>
            <a:r>
              <a:rPr lang="en-US" altLang="ko-KR" sz="1600" dirty="0"/>
              <a:t>(=False)</a:t>
            </a:r>
            <a:r>
              <a:rPr lang="ko-KR" altLang="en-US" sz="1600" dirty="0"/>
              <a:t>을 </a:t>
            </a:r>
            <a:r>
              <a:rPr lang="en-US" altLang="ko-KR" sz="1600" dirty="0"/>
              <a:t>True</a:t>
            </a:r>
            <a:r>
              <a:rPr lang="ko-KR" altLang="en-US" sz="1600" dirty="0"/>
              <a:t>로 설정하면 연결된 데이터프레임의 인덱스가 </a:t>
            </a:r>
            <a:r>
              <a:rPr lang="en-US" altLang="ko-KR" sz="1600" dirty="0"/>
              <a:t>0</a:t>
            </a:r>
            <a:r>
              <a:rPr lang="ko-KR" altLang="en-US" sz="1600" dirty="0"/>
              <a:t>부터 다시 지정된다</a:t>
            </a:r>
            <a:r>
              <a:rPr lang="en-US" altLang="ko-KR" sz="16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18</a:t>
            </a:fld>
            <a:endParaRPr lang="ko-KR" altLang="en-US"/>
          </a:p>
        </p:txBody>
      </p:sp>
    </p:spTree>
    <p:extLst>
      <p:ext uri="{BB962C8B-B14F-4D97-AF65-F5344CB8AC3E}">
        <p14:creationId xmlns:p14="http://schemas.microsoft.com/office/powerpoint/2010/main" val="2324974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Data </a:t>
            </a:r>
            <a:r>
              <a:rPr lang="ko-KR" altLang="en-US" sz="3200" dirty="0"/>
              <a:t>연결하기</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ko-KR" altLang="en-US" sz="2400" dirty="0"/>
              <a:t>열방향으로 데이터프레임 연결 </a:t>
            </a:r>
            <a:r>
              <a:rPr lang="en-US" altLang="ko-KR" sz="2400" dirty="0"/>
              <a:t>(axis=1)</a:t>
            </a:r>
          </a:p>
          <a:p>
            <a:pPr lvl="1">
              <a:lnSpc>
                <a:spcPct val="100000"/>
              </a:lnSpc>
              <a:spcBef>
                <a:spcPts val="600"/>
              </a:spcBef>
            </a:pPr>
            <a:r>
              <a:rPr lang="en-US" altLang="ko-KR" sz="1600" dirty="0"/>
              <a:t>axis(=0)</a:t>
            </a:r>
            <a:r>
              <a:rPr lang="ko-KR" altLang="en-US" sz="1600" dirty="0"/>
              <a:t>을 </a:t>
            </a:r>
            <a:r>
              <a:rPr lang="en-US" altLang="ko-KR" sz="1600" dirty="0"/>
              <a:t>1</a:t>
            </a:r>
            <a:r>
              <a:rPr lang="ko-KR" altLang="en-US" sz="1600" dirty="0"/>
              <a:t>로 설정하면 </a:t>
            </a:r>
            <a:r>
              <a:rPr lang="ko-KR" altLang="en-US" sz="1600" dirty="0" err="1"/>
              <a:t>열방향</a:t>
            </a:r>
            <a:r>
              <a:rPr lang="en-US" altLang="ko-KR" sz="1600" dirty="0"/>
              <a:t>(across the columns)</a:t>
            </a:r>
            <a:r>
              <a:rPr lang="ko-KR" altLang="en-US" sz="1600" dirty="0"/>
              <a:t>으로 데이터프레임이 연결된다</a:t>
            </a:r>
            <a:r>
              <a:rPr lang="en-US" altLang="ko-KR" sz="1600" dirty="0"/>
              <a:t>. </a:t>
            </a:r>
          </a:p>
          <a:p>
            <a:pPr lvl="1">
              <a:lnSpc>
                <a:spcPct val="100000"/>
              </a:lnSpc>
              <a:spcBef>
                <a:spcPts val="600"/>
              </a:spcBef>
            </a:pPr>
            <a:r>
              <a:rPr lang="ko-KR" altLang="en-US" sz="1600" dirty="0"/>
              <a:t>동일한 열 이름이 있는 데이터프레임에서 열이름으로 데이터를 추출하면 해당 열이름의 데이터가 모두 추출된다</a:t>
            </a:r>
            <a:r>
              <a:rPr lang="en-US" altLang="ko-KR" sz="1600" dirty="0"/>
              <a:t>.</a:t>
            </a:r>
          </a:p>
          <a:p>
            <a:pPr lvl="1">
              <a:lnSpc>
                <a:spcPct val="100000"/>
              </a:lnSpc>
              <a:spcBef>
                <a:spcPts val="600"/>
              </a:spcBef>
            </a:pPr>
            <a:r>
              <a:rPr lang="en-US" altLang="ko-KR" sz="1600" dirty="0" err="1"/>
              <a:t>ignore_index</a:t>
            </a:r>
            <a:r>
              <a:rPr lang="en-US" altLang="ko-KR" sz="1600" dirty="0"/>
              <a:t>=True</a:t>
            </a:r>
            <a:r>
              <a:rPr lang="ko-KR" altLang="en-US" sz="1600" dirty="0"/>
              <a:t>로 지정하면 열이름이 </a:t>
            </a:r>
            <a:r>
              <a:rPr lang="en-US" altLang="ko-KR" sz="1600" dirty="0"/>
              <a:t>0</a:t>
            </a:r>
            <a:r>
              <a:rPr lang="ko-KR" altLang="en-US" sz="1600" dirty="0"/>
              <a:t>부터 다시 지정된다</a:t>
            </a:r>
            <a:r>
              <a:rPr lang="en-US" altLang="ko-KR" sz="1600" dirty="0"/>
              <a:t>.</a:t>
            </a:r>
          </a:p>
          <a:p>
            <a:pPr lvl="1">
              <a:lnSpc>
                <a:spcPct val="100000"/>
              </a:lnSpc>
              <a:spcBef>
                <a:spcPts val="600"/>
              </a:spcBef>
            </a:pPr>
            <a:r>
              <a:rPr lang="ko-KR" altLang="en-US" sz="1600" dirty="0"/>
              <a:t>새로운 열의 추가하기 위해서는 새로운 열에 리스트를 할당하면 된다</a:t>
            </a:r>
            <a:r>
              <a:rPr lang="en-US" altLang="ko-KR" sz="1600" dirty="0"/>
              <a:t>.</a:t>
            </a:r>
          </a:p>
          <a:p>
            <a:pPr lvl="1">
              <a:lnSpc>
                <a:spcPct val="100000"/>
              </a:lnSpc>
              <a:spcBef>
                <a:spcPts val="600"/>
              </a:spcBef>
            </a:pPr>
            <a:endParaRPr lang="en-US" altLang="ko-KR" sz="1900" dirty="0"/>
          </a:p>
          <a:p>
            <a:pPr>
              <a:lnSpc>
                <a:spcPct val="100000"/>
              </a:lnSpc>
              <a:spcBef>
                <a:spcPts val="600"/>
              </a:spcBef>
            </a:pPr>
            <a:r>
              <a:rPr lang="ko-KR" altLang="en-US" sz="2400" dirty="0"/>
              <a:t>행과 열의 일부가 일치하지 않은 경우</a:t>
            </a:r>
            <a:endParaRPr lang="en-US" altLang="ko-KR" sz="2400" dirty="0"/>
          </a:p>
          <a:p>
            <a:pPr lvl="1">
              <a:lnSpc>
                <a:spcPct val="100000"/>
              </a:lnSpc>
              <a:spcBef>
                <a:spcPts val="600"/>
              </a:spcBef>
            </a:pPr>
            <a:r>
              <a:rPr lang="ko-KR" altLang="en-US" sz="1600" dirty="0"/>
              <a:t>열 이름의 일부가 서로 다른 데이터프레임을 연결하면 모든 열을 포함하는 데이터프레임이 생성되며</a:t>
            </a:r>
            <a:r>
              <a:rPr lang="en-US" altLang="ko-KR" sz="1600" dirty="0"/>
              <a:t>, </a:t>
            </a:r>
            <a:r>
              <a:rPr lang="ko-KR" altLang="en-US" sz="1600" dirty="0" err="1"/>
              <a:t>해당값을</a:t>
            </a:r>
            <a:r>
              <a:rPr lang="ko-KR" altLang="en-US" sz="1600" dirty="0"/>
              <a:t> 할당할 수 없는 요소</a:t>
            </a:r>
            <a:r>
              <a:rPr lang="en-US" altLang="ko-KR" sz="1600" dirty="0"/>
              <a:t>(element)</a:t>
            </a:r>
            <a:r>
              <a:rPr lang="ko-KR" altLang="en-US" sz="1600" dirty="0"/>
              <a:t>에는 </a:t>
            </a:r>
            <a:r>
              <a:rPr lang="ko-KR" altLang="en-US" sz="1600" dirty="0" err="1"/>
              <a:t>누락값</a:t>
            </a:r>
            <a:r>
              <a:rPr lang="en-US" altLang="ko-KR" sz="1600" dirty="0"/>
              <a:t>(nan)</a:t>
            </a:r>
            <a:r>
              <a:rPr lang="ko-KR" altLang="en-US" sz="1600" dirty="0"/>
              <a:t>이 기입된다</a:t>
            </a:r>
            <a:r>
              <a:rPr lang="en-US" altLang="ko-KR" sz="1600" dirty="0"/>
              <a:t>.</a:t>
            </a:r>
          </a:p>
          <a:p>
            <a:pPr lvl="1">
              <a:lnSpc>
                <a:spcPct val="100000"/>
              </a:lnSpc>
              <a:spcBef>
                <a:spcPts val="600"/>
              </a:spcBef>
            </a:pPr>
            <a:r>
              <a:rPr lang="en-US" altLang="ko-KR" sz="1600" dirty="0"/>
              <a:t>join(=‘outer’)</a:t>
            </a:r>
            <a:r>
              <a:rPr lang="ko-KR" altLang="en-US" sz="1600" dirty="0"/>
              <a:t>을 </a:t>
            </a:r>
            <a:r>
              <a:rPr lang="en-US" altLang="ko-KR" sz="1600" dirty="0"/>
              <a:t>‘inner’</a:t>
            </a:r>
            <a:r>
              <a:rPr lang="ko-KR" altLang="en-US" sz="1600" dirty="0"/>
              <a:t>로 설정하면 공통 열과 행이 존재하는 부분만 선택하여 연결한다</a:t>
            </a:r>
            <a:r>
              <a:rPr lang="en-US" altLang="ko-KR" sz="1600" dirty="0"/>
              <a:t>. </a:t>
            </a:r>
            <a:r>
              <a:rPr lang="ko-KR" altLang="en-US" sz="1600" dirty="0"/>
              <a:t>따라서 </a:t>
            </a:r>
            <a:r>
              <a:rPr lang="ko-KR" altLang="en-US" sz="1600" dirty="0" err="1"/>
              <a:t>누락값</a:t>
            </a:r>
            <a:r>
              <a:rPr lang="en-US" altLang="ko-KR" sz="1600" dirty="0"/>
              <a:t>(nan)</a:t>
            </a:r>
            <a:r>
              <a:rPr lang="ko-KR" altLang="en-US" sz="1600" dirty="0"/>
              <a:t>이 발생하지 않게 된다</a:t>
            </a:r>
            <a:r>
              <a:rPr lang="en-US" altLang="ko-KR" sz="1600" dirty="0"/>
              <a:t>.</a:t>
            </a:r>
          </a:p>
          <a:p>
            <a:pPr lvl="1">
              <a:lnSpc>
                <a:spcPct val="100000"/>
              </a:lnSpc>
              <a:spcBef>
                <a:spcPts val="600"/>
              </a:spcBef>
            </a:pPr>
            <a:r>
              <a:rPr lang="ko-KR" altLang="en-US" sz="1600" dirty="0"/>
              <a:t>행의</a:t>
            </a:r>
            <a:r>
              <a:rPr lang="en-US" altLang="ko-KR" sz="1600" dirty="0"/>
              <a:t>index</a:t>
            </a:r>
            <a:r>
              <a:rPr lang="ko-KR" altLang="en-US" sz="1600" dirty="0"/>
              <a:t>가 다른 데이터프레임 열방향으로 연결할 경우 </a:t>
            </a:r>
            <a:r>
              <a:rPr lang="en-US" altLang="ko-KR" sz="1600" dirty="0"/>
              <a:t>join</a:t>
            </a:r>
            <a:r>
              <a:rPr lang="ko-KR" altLang="en-US" sz="1600" dirty="0"/>
              <a:t>이 </a:t>
            </a:r>
            <a:r>
              <a:rPr lang="en-US" altLang="ko-KR" sz="1600" dirty="0"/>
              <a:t>outer</a:t>
            </a:r>
            <a:r>
              <a:rPr lang="ko-KR" altLang="en-US" sz="1600" dirty="0"/>
              <a:t>로 정의되어 있어 모든 열과 행이 나타나며</a:t>
            </a:r>
            <a:r>
              <a:rPr lang="en-US" altLang="ko-KR" sz="1600" dirty="0"/>
              <a:t>, </a:t>
            </a:r>
            <a:r>
              <a:rPr lang="ko-KR" altLang="en-US" sz="1600" dirty="0"/>
              <a:t>확인할 수 없는 값은 </a:t>
            </a:r>
            <a:r>
              <a:rPr lang="en-US" altLang="ko-KR" sz="1600" dirty="0" err="1"/>
              <a:t>NaN</a:t>
            </a:r>
            <a:r>
              <a:rPr lang="ko-KR" altLang="en-US" sz="1600" dirty="0"/>
              <a:t>으로 기입된다</a:t>
            </a:r>
            <a:r>
              <a:rPr lang="en-US" altLang="ko-KR" sz="16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19</a:t>
            </a:fld>
            <a:endParaRPr lang="ko-KR" altLang="en-US"/>
          </a:p>
        </p:txBody>
      </p:sp>
    </p:spTree>
    <p:extLst>
      <p:ext uri="{BB962C8B-B14F-4D97-AF65-F5344CB8AC3E}">
        <p14:creationId xmlns:p14="http://schemas.microsoft.com/office/powerpoint/2010/main" val="413522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320843"/>
            <a:ext cx="10515600" cy="6172032"/>
          </a:xfrm>
        </p:spPr>
        <p:txBody>
          <a:bodyPr>
            <a:normAutofit/>
          </a:bodyPr>
          <a:lstStyle/>
          <a:p>
            <a:pPr>
              <a:spcBef>
                <a:spcPts val="1200"/>
              </a:spcBef>
            </a:pPr>
            <a:r>
              <a:rPr lang="en-US" altLang="ko-KR" dirty="0"/>
              <a:t>Matplotlib(</a:t>
            </a:r>
            <a:r>
              <a:rPr lang="en-US" altLang="ko-KR" dirty="0">
                <a:hlinkClick r:id="rId2"/>
              </a:rPr>
              <a:t>http://matplotlib.org</a:t>
            </a:r>
            <a:r>
              <a:rPr lang="en-US" altLang="ko-KR" dirty="0"/>
              <a:t>)</a:t>
            </a:r>
          </a:p>
          <a:p>
            <a:pPr lvl="1">
              <a:spcBef>
                <a:spcPts val="1200"/>
              </a:spcBef>
            </a:pPr>
            <a:r>
              <a:rPr lang="en-US" altLang="ko-KR" sz="1800" dirty="0"/>
              <a:t>The most popular Python library for producing plots and other two dimensional data visualization</a:t>
            </a:r>
          </a:p>
          <a:p>
            <a:pPr lvl="1">
              <a:spcBef>
                <a:spcPts val="1200"/>
              </a:spcBef>
            </a:pPr>
            <a:r>
              <a:rPr lang="en-US" altLang="ko-KR" sz="1800" dirty="0"/>
              <a:t>While there are other visualization libraries available to Python, matplotlib is the most widely used</a:t>
            </a:r>
            <a:r>
              <a:rPr lang="en-US" altLang="ko-KR" sz="1600" dirty="0"/>
              <a:t>.</a:t>
            </a:r>
          </a:p>
          <a:p>
            <a:pPr lvl="1">
              <a:spcBef>
                <a:spcPts val="1200"/>
              </a:spcBef>
            </a:pPr>
            <a:endParaRPr lang="en-US" altLang="ko-KR" sz="1200" dirty="0"/>
          </a:p>
          <a:p>
            <a:pPr>
              <a:spcBef>
                <a:spcPts val="1200"/>
              </a:spcBef>
            </a:pPr>
            <a:r>
              <a:rPr lang="en-US" altLang="ko-KR" dirty="0" err="1"/>
              <a:t>IPython</a:t>
            </a:r>
            <a:r>
              <a:rPr lang="en-US" altLang="ko-KR" dirty="0"/>
              <a:t> and </a:t>
            </a:r>
            <a:r>
              <a:rPr lang="en-US" altLang="ko-KR" dirty="0" err="1"/>
              <a:t>Jupyter</a:t>
            </a:r>
            <a:r>
              <a:rPr lang="en-US" altLang="ko-KR" dirty="0"/>
              <a:t> (</a:t>
            </a:r>
            <a:r>
              <a:rPr lang="en-US" altLang="ko-KR" dirty="0">
                <a:hlinkClick r:id="rId3"/>
              </a:rPr>
              <a:t>http://ipython.org</a:t>
            </a:r>
            <a:r>
              <a:rPr lang="en-US" altLang="ko-KR" dirty="0"/>
              <a:t>, </a:t>
            </a:r>
            <a:r>
              <a:rPr lang="en-US" altLang="ko-KR" dirty="0">
                <a:hlinkClick r:id="rId4"/>
              </a:rPr>
              <a:t>http://jupyter.org</a:t>
            </a:r>
            <a:r>
              <a:rPr lang="en-US" altLang="ko-KR" dirty="0"/>
              <a:t>)</a:t>
            </a:r>
          </a:p>
          <a:p>
            <a:pPr lvl="1">
              <a:spcBef>
                <a:spcPts val="1200"/>
              </a:spcBef>
            </a:pPr>
            <a:r>
              <a:rPr lang="en-US" altLang="ko-KR" sz="1800" dirty="0" err="1"/>
              <a:t>Ipython</a:t>
            </a:r>
            <a:r>
              <a:rPr lang="en-US" altLang="ko-KR" sz="1800" dirty="0"/>
              <a:t> project began in 2001 to make a better interactive Python interpreter.</a:t>
            </a:r>
          </a:p>
          <a:p>
            <a:pPr lvl="1">
              <a:spcBef>
                <a:spcPts val="1200"/>
              </a:spcBef>
            </a:pPr>
            <a:r>
              <a:rPr lang="en-US" altLang="ko-KR" sz="1800" dirty="0"/>
              <a:t>Since much of data analysis coding involves exploration, trial and error, and iteration, </a:t>
            </a:r>
            <a:r>
              <a:rPr lang="en-US" altLang="ko-KR" sz="1800" dirty="0" err="1"/>
              <a:t>Ipython</a:t>
            </a:r>
            <a:r>
              <a:rPr lang="en-US" altLang="ko-KR" sz="1800" dirty="0"/>
              <a:t> can help you get the job done faster.</a:t>
            </a:r>
          </a:p>
          <a:p>
            <a:pPr lvl="1">
              <a:spcBef>
                <a:spcPts val="1200"/>
              </a:spcBef>
            </a:pPr>
            <a:r>
              <a:rPr lang="en-US" altLang="ko-KR" sz="1800" dirty="0"/>
              <a:t>In 2014, the </a:t>
            </a:r>
            <a:r>
              <a:rPr lang="en-US" altLang="ko-KR" sz="1800" dirty="0" err="1"/>
              <a:t>Ipython</a:t>
            </a:r>
            <a:r>
              <a:rPr lang="en-US" altLang="ko-KR" sz="1800" dirty="0"/>
              <a:t> team announced the </a:t>
            </a:r>
            <a:r>
              <a:rPr lang="en-US" altLang="ko-KR" sz="1800" dirty="0" err="1"/>
              <a:t>Jupyter</a:t>
            </a:r>
            <a:r>
              <a:rPr lang="en-US" altLang="ko-KR" sz="1800" dirty="0"/>
              <a:t> project, a broader initiative to design language agnostic interactive computing tools.</a:t>
            </a:r>
          </a:p>
          <a:p>
            <a:pPr lvl="1">
              <a:spcBef>
                <a:spcPts val="1200"/>
              </a:spcBef>
            </a:pPr>
            <a:r>
              <a:rPr lang="en-US" altLang="ko-KR" sz="1800" dirty="0"/>
              <a:t>You can also use the </a:t>
            </a:r>
            <a:r>
              <a:rPr lang="en-US" altLang="ko-KR" sz="1800" dirty="0" err="1"/>
              <a:t>Ipython</a:t>
            </a:r>
            <a:r>
              <a:rPr lang="en-US" altLang="ko-KR" sz="1800" dirty="0"/>
              <a:t> system through the </a:t>
            </a:r>
            <a:r>
              <a:rPr lang="en-US" altLang="ko-KR" sz="1800" dirty="0" err="1"/>
              <a:t>Jupyter</a:t>
            </a:r>
            <a:r>
              <a:rPr lang="en-US" altLang="ko-KR" sz="1800" dirty="0"/>
              <a:t> Notebook, an interactive web-based code ‘notebook” offering support for dozens of programming languages.</a:t>
            </a:r>
          </a:p>
          <a:p>
            <a:pPr lvl="1">
              <a:spcBef>
                <a:spcPts val="1200"/>
              </a:spcBef>
            </a:pPr>
            <a:r>
              <a:rPr lang="en-US" altLang="ko-KR" sz="1800" dirty="0"/>
              <a:t>The </a:t>
            </a:r>
            <a:r>
              <a:rPr lang="en-US" altLang="ko-KR" sz="1800" dirty="0" err="1"/>
              <a:t>Jupyter</a:t>
            </a:r>
            <a:r>
              <a:rPr lang="en-US" altLang="ko-KR" sz="1800" dirty="0"/>
              <a:t> notebook system also allows you to author content in Markdown and HTML, providing you a means to create rich documents with code and text.</a:t>
            </a:r>
            <a:endParaRPr lang="ko-KR" altLang="en-US" sz="18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a:t>
            </a:fld>
            <a:endParaRPr lang="ko-KR" altLang="en-US"/>
          </a:p>
        </p:txBody>
      </p:sp>
    </p:spTree>
    <p:extLst>
      <p:ext uri="{BB962C8B-B14F-4D97-AF65-F5344CB8AC3E}">
        <p14:creationId xmlns:p14="http://schemas.microsoft.com/office/powerpoint/2010/main" val="1265554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merge() </a:t>
            </a:r>
            <a:r>
              <a:rPr lang="ko-KR" altLang="en-US" sz="3200" dirty="0"/>
              <a:t>함수</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lnSpc>
                <a:spcPct val="100000"/>
              </a:lnSpc>
              <a:spcBef>
                <a:spcPts val="600"/>
              </a:spcBef>
            </a:pPr>
            <a:r>
              <a:rPr lang="en-US" altLang="ko-KR" sz="2000" dirty="0"/>
              <a:t>merge()</a:t>
            </a:r>
            <a:r>
              <a:rPr lang="ko-KR" altLang="en-US" sz="2000" dirty="0"/>
              <a:t> 함수를 이용한 데이터프레임 연결</a:t>
            </a:r>
            <a:endParaRPr lang="en-US" altLang="ko-KR" sz="2000" dirty="0"/>
          </a:p>
          <a:p>
            <a:pPr lvl="1">
              <a:lnSpc>
                <a:spcPct val="100000"/>
              </a:lnSpc>
              <a:spcBef>
                <a:spcPts val="600"/>
              </a:spcBef>
            </a:pPr>
            <a:r>
              <a:rPr lang="en-US" altLang="ko-KR" sz="1600" dirty="0"/>
              <a:t>merge() </a:t>
            </a:r>
            <a:r>
              <a:rPr lang="ko-KR" altLang="en-US" sz="1600" dirty="0"/>
              <a:t>함수는 관계형 데이터베이스의 </a:t>
            </a:r>
            <a:r>
              <a:rPr lang="en-US" altLang="ko-KR" sz="1600" dirty="0"/>
              <a:t>join </a:t>
            </a:r>
            <a:r>
              <a:rPr lang="ko-KR" altLang="en-US" sz="1600" dirty="0"/>
              <a:t>기능과 유사하게 </a:t>
            </a:r>
            <a:r>
              <a:rPr lang="en-US" altLang="ko-KR" sz="1600" dirty="0"/>
              <a:t>key</a:t>
            </a:r>
            <a:r>
              <a:rPr lang="ko-KR" altLang="en-US" sz="1600" dirty="0"/>
              <a:t>값을 기준으로 동일한 </a:t>
            </a:r>
            <a:r>
              <a:rPr lang="en-US" altLang="ko-KR" sz="1600" dirty="0"/>
              <a:t>key</a:t>
            </a:r>
            <a:r>
              <a:rPr lang="ko-KR" altLang="en-US" sz="1600" dirty="0"/>
              <a:t>값을 가지는 행을 추출하여 연결하여 준다</a:t>
            </a:r>
            <a:r>
              <a:rPr lang="en-US" altLang="ko-KR" sz="1600" dirty="0"/>
              <a:t>.</a:t>
            </a:r>
          </a:p>
          <a:p>
            <a:pPr lvl="1">
              <a:lnSpc>
                <a:spcPct val="100000"/>
              </a:lnSpc>
              <a:spcBef>
                <a:spcPts val="600"/>
              </a:spcBef>
            </a:pPr>
            <a:r>
              <a:rPr lang="ko-KR" altLang="en-US" sz="1600" dirty="0"/>
              <a:t>두 데이터프레임의 </a:t>
            </a:r>
            <a:r>
              <a:rPr lang="en-US" altLang="ko-KR" sz="1600" dirty="0"/>
              <a:t>key</a:t>
            </a:r>
            <a:r>
              <a:rPr lang="ko-KR" altLang="en-US" sz="1600" dirty="0"/>
              <a:t>에</a:t>
            </a:r>
            <a:r>
              <a:rPr lang="en-US" altLang="ko-KR" sz="1600" dirty="0"/>
              <a:t> </a:t>
            </a:r>
            <a:r>
              <a:rPr lang="ko-KR" altLang="en-US" sz="1600" dirty="0"/>
              <a:t>해당하는 열이 같은 이름을 가질 경우 </a:t>
            </a:r>
            <a:r>
              <a:rPr lang="en-US" altLang="ko-KR" sz="1600" dirty="0"/>
              <a:t>on </a:t>
            </a:r>
            <a:r>
              <a:rPr lang="ko-KR" altLang="en-US" sz="1600" dirty="0"/>
              <a:t>매개변수에 서로 다를 경우 </a:t>
            </a:r>
            <a:r>
              <a:rPr lang="en-US" altLang="ko-KR" sz="1600" dirty="0" err="1"/>
              <a:t>left_on</a:t>
            </a:r>
            <a:r>
              <a:rPr lang="en-US" altLang="ko-KR" sz="1600" dirty="0"/>
              <a:t>, </a:t>
            </a:r>
            <a:r>
              <a:rPr lang="en-US" altLang="ko-KR" sz="1600" dirty="0" err="1"/>
              <a:t>right_on</a:t>
            </a:r>
            <a:r>
              <a:rPr lang="en-US" altLang="ko-KR" sz="1600" dirty="0"/>
              <a:t> </a:t>
            </a:r>
            <a:r>
              <a:rPr lang="ko-KR" altLang="en-US" sz="1600" dirty="0"/>
              <a:t>매개변수에 열이름을 지정한다</a:t>
            </a:r>
            <a:r>
              <a:rPr lang="en-US" altLang="ko-KR" sz="1600" dirty="0"/>
              <a:t>.</a:t>
            </a:r>
          </a:p>
          <a:p>
            <a:pPr lvl="1">
              <a:lnSpc>
                <a:spcPct val="100000"/>
              </a:lnSpc>
              <a:spcBef>
                <a:spcPts val="600"/>
              </a:spcBef>
            </a:pPr>
            <a:r>
              <a:rPr lang="en-US" altLang="ko-KR" sz="1600" dirty="0"/>
              <a:t>join </a:t>
            </a:r>
            <a:r>
              <a:rPr lang="ko-KR" altLang="en-US" sz="1600" dirty="0"/>
              <a:t>방식은 </a:t>
            </a:r>
            <a:r>
              <a:rPr lang="en-US" altLang="ko-KR" sz="1600" dirty="0"/>
              <a:t>how(=</a:t>
            </a:r>
            <a:r>
              <a:rPr lang="ko-KR" altLang="en-US" sz="1600" dirty="0"/>
              <a:t>‘</a:t>
            </a:r>
            <a:r>
              <a:rPr lang="en-US" altLang="ko-KR" sz="1600" dirty="0"/>
              <a:t>inner’) </a:t>
            </a:r>
            <a:r>
              <a:rPr lang="ko-KR" altLang="en-US" sz="1600" dirty="0"/>
              <a:t>매개변수로 지정하며</a:t>
            </a:r>
            <a:r>
              <a:rPr lang="en-US" altLang="ko-KR" sz="1600" dirty="0"/>
              <a:t>, </a:t>
            </a:r>
            <a:r>
              <a:rPr lang="ko-KR" altLang="en-US" sz="1600" dirty="0"/>
              <a:t>기본값으로 </a:t>
            </a:r>
            <a:r>
              <a:rPr lang="en-US" altLang="ko-KR" sz="1600" dirty="0"/>
              <a:t>‘inner’</a:t>
            </a:r>
            <a:r>
              <a:rPr lang="ko-KR" altLang="en-US" sz="1600" dirty="0"/>
              <a:t>가 사용되고 필요에 따라 </a:t>
            </a:r>
            <a:r>
              <a:rPr lang="en-US" altLang="ko-KR" sz="1600" dirty="0"/>
              <a:t>‘outer’, ‘left’, ‘right’</a:t>
            </a:r>
            <a:r>
              <a:rPr lang="ko-KR" altLang="en-US" sz="1600" dirty="0"/>
              <a:t>등을 사용할 수 있다</a:t>
            </a:r>
            <a:r>
              <a:rPr lang="en-US" altLang="ko-KR" sz="1600" dirty="0"/>
              <a:t>.</a:t>
            </a:r>
          </a:p>
          <a:p>
            <a:pPr lvl="1">
              <a:lnSpc>
                <a:spcPct val="100000"/>
              </a:lnSpc>
              <a:spcBef>
                <a:spcPts val="600"/>
              </a:spcBef>
            </a:pPr>
            <a:r>
              <a:rPr lang="ko-KR" altLang="en-US" sz="1600" dirty="0"/>
              <a:t>해당하는 셀</a:t>
            </a:r>
            <a:r>
              <a:rPr lang="en-US" altLang="ko-KR" sz="1600" dirty="0"/>
              <a:t>(element)</a:t>
            </a:r>
            <a:r>
              <a:rPr lang="ko-KR" altLang="en-US" sz="1600" dirty="0"/>
              <a:t>에 값이 존재하지 않은 경우 </a:t>
            </a:r>
            <a:r>
              <a:rPr lang="en-US" altLang="ko-KR" sz="1600" dirty="0"/>
              <a:t>nan</a:t>
            </a:r>
            <a:r>
              <a:rPr lang="ko-KR" altLang="en-US" sz="1600" dirty="0"/>
              <a:t>값이 할당된다</a:t>
            </a:r>
            <a:r>
              <a:rPr lang="en-US" altLang="ko-KR" sz="1600" dirty="0"/>
              <a:t>.</a:t>
            </a:r>
          </a:p>
          <a:p>
            <a:pPr lvl="1">
              <a:lnSpc>
                <a:spcPct val="100000"/>
              </a:lnSpc>
              <a:spcBef>
                <a:spcPts val="600"/>
              </a:spcBef>
            </a:pPr>
            <a:r>
              <a:rPr lang="en-US" altLang="ko-KR" sz="1600" dirty="0"/>
              <a:t>Many-to-many</a:t>
            </a:r>
            <a:r>
              <a:rPr lang="ko-KR" altLang="en-US" sz="1600" dirty="0"/>
              <a:t>의 경우는 </a:t>
            </a:r>
            <a:r>
              <a:rPr lang="en-US" altLang="ko-KR" sz="1600" dirty="0"/>
              <a:t>Cartesian product</a:t>
            </a:r>
            <a:r>
              <a:rPr lang="ko-KR" altLang="en-US" sz="1600" dirty="0"/>
              <a:t>의 행이 추출된다</a:t>
            </a:r>
            <a:r>
              <a:rPr lang="en-US" altLang="ko-KR" sz="1600" dirty="0"/>
              <a:t>.</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20</a:t>
            </a:fld>
            <a:endParaRPr lang="ko-KR" altLang="en-US"/>
          </a:p>
        </p:txBody>
      </p:sp>
    </p:spTree>
    <p:extLst>
      <p:ext uri="{BB962C8B-B14F-4D97-AF65-F5344CB8AC3E}">
        <p14:creationId xmlns:p14="http://schemas.microsoft.com/office/powerpoint/2010/main" val="328141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Tidy data </a:t>
            </a:r>
            <a:r>
              <a:rPr lang="ko-KR" altLang="en-US" sz="3200" dirty="0"/>
              <a:t>구성</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70000" lnSpcReduction="20000"/>
          </a:bodyPr>
          <a:lstStyle/>
          <a:p>
            <a:pPr>
              <a:lnSpc>
                <a:spcPct val="120000"/>
              </a:lnSpc>
              <a:spcBef>
                <a:spcPts val="600"/>
              </a:spcBef>
            </a:pPr>
            <a:r>
              <a:rPr lang="en-US" altLang="ko-KR" dirty="0"/>
              <a:t>Wide forma</a:t>
            </a:r>
            <a:r>
              <a:rPr lang="ko-KR" altLang="en-US" dirty="0"/>
              <a:t>와 </a:t>
            </a:r>
            <a:r>
              <a:rPr lang="en-US" altLang="ko-KR" dirty="0"/>
              <a:t>long format</a:t>
            </a:r>
          </a:p>
          <a:p>
            <a:pPr lvl="1">
              <a:lnSpc>
                <a:spcPct val="120000"/>
              </a:lnSpc>
              <a:spcBef>
                <a:spcPts val="600"/>
              </a:spcBef>
            </a:pPr>
            <a:r>
              <a:rPr lang="ko-KR" altLang="en-US" dirty="0"/>
              <a:t>데이터프레임의 열은 </a:t>
            </a:r>
            <a:r>
              <a:rPr lang="ko-KR" altLang="en-US" dirty="0" err="1"/>
              <a:t>파이썬의</a:t>
            </a:r>
            <a:r>
              <a:rPr lang="ko-KR" altLang="en-US" dirty="0"/>
              <a:t> 변수와 같은 역할을 하여야 한다</a:t>
            </a:r>
            <a:r>
              <a:rPr lang="en-US" altLang="ko-KR" dirty="0"/>
              <a:t>.</a:t>
            </a:r>
          </a:p>
          <a:p>
            <a:pPr lvl="1">
              <a:lnSpc>
                <a:spcPct val="120000"/>
              </a:lnSpc>
              <a:spcBef>
                <a:spcPts val="600"/>
              </a:spcBef>
            </a:pPr>
            <a:r>
              <a:rPr lang="ko-KR" altLang="en-US" dirty="0"/>
              <a:t>하지만 때로 열이름이 변수의 값의 형식으로 구성된 데이터가 자주 존재한다</a:t>
            </a:r>
            <a:r>
              <a:rPr lang="en-US" altLang="ko-KR" dirty="0"/>
              <a:t>. </a:t>
            </a:r>
            <a:r>
              <a:rPr lang="ko-KR" altLang="en-US" dirty="0"/>
              <a:t>이는 자료를 사람이 이해하거나 수집하기 편리한 형태로 구성하면서 발생한다</a:t>
            </a:r>
            <a:r>
              <a:rPr lang="en-US" altLang="ko-KR" dirty="0"/>
              <a:t>. </a:t>
            </a:r>
            <a:r>
              <a:rPr lang="ko-KR" altLang="en-US" dirty="0"/>
              <a:t>이러한 데이터 형식을 </a:t>
            </a:r>
            <a:r>
              <a:rPr lang="en-US" altLang="ko-KR" dirty="0"/>
              <a:t>wide format</a:t>
            </a:r>
            <a:r>
              <a:rPr lang="ko-KR" altLang="en-US" dirty="0"/>
              <a:t>이하고 한다</a:t>
            </a:r>
            <a:r>
              <a:rPr lang="en-US" altLang="ko-KR" dirty="0"/>
              <a:t>.</a:t>
            </a:r>
          </a:p>
          <a:p>
            <a:pPr lvl="1">
              <a:lnSpc>
                <a:spcPct val="120000"/>
              </a:lnSpc>
              <a:spcBef>
                <a:spcPts val="600"/>
              </a:spcBef>
            </a:pPr>
            <a:r>
              <a:rPr lang="ko-KR" altLang="en-US" dirty="0"/>
              <a:t>하지만 컴퓨터는 </a:t>
            </a:r>
            <a:r>
              <a:rPr lang="en-US" altLang="ko-KR" dirty="0"/>
              <a:t>tidy data</a:t>
            </a:r>
            <a:r>
              <a:rPr lang="ko-KR" altLang="en-US" dirty="0"/>
              <a:t>형식으로 구성하는 것이 분석에 편리하며 이를 </a:t>
            </a:r>
            <a:r>
              <a:rPr lang="en-US" altLang="ko-KR" dirty="0"/>
              <a:t>long format</a:t>
            </a:r>
            <a:r>
              <a:rPr lang="ko-KR" altLang="en-US" dirty="0"/>
              <a:t>이라고 한다</a:t>
            </a:r>
            <a:r>
              <a:rPr lang="en-US" altLang="ko-KR" dirty="0"/>
              <a:t>.  </a:t>
            </a:r>
          </a:p>
          <a:p>
            <a:pPr lvl="1">
              <a:lnSpc>
                <a:spcPct val="120000"/>
              </a:lnSpc>
              <a:spcBef>
                <a:spcPts val="600"/>
              </a:spcBef>
            </a:pPr>
            <a:endParaRPr lang="en-US" altLang="ko-KR" sz="1100" dirty="0"/>
          </a:p>
          <a:p>
            <a:pPr>
              <a:lnSpc>
                <a:spcPct val="120000"/>
              </a:lnSpc>
              <a:spcBef>
                <a:spcPts val="600"/>
              </a:spcBef>
            </a:pPr>
            <a:r>
              <a:rPr lang="en-US" altLang="ko-KR" dirty="0"/>
              <a:t>Melt() </a:t>
            </a:r>
            <a:r>
              <a:rPr lang="ko-KR" altLang="en-US" dirty="0"/>
              <a:t>함수의 이용</a:t>
            </a:r>
            <a:endParaRPr lang="en-US" altLang="ko-KR" dirty="0"/>
          </a:p>
          <a:p>
            <a:pPr lvl="1">
              <a:lnSpc>
                <a:spcPct val="120000"/>
              </a:lnSpc>
              <a:spcBef>
                <a:spcPts val="600"/>
              </a:spcBef>
            </a:pPr>
            <a:r>
              <a:rPr lang="ko-KR" altLang="en-US" dirty="0" err="1"/>
              <a:t>판다스에서는</a:t>
            </a:r>
            <a:r>
              <a:rPr lang="ko-KR" altLang="en-US" dirty="0"/>
              <a:t> </a:t>
            </a:r>
            <a:r>
              <a:rPr lang="en-US" altLang="ko-KR" dirty="0"/>
              <a:t>wide forma</a:t>
            </a:r>
            <a:r>
              <a:rPr lang="ko-KR" altLang="en-US" dirty="0"/>
              <a:t>의 데이터를 </a:t>
            </a:r>
            <a:r>
              <a:rPr lang="en-US" altLang="ko-KR" dirty="0"/>
              <a:t>tidy data</a:t>
            </a:r>
            <a:r>
              <a:rPr lang="ko-KR" altLang="en-US" dirty="0"/>
              <a:t>로 변환하기 위해 </a:t>
            </a:r>
            <a:r>
              <a:rPr lang="en-US" altLang="ko-KR" dirty="0"/>
              <a:t>melt </a:t>
            </a:r>
            <a:r>
              <a:rPr lang="ko-KR" altLang="en-US" dirty="0"/>
              <a:t>함수를 제공한다</a:t>
            </a:r>
            <a:r>
              <a:rPr lang="en-US" altLang="ko-KR" dirty="0"/>
              <a:t>. Melt </a:t>
            </a:r>
            <a:r>
              <a:rPr lang="ko-KR" altLang="en-US" dirty="0"/>
              <a:t>함수는 지정된 열의 데이터는 모두 행으로 정리하여 준다</a:t>
            </a:r>
            <a:r>
              <a:rPr lang="en-US" altLang="ko-KR" dirty="0"/>
              <a:t>.</a:t>
            </a:r>
          </a:p>
          <a:p>
            <a:pPr lvl="2">
              <a:lnSpc>
                <a:spcPct val="120000"/>
              </a:lnSpc>
              <a:spcBef>
                <a:spcPts val="600"/>
              </a:spcBef>
            </a:pPr>
            <a:r>
              <a:rPr lang="en-US" altLang="ko-KR" dirty="0" err="1"/>
              <a:t>Id_vars</a:t>
            </a:r>
            <a:r>
              <a:rPr lang="en-US" altLang="ko-KR" dirty="0"/>
              <a:t>: </a:t>
            </a:r>
            <a:r>
              <a:rPr lang="ko-KR" altLang="en-US" dirty="0"/>
              <a:t>위치를 </a:t>
            </a:r>
            <a:r>
              <a:rPr lang="ko-KR" altLang="en-US" dirty="0" err="1"/>
              <a:t>그래로</a:t>
            </a:r>
            <a:r>
              <a:rPr lang="ko-KR" altLang="en-US" dirty="0"/>
              <a:t> 유지할 열의 이름을 지정한다</a:t>
            </a:r>
            <a:r>
              <a:rPr lang="en-US" altLang="ko-KR" dirty="0"/>
              <a:t>.</a:t>
            </a:r>
          </a:p>
          <a:p>
            <a:pPr lvl="2">
              <a:lnSpc>
                <a:spcPct val="120000"/>
              </a:lnSpc>
              <a:spcBef>
                <a:spcPts val="600"/>
              </a:spcBef>
            </a:pPr>
            <a:r>
              <a:rPr lang="en-US" altLang="ko-KR" dirty="0" err="1"/>
              <a:t>Value_vars</a:t>
            </a:r>
            <a:r>
              <a:rPr lang="en-US" altLang="ko-KR" dirty="0"/>
              <a:t>: </a:t>
            </a:r>
            <a:r>
              <a:rPr lang="ko-KR" altLang="en-US" dirty="0"/>
              <a:t>행으로 위치를 변경한 열의 이름을 지정한다</a:t>
            </a:r>
            <a:r>
              <a:rPr lang="en-US" altLang="ko-KR" dirty="0"/>
              <a:t>.</a:t>
            </a:r>
          </a:p>
          <a:p>
            <a:pPr lvl="2">
              <a:lnSpc>
                <a:spcPct val="120000"/>
              </a:lnSpc>
              <a:spcBef>
                <a:spcPts val="600"/>
              </a:spcBef>
            </a:pPr>
            <a:r>
              <a:rPr lang="en-US" altLang="ko-KR" dirty="0" err="1"/>
              <a:t>Var_name</a:t>
            </a:r>
            <a:r>
              <a:rPr lang="en-US" altLang="ko-KR" dirty="0"/>
              <a:t>: </a:t>
            </a:r>
            <a:r>
              <a:rPr lang="en-US" altLang="ko-KR" dirty="0" err="1"/>
              <a:t>value_vars</a:t>
            </a:r>
            <a:r>
              <a:rPr lang="ko-KR" altLang="en-US" dirty="0"/>
              <a:t>로 위치를 변경한 열의 이름을 지정한다</a:t>
            </a:r>
            <a:r>
              <a:rPr lang="en-US" altLang="ko-KR" dirty="0"/>
              <a:t>.</a:t>
            </a:r>
          </a:p>
          <a:p>
            <a:pPr lvl="2">
              <a:lnSpc>
                <a:spcPct val="120000"/>
              </a:lnSpc>
              <a:spcBef>
                <a:spcPts val="600"/>
              </a:spcBef>
            </a:pPr>
            <a:r>
              <a:rPr lang="en-US" altLang="ko-KR" dirty="0" err="1"/>
              <a:t>Value_name</a:t>
            </a:r>
            <a:r>
              <a:rPr lang="en-US" altLang="ko-KR" dirty="0"/>
              <a:t>: </a:t>
            </a:r>
            <a:r>
              <a:rPr lang="en-US" altLang="ko-KR" dirty="0" err="1"/>
              <a:t>var_name</a:t>
            </a:r>
            <a:r>
              <a:rPr lang="ko-KR" altLang="en-US" dirty="0"/>
              <a:t>으로 위치를 변경한 열 데이터를 저장한 열 이름을 지정한다</a:t>
            </a:r>
            <a:r>
              <a:rPr lang="en-US" altLang="ko-KR" dirty="0"/>
              <a:t>.</a:t>
            </a:r>
          </a:p>
          <a:p>
            <a:pPr lvl="1">
              <a:lnSpc>
                <a:spcPct val="120000"/>
              </a:lnSpc>
              <a:spcBef>
                <a:spcPts val="600"/>
              </a:spcBef>
            </a:pPr>
            <a:r>
              <a:rPr lang="en-US" altLang="ko-KR" dirty="0"/>
              <a:t>2</a:t>
            </a:r>
            <a:r>
              <a:rPr lang="ko-KR" altLang="en-US" dirty="0"/>
              <a:t>개 이상의 열을 고정시키려면 </a:t>
            </a:r>
            <a:r>
              <a:rPr lang="en-US" altLang="ko-KR" dirty="0" err="1"/>
              <a:t>id_vars</a:t>
            </a:r>
            <a:r>
              <a:rPr lang="ko-KR" altLang="en-US" dirty="0"/>
              <a:t>에 </a:t>
            </a:r>
            <a:r>
              <a:rPr lang="en-US" altLang="ko-KR" dirty="0"/>
              <a:t>list</a:t>
            </a:r>
            <a:r>
              <a:rPr lang="ko-KR" altLang="en-US" dirty="0"/>
              <a:t>로 열이름을 지정하여 준다</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21</a:t>
            </a:fld>
            <a:endParaRPr lang="ko-KR" altLang="en-US"/>
          </a:p>
        </p:txBody>
      </p:sp>
    </p:spTree>
    <p:extLst>
      <p:ext uri="{BB962C8B-B14F-4D97-AF65-F5344CB8AC3E}">
        <p14:creationId xmlns:p14="http://schemas.microsoft.com/office/powerpoint/2010/main" val="1520298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Tidy data</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ko-KR" altLang="en-US" sz="2400" dirty="0"/>
              <a:t>하나의 열이 여러 의미를 가지고 있는 경우</a:t>
            </a:r>
            <a:endParaRPr lang="en-US" altLang="ko-KR" sz="2400" dirty="0"/>
          </a:p>
          <a:p>
            <a:pPr lvl="1">
              <a:spcBef>
                <a:spcPts val="1200"/>
              </a:spcBef>
            </a:pPr>
            <a:r>
              <a:rPr lang="en-US" altLang="ko-KR" sz="1800" dirty="0"/>
              <a:t>Ebola </a:t>
            </a:r>
            <a:r>
              <a:rPr lang="ko-KR" altLang="en-US" sz="1800" dirty="0"/>
              <a:t>데이터 집합의 경우 </a:t>
            </a:r>
            <a:r>
              <a:rPr lang="en-US" altLang="ko-KR" sz="1800" dirty="0"/>
              <a:t>Deaths-Guinea</a:t>
            </a:r>
            <a:r>
              <a:rPr lang="ko-KR" altLang="en-US" sz="1800" dirty="0"/>
              <a:t>는 사망자 수와 나라이름을 합쳐 만든 이름이다</a:t>
            </a:r>
            <a:r>
              <a:rPr lang="en-US" altLang="ko-KR" sz="1800" dirty="0"/>
              <a:t>. </a:t>
            </a:r>
            <a:r>
              <a:rPr lang="ko-KR" altLang="en-US" sz="1800" dirty="0"/>
              <a:t>이경우는 하나의 열에 두가지 정보를 가지고 있다</a:t>
            </a:r>
            <a:r>
              <a:rPr lang="en-US" altLang="ko-KR" sz="1800" dirty="0"/>
              <a:t>.</a:t>
            </a:r>
          </a:p>
          <a:p>
            <a:pPr lvl="1">
              <a:spcBef>
                <a:spcPts val="1200"/>
              </a:spcBef>
            </a:pPr>
            <a:r>
              <a:rPr lang="en-US" altLang="ko-KR" sz="1800" dirty="0" err="1"/>
              <a:t>str.split</a:t>
            </a:r>
            <a:r>
              <a:rPr lang="en-US" altLang="ko-KR" sz="1800" dirty="0"/>
              <a:t>() </a:t>
            </a:r>
            <a:r>
              <a:rPr lang="ko-KR" altLang="en-US" sz="1800" dirty="0"/>
              <a:t>메서드를 사용하면 문자열을 분리할 수 있다</a:t>
            </a:r>
            <a:r>
              <a:rPr lang="en-US" altLang="ko-KR" sz="1800" dirty="0"/>
              <a:t>.   </a:t>
            </a:r>
            <a:endParaRPr lang="ko-KR" altLang="en-US" sz="18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22</a:t>
            </a:fld>
            <a:endParaRPr lang="ko-KR" altLang="en-US"/>
          </a:p>
        </p:txBody>
      </p:sp>
    </p:spTree>
    <p:extLst>
      <p:ext uri="{BB962C8B-B14F-4D97-AF65-F5344CB8AC3E}">
        <p14:creationId xmlns:p14="http://schemas.microsoft.com/office/powerpoint/2010/main" val="17502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23</a:t>
            </a:fld>
            <a:endParaRPr lang="ko-KR" altLang="en-US"/>
          </a:p>
        </p:txBody>
      </p:sp>
    </p:spTree>
    <p:extLst>
      <p:ext uri="{BB962C8B-B14F-4D97-AF65-F5344CB8AC3E}">
        <p14:creationId xmlns:p14="http://schemas.microsoft.com/office/powerpoint/2010/main" val="139493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417095"/>
            <a:ext cx="10515600" cy="6075779"/>
          </a:xfrm>
        </p:spPr>
        <p:txBody>
          <a:bodyPr>
            <a:normAutofit lnSpcReduction="10000"/>
          </a:bodyPr>
          <a:lstStyle/>
          <a:p>
            <a:pPr marL="0">
              <a:spcBef>
                <a:spcPts val="1200"/>
              </a:spcBef>
            </a:pPr>
            <a:r>
              <a:rPr lang="en-US" altLang="ko-KR" dirty="0"/>
              <a:t>SciPy(</a:t>
            </a:r>
            <a:r>
              <a:rPr lang="en-US" altLang="ko-KR" dirty="0">
                <a:hlinkClick r:id="rId2"/>
              </a:rPr>
              <a:t>http://scipy.org</a:t>
            </a:r>
            <a:r>
              <a:rPr lang="en-US" altLang="ko-KR" dirty="0"/>
              <a:t>)</a:t>
            </a:r>
          </a:p>
          <a:p>
            <a:pPr marL="457200" lvl="2">
              <a:spcBef>
                <a:spcPts val="1200"/>
              </a:spcBef>
            </a:pPr>
            <a:r>
              <a:rPr lang="en-US" altLang="ko-KR" sz="1600" dirty="0"/>
              <a:t>SciPy is a collection of packages addressing a number of different standard problem domains in scientific computing.</a:t>
            </a:r>
          </a:p>
          <a:p>
            <a:pPr marL="457200" lvl="2">
              <a:spcBef>
                <a:spcPts val="1200"/>
              </a:spcBef>
            </a:pPr>
            <a:r>
              <a:rPr lang="en-US" altLang="ko-KR" sz="1600" dirty="0" err="1"/>
              <a:t>scipy.intgrate</a:t>
            </a:r>
            <a:r>
              <a:rPr lang="en-US" altLang="ko-KR" sz="1600" dirty="0"/>
              <a:t>, </a:t>
            </a:r>
            <a:r>
              <a:rPr lang="en-US" altLang="ko-KR" sz="1600" dirty="0" err="1"/>
              <a:t>scipy.linalg</a:t>
            </a:r>
            <a:r>
              <a:rPr lang="en-US" altLang="ko-KR" sz="1600" dirty="0"/>
              <a:t>, </a:t>
            </a:r>
            <a:r>
              <a:rPr lang="en-US" altLang="ko-KR" sz="1600" dirty="0" err="1"/>
              <a:t>scipy.optimize</a:t>
            </a:r>
            <a:r>
              <a:rPr lang="en-US" altLang="ko-KR" sz="1600" dirty="0"/>
              <a:t>, </a:t>
            </a:r>
            <a:r>
              <a:rPr lang="en-US" altLang="ko-KR" sz="1600" dirty="0" err="1"/>
              <a:t>scipy.signal</a:t>
            </a:r>
            <a:r>
              <a:rPr lang="en-US" altLang="ko-KR" sz="1600" dirty="0"/>
              <a:t>, </a:t>
            </a:r>
            <a:r>
              <a:rPr lang="en-US" altLang="ko-KR" sz="1600" dirty="0" err="1"/>
              <a:t>scipy.sparse</a:t>
            </a:r>
            <a:r>
              <a:rPr lang="en-US" altLang="ko-KR" sz="1600" dirty="0"/>
              <a:t>, </a:t>
            </a:r>
            <a:r>
              <a:rPr lang="en-US" altLang="ko-KR" sz="1600" dirty="0" err="1"/>
              <a:t>scipy.special</a:t>
            </a:r>
            <a:r>
              <a:rPr lang="en-US" altLang="ko-KR" sz="1600" dirty="0"/>
              <a:t>, </a:t>
            </a:r>
            <a:r>
              <a:rPr lang="en-US" altLang="ko-KR" sz="1600" dirty="0" err="1"/>
              <a:t>scipy.stats</a:t>
            </a:r>
            <a:endParaRPr lang="en-US" altLang="ko-KR" sz="1600" dirty="0"/>
          </a:p>
          <a:p>
            <a:pPr marL="457200" lvl="2">
              <a:spcBef>
                <a:spcPts val="1200"/>
              </a:spcBef>
            </a:pPr>
            <a:r>
              <a:rPr lang="en-US" altLang="ko-KR" sz="1600" dirty="0"/>
              <a:t>Together </a:t>
            </a:r>
            <a:r>
              <a:rPr lang="en-US" altLang="ko-KR" sz="1600" dirty="0" err="1"/>
              <a:t>Numpy</a:t>
            </a:r>
            <a:r>
              <a:rPr lang="en-US" altLang="ko-KR" sz="1600" dirty="0"/>
              <a:t> and </a:t>
            </a:r>
            <a:r>
              <a:rPr lang="en-US" altLang="ko-KR" sz="1600" dirty="0" err="1"/>
              <a:t>Scipy</a:t>
            </a:r>
            <a:r>
              <a:rPr lang="en-US" altLang="ko-KR" sz="1600" dirty="0"/>
              <a:t> form a reasonably complete and mature computational foundation for many traditional scientific computing applications.</a:t>
            </a:r>
          </a:p>
          <a:p>
            <a:pPr marL="0" lvl="1">
              <a:spcBef>
                <a:spcPts val="1200"/>
              </a:spcBef>
            </a:pPr>
            <a:endParaRPr lang="en-US" altLang="ko-KR" sz="1800" dirty="0"/>
          </a:p>
          <a:p>
            <a:pPr marL="0">
              <a:spcBef>
                <a:spcPts val="1200"/>
              </a:spcBef>
            </a:pPr>
            <a:r>
              <a:rPr lang="en-US" altLang="ko-KR" dirty="0" err="1"/>
              <a:t>Scikit</a:t>
            </a:r>
            <a:r>
              <a:rPr lang="en-US" altLang="ko-KR" dirty="0"/>
              <a:t>-learn(</a:t>
            </a:r>
            <a:r>
              <a:rPr lang="en-US" altLang="ko-KR" dirty="0">
                <a:hlinkClick r:id="rId3"/>
              </a:rPr>
              <a:t>http://scikit-learn.org</a:t>
            </a:r>
            <a:r>
              <a:rPr lang="en-US" altLang="ko-KR" dirty="0"/>
              <a:t>)</a:t>
            </a:r>
          </a:p>
          <a:p>
            <a:pPr marL="457200" lvl="2">
              <a:spcBef>
                <a:spcPts val="1200"/>
              </a:spcBef>
            </a:pPr>
            <a:r>
              <a:rPr lang="en-US" altLang="ko-KR" sz="1600" dirty="0"/>
              <a:t>Since the project’s inception in 2010, it has become the premier general-purpose machine learning toolkit for Python programmers.</a:t>
            </a:r>
          </a:p>
          <a:p>
            <a:pPr marL="457200" lvl="2">
              <a:spcBef>
                <a:spcPts val="1200"/>
              </a:spcBef>
            </a:pPr>
            <a:r>
              <a:rPr lang="en-US" altLang="ko-KR" sz="1600" dirty="0"/>
              <a:t>It includes submodules: classification, regression, clustering, dimensional reduction, model selection, preprocessing.</a:t>
            </a:r>
          </a:p>
          <a:p>
            <a:pPr marL="0" lvl="1">
              <a:spcBef>
                <a:spcPts val="1200"/>
              </a:spcBef>
            </a:pPr>
            <a:endParaRPr lang="en-US" altLang="ko-KR" sz="1800" dirty="0"/>
          </a:p>
          <a:p>
            <a:pPr marL="0">
              <a:spcBef>
                <a:spcPts val="1200"/>
              </a:spcBef>
            </a:pPr>
            <a:r>
              <a:rPr lang="en-US" altLang="ko-KR" dirty="0" err="1"/>
              <a:t>Statsmodels</a:t>
            </a:r>
            <a:r>
              <a:rPr lang="en-US" altLang="ko-KR" dirty="0"/>
              <a:t>(</a:t>
            </a:r>
            <a:r>
              <a:rPr lang="en-US" altLang="ko-KR" dirty="0">
                <a:hlinkClick r:id="rId4"/>
              </a:rPr>
              <a:t>http://statsmodels.org</a:t>
            </a:r>
            <a:r>
              <a:rPr lang="en-US" altLang="ko-KR" dirty="0"/>
              <a:t>)</a:t>
            </a:r>
          </a:p>
          <a:p>
            <a:pPr marL="457200" lvl="2">
              <a:spcBef>
                <a:spcPts val="1200"/>
              </a:spcBef>
            </a:pPr>
            <a:r>
              <a:rPr lang="en-US" altLang="ko-KR" sz="1600" dirty="0" err="1"/>
              <a:t>Statsmodels</a:t>
            </a:r>
            <a:r>
              <a:rPr lang="en-US" altLang="ko-KR" sz="1600" dirty="0"/>
              <a:t> is a statistical analysis package focused on statistical inference, providing uncertainty estimates and p-values for parameters.</a:t>
            </a:r>
          </a:p>
          <a:p>
            <a:pPr marL="457200" lvl="2">
              <a:spcBef>
                <a:spcPts val="1200"/>
              </a:spcBef>
            </a:pPr>
            <a:r>
              <a:rPr lang="en-US" altLang="ko-KR" sz="1600" dirty="0"/>
              <a:t>It includes: regression models, ANOVA, time series analysis, Nonparametric methods, and visualization of statistical model results.</a:t>
            </a:r>
            <a:endParaRPr lang="ko-KR" altLang="en-US" sz="1600" dirty="0"/>
          </a:p>
          <a:p>
            <a:pPr marL="0" indent="0">
              <a:buNone/>
            </a:pPr>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3</a:t>
            </a:fld>
            <a:endParaRPr lang="ko-KR" altLang="en-US"/>
          </a:p>
        </p:txBody>
      </p:sp>
    </p:spTree>
    <p:extLst>
      <p:ext uri="{BB962C8B-B14F-4D97-AF65-F5344CB8AC3E}">
        <p14:creationId xmlns:p14="http://schemas.microsoft.com/office/powerpoint/2010/main" val="404017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486521"/>
          </a:xfrm>
        </p:spPr>
        <p:txBody>
          <a:bodyPr>
            <a:normAutofit fontScale="90000"/>
          </a:bodyPr>
          <a:lstStyle/>
          <a:p>
            <a:r>
              <a:rPr lang="en-US" altLang="ko-KR" sz="3200" dirty="0"/>
              <a:t>Pandas 	&gt;&gt;&gt; import pandas as pd</a:t>
            </a:r>
            <a:endParaRPr lang="ko-KR" altLang="en-US" sz="3200" dirty="0"/>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039906"/>
            <a:ext cx="10515600" cy="5681569"/>
          </a:xfrm>
        </p:spPr>
        <p:txBody>
          <a:bodyPr>
            <a:normAutofit/>
          </a:bodyPr>
          <a:lstStyle/>
          <a:p>
            <a:pPr>
              <a:spcBef>
                <a:spcPts val="1200"/>
              </a:spcBef>
            </a:pPr>
            <a:r>
              <a:rPr lang="ko-KR" altLang="en-US" sz="2400" dirty="0"/>
              <a:t>특징</a:t>
            </a:r>
            <a:endParaRPr lang="en-US" altLang="ko-KR" sz="2400" dirty="0"/>
          </a:p>
          <a:p>
            <a:pPr lvl="1">
              <a:spcBef>
                <a:spcPts val="1200"/>
              </a:spcBef>
            </a:pPr>
            <a:r>
              <a:rPr lang="en-US" altLang="ko-KR" sz="1800" dirty="0"/>
              <a:t>Wes McKinney</a:t>
            </a:r>
            <a:r>
              <a:rPr lang="ko-KR" altLang="en-US" sz="1800" dirty="0"/>
              <a:t>에 의해 </a:t>
            </a:r>
            <a:r>
              <a:rPr lang="en-US" altLang="ko-KR" sz="1800" dirty="0"/>
              <a:t>2008</a:t>
            </a:r>
            <a:r>
              <a:rPr lang="ko-KR" altLang="en-US" sz="1800" dirty="0"/>
              <a:t>년 개발되었고</a:t>
            </a:r>
            <a:r>
              <a:rPr lang="en-US" altLang="ko-KR" sz="1800" dirty="0"/>
              <a:t>, 2010</a:t>
            </a:r>
            <a:r>
              <a:rPr lang="ko-KR" altLang="en-US" sz="1800" dirty="0"/>
              <a:t>년 </a:t>
            </a:r>
            <a:r>
              <a:rPr lang="en-US" altLang="ko-KR" sz="1800" dirty="0"/>
              <a:t>open source project </a:t>
            </a:r>
            <a:r>
              <a:rPr lang="ko-KR" altLang="en-US" sz="1800" dirty="0"/>
              <a:t>를</a:t>
            </a:r>
            <a:r>
              <a:rPr lang="en-US" altLang="ko-KR" sz="1800" dirty="0"/>
              <a:t> </a:t>
            </a:r>
            <a:r>
              <a:rPr lang="ko-KR" altLang="en-US" sz="1800" dirty="0"/>
              <a:t>수행하기 시작하여 </a:t>
            </a:r>
            <a:r>
              <a:rPr lang="en-US" altLang="ko-KR" sz="1800" dirty="0"/>
              <a:t>800</a:t>
            </a:r>
            <a:r>
              <a:rPr lang="ko-KR" altLang="en-US" sz="1800" dirty="0"/>
              <a:t>명의 </a:t>
            </a:r>
            <a:r>
              <a:rPr lang="en-US" altLang="ko-KR" sz="1800" dirty="0"/>
              <a:t>contributor</a:t>
            </a:r>
            <a:r>
              <a:rPr lang="ko-KR" altLang="en-US" sz="1800" dirty="0"/>
              <a:t>들이 활동하고 있다</a:t>
            </a:r>
            <a:r>
              <a:rPr lang="en-US" altLang="ko-KR" sz="1800" dirty="0"/>
              <a:t>.</a:t>
            </a:r>
          </a:p>
          <a:p>
            <a:pPr lvl="1">
              <a:spcBef>
                <a:spcPts val="1200"/>
              </a:spcBef>
            </a:pPr>
            <a:r>
              <a:rPr lang="en-US" altLang="ko-KR" sz="1800" dirty="0"/>
              <a:t>At</a:t>
            </a:r>
            <a:r>
              <a:rPr lang="ko-KR" altLang="en-US" sz="1800" dirty="0"/>
              <a:t> </a:t>
            </a:r>
            <a:r>
              <a:rPr lang="en-US" altLang="ko-KR" sz="1800" dirty="0"/>
              <a:t>the</a:t>
            </a:r>
            <a:r>
              <a:rPr lang="ko-KR" altLang="en-US" sz="1800" dirty="0"/>
              <a:t> </a:t>
            </a:r>
            <a:r>
              <a:rPr lang="en-US" altLang="ko-KR" sz="1800" dirty="0"/>
              <a:t>very</a:t>
            </a:r>
            <a:r>
              <a:rPr lang="ko-KR" altLang="en-US" sz="1800" dirty="0"/>
              <a:t> </a:t>
            </a:r>
            <a:r>
              <a:rPr lang="en-US" altLang="ko-KR" sz="1800" dirty="0"/>
              <a:t>basic</a:t>
            </a:r>
            <a:r>
              <a:rPr lang="ko-KR" altLang="en-US" sz="1800" dirty="0"/>
              <a:t> </a:t>
            </a:r>
            <a:r>
              <a:rPr lang="en-US" altLang="ko-KR" sz="1800" dirty="0"/>
              <a:t>level,</a:t>
            </a:r>
            <a:r>
              <a:rPr lang="ko-KR" altLang="en-US" sz="1800" dirty="0"/>
              <a:t> </a:t>
            </a:r>
            <a:r>
              <a:rPr lang="en-US" altLang="ko-KR" sz="1800" dirty="0"/>
              <a:t>Pandas</a:t>
            </a:r>
            <a:r>
              <a:rPr lang="ko-KR" altLang="en-US" sz="1800" dirty="0"/>
              <a:t> </a:t>
            </a:r>
            <a:r>
              <a:rPr lang="en-US" altLang="ko-KR" sz="1800" dirty="0"/>
              <a:t>objects</a:t>
            </a:r>
            <a:r>
              <a:rPr lang="ko-KR" altLang="en-US" sz="1800" dirty="0"/>
              <a:t> </a:t>
            </a:r>
            <a:r>
              <a:rPr lang="en-US" altLang="ko-KR" sz="1800" dirty="0"/>
              <a:t>can</a:t>
            </a:r>
            <a:r>
              <a:rPr lang="ko-KR" altLang="en-US" sz="1800" dirty="0"/>
              <a:t> </a:t>
            </a:r>
            <a:r>
              <a:rPr lang="en-US" altLang="ko-KR" sz="1800" dirty="0"/>
              <a:t>be</a:t>
            </a:r>
            <a:r>
              <a:rPr lang="ko-KR" altLang="en-US" sz="1800" dirty="0"/>
              <a:t> </a:t>
            </a:r>
            <a:r>
              <a:rPr lang="en-US" altLang="ko-KR" sz="1800" dirty="0"/>
              <a:t>thought</a:t>
            </a:r>
            <a:r>
              <a:rPr lang="ko-KR" altLang="en-US" sz="1800" dirty="0"/>
              <a:t> </a:t>
            </a:r>
            <a:r>
              <a:rPr lang="en-US" altLang="ko-KR" sz="1800" dirty="0"/>
              <a:t>of</a:t>
            </a:r>
            <a:r>
              <a:rPr lang="ko-KR" altLang="en-US" sz="1800" dirty="0"/>
              <a:t> </a:t>
            </a:r>
            <a:r>
              <a:rPr lang="en-US" altLang="ko-KR" sz="1800" dirty="0"/>
              <a:t>as</a:t>
            </a:r>
            <a:r>
              <a:rPr lang="ko-KR" altLang="en-US" sz="1800" dirty="0"/>
              <a:t> </a:t>
            </a:r>
            <a:r>
              <a:rPr lang="en-US" altLang="ko-KR" sz="1800" dirty="0"/>
              <a:t>enhanced</a:t>
            </a:r>
            <a:r>
              <a:rPr lang="ko-KR" altLang="en-US" sz="1800" dirty="0"/>
              <a:t> </a:t>
            </a:r>
            <a:r>
              <a:rPr lang="en-US" altLang="ko-KR" sz="1800" dirty="0"/>
              <a:t>version</a:t>
            </a:r>
            <a:r>
              <a:rPr lang="ko-KR" altLang="en-US" sz="1800" dirty="0"/>
              <a:t> </a:t>
            </a:r>
            <a:r>
              <a:rPr lang="en-US" altLang="ko-KR" sz="1800" dirty="0"/>
              <a:t>of</a:t>
            </a:r>
            <a:r>
              <a:rPr lang="ko-KR" altLang="en-US" sz="1800" dirty="0"/>
              <a:t> </a:t>
            </a:r>
            <a:r>
              <a:rPr lang="en-US" altLang="ko-KR" sz="1800" dirty="0"/>
              <a:t>NumPy</a:t>
            </a:r>
            <a:r>
              <a:rPr lang="ko-KR" altLang="en-US" sz="1800" dirty="0"/>
              <a:t> </a:t>
            </a:r>
            <a:r>
              <a:rPr lang="en-US" altLang="ko-KR" sz="1800" dirty="0"/>
              <a:t>structured</a:t>
            </a:r>
            <a:r>
              <a:rPr lang="ko-KR" altLang="en-US" sz="1800" dirty="0"/>
              <a:t> </a:t>
            </a:r>
            <a:r>
              <a:rPr lang="en-US" altLang="ko-KR" sz="1800" dirty="0"/>
              <a:t>arrays</a:t>
            </a:r>
            <a:r>
              <a:rPr lang="ko-KR" altLang="en-US" sz="1800" dirty="0"/>
              <a:t> </a:t>
            </a:r>
            <a:r>
              <a:rPr lang="en-US" altLang="ko-KR" sz="1800" dirty="0"/>
              <a:t>in</a:t>
            </a:r>
            <a:r>
              <a:rPr lang="ko-KR" altLang="en-US" sz="1800" dirty="0"/>
              <a:t> </a:t>
            </a:r>
            <a:r>
              <a:rPr lang="en-US" altLang="ko-KR" sz="1800" dirty="0"/>
              <a:t>which the </a:t>
            </a:r>
            <a:r>
              <a:rPr lang="en-US" altLang="ko-KR" sz="1800" dirty="0">
                <a:solidFill>
                  <a:srgbClr val="FF0000"/>
                </a:solidFill>
              </a:rPr>
              <a:t>rows and columns </a:t>
            </a:r>
            <a:r>
              <a:rPr lang="en-US" altLang="ko-KR" sz="1800" dirty="0"/>
              <a:t>are identified with </a:t>
            </a:r>
            <a:r>
              <a:rPr lang="en-US" altLang="ko-KR" sz="1800" dirty="0">
                <a:solidFill>
                  <a:srgbClr val="FF0000"/>
                </a:solidFill>
              </a:rPr>
              <a:t>labels</a:t>
            </a:r>
            <a:r>
              <a:rPr lang="en-US" altLang="ko-KR" sz="1800" dirty="0"/>
              <a:t> rather than simple integer indices.</a:t>
            </a:r>
          </a:p>
          <a:p>
            <a:pPr lvl="1">
              <a:spcBef>
                <a:spcPts val="1200"/>
              </a:spcBef>
            </a:pPr>
            <a:r>
              <a:rPr lang="ko-KR" altLang="en-US" sz="1800" dirty="0" err="1"/>
              <a:t>판다스에는</a:t>
            </a:r>
            <a:r>
              <a:rPr lang="ko-KR" altLang="en-US" sz="1800" dirty="0"/>
              <a:t> </a:t>
            </a:r>
            <a:r>
              <a:rPr lang="en-US" altLang="ko-KR" sz="1800" dirty="0"/>
              <a:t>1</a:t>
            </a:r>
            <a:r>
              <a:rPr lang="ko-KR" altLang="en-US" sz="1800" dirty="0"/>
              <a:t>차원 벡터 형태의 데이터를 다루기 위한 </a:t>
            </a:r>
            <a:r>
              <a:rPr lang="en-US" altLang="ko-KR" sz="1800" dirty="0">
                <a:solidFill>
                  <a:srgbClr val="FF0000"/>
                </a:solidFill>
              </a:rPr>
              <a:t>Series</a:t>
            </a:r>
            <a:r>
              <a:rPr lang="ko-KR" altLang="en-US" sz="1800" dirty="0"/>
              <a:t>와 </a:t>
            </a:r>
            <a:r>
              <a:rPr lang="en-US" altLang="ko-KR" sz="1800" dirty="0"/>
              <a:t>2</a:t>
            </a:r>
            <a:r>
              <a:rPr lang="ko-KR" altLang="en-US" sz="1800" dirty="0"/>
              <a:t>차원 테이블 형태의 데이터를 다루기 위한 </a:t>
            </a:r>
            <a:r>
              <a:rPr lang="en-US" altLang="ko-KR" sz="1800" dirty="0" err="1">
                <a:solidFill>
                  <a:srgbClr val="FF0000"/>
                </a:solidFill>
              </a:rPr>
              <a:t>DataFrame</a:t>
            </a:r>
            <a:r>
              <a:rPr lang="ko-KR" altLang="en-US" sz="1800" dirty="0"/>
              <a:t>을 지원한다</a:t>
            </a:r>
            <a:r>
              <a:rPr lang="en-US" altLang="ko-KR" sz="1800" dirty="0"/>
              <a:t>.</a:t>
            </a:r>
          </a:p>
          <a:p>
            <a:pPr lvl="1">
              <a:spcBef>
                <a:spcPts val="1200"/>
              </a:spcBef>
            </a:pPr>
            <a:r>
              <a:rPr lang="en-US" altLang="ko-KR" sz="1800" dirty="0"/>
              <a:t>While pandas adopts many coding idioms from </a:t>
            </a:r>
            <a:r>
              <a:rPr lang="en-US" altLang="ko-KR" sz="1800" dirty="0" err="1"/>
              <a:t>Numpy</a:t>
            </a:r>
            <a:r>
              <a:rPr lang="en-US" altLang="ko-KR" sz="1800" dirty="0"/>
              <a:t>, the biggest difference is that pandas is designed for working with </a:t>
            </a:r>
            <a:r>
              <a:rPr lang="en-US" altLang="ko-KR" sz="1800" dirty="0">
                <a:solidFill>
                  <a:srgbClr val="FF0000"/>
                </a:solidFill>
              </a:rPr>
              <a:t>tabular or heterogenous data</a:t>
            </a:r>
            <a:r>
              <a:rPr lang="en-US" altLang="ko-KR" sz="1800" dirty="0"/>
              <a:t>. </a:t>
            </a:r>
            <a:r>
              <a:rPr lang="en-US" altLang="ko-KR" sz="1800" dirty="0" err="1"/>
              <a:t>Numpy</a:t>
            </a:r>
            <a:r>
              <a:rPr lang="en-US" altLang="ko-KR" sz="1800" dirty="0"/>
              <a:t>, by contrast, is best suited for working with </a:t>
            </a:r>
            <a:r>
              <a:rPr lang="en-US" altLang="ko-KR" sz="1800" dirty="0">
                <a:solidFill>
                  <a:srgbClr val="FF0000"/>
                </a:solidFill>
              </a:rPr>
              <a:t>homogeneous numerical array data</a:t>
            </a:r>
            <a:r>
              <a:rPr lang="en-US" altLang="ko-KR" sz="1800" dirty="0"/>
              <a:t>.</a:t>
            </a:r>
          </a:p>
          <a:p>
            <a:pPr lvl="1">
              <a:spcBef>
                <a:spcPts val="1200"/>
              </a:spcBef>
            </a:pPr>
            <a:r>
              <a:rPr lang="en-US" altLang="ko-KR" sz="1800" dirty="0"/>
              <a:t>Pandas contains </a:t>
            </a:r>
            <a:r>
              <a:rPr lang="en-US" altLang="ko-KR" sz="1800" dirty="0">
                <a:solidFill>
                  <a:srgbClr val="FF0000"/>
                </a:solidFill>
              </a:rPr>
              <a:t>data structures </a:t>
            </a:r>
            <a:r>
              <a:rPr lang="en-US" altLang="ko-KR" sz="1800" dirty="0"/>
              <a:t>and </a:t>
            </a:r>
            <a:r>
              <a:rPr lang="en-US" altLang="ko-KR" sz="1800" dirty="0">
                <a:solidFill>
                  <a:srgbClr val="FF0000"/>
                </a:solidFill>
              </a:rPr>
              <a:t>manipulation tools </a:t>
            </a:r>
            <a:r>
              <a:rPr lang="en-US" altLang="ko-KR" sz="1800" dirty="0"/>
              <a:t>designed to make data cleaning and analysis fast and easy in Python.</a:t>
            </a:r>
          </a:p>
          <a:p>
            <a:pPr lvl="1">
              <a:spcBef>
                <a:spcPts val="1200"/>
              </a:spcBef>
            </a:pPr>
            <a:r>
              <a:rPr lang="en-US" altLang="ko-KR" sz="1800" dirty="0"/>
              <a:t>To solve finance and business analytics, pandas well suited for working with </a:t>
            </a:r>
            <a:r>
              <a:rPr lang="en-US" altLang="ko-KR" sz="1800" dirty="0">
                <a:solidFill>
                  <a:srgbClr val="FF0000"/>
                </a:solidFill>
              </a:rPr>
              <a:t>time-indexed data</a:t>
            </a:r>
            <a:r>
              <a:rPr lang="en-US" altLang="ko-KR" sz="1800" dirty="0"/>
              <a:t> generated by business processes.</a:t>
            </a:r>
          </a:p>
          <a:p>
            <a:pPr lvl="1">
              <a:spcBef>
                <a:spcPts val="1200"/>
              </a:spcBef>
            </a:pPr>
            <a:r>
              <a:rPr lang="ko-KR" altLang="en-US" sz="1800" dirty="0"/>
              <a:t>데이터프레임은 다양한 패키지와 결합하여 </a:t>
            </a:r>
            <a:r>
              <a:rPr lang="ko-KR" altLang="en-US" sz="1800" dirty="0" err="1"/>
              <a:t>데이터사이언스의</a:t>
            </a:r>
            <a:r>
              <a:rPr lang="ko-KR" altLang="en-US" sz="1800" dirty="0"/>
              <a:t> 핵심적 자료유형으로 널리 사용된다</a:t>
            </a:r>
            <a:r>
              <a:rPr lang="en-US" altLang="ko-KR" sz="1800" dirty="0"/>
              <a:t>.</a:t>
            </a:r>
          </a:p>
          <a:p>
            <a:pPr lvl="1"/>
            <a:endParaRPr lang="en-US" altLang="ko-KR" sz="1800" dirty="0"/>
          </a:p>
          <a:p>
            <a:pPr marL="0" indent="0">
              <a:buNone/>
            </a:pPr>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4</a:t>
            </a:fld>
            <a:endParaRPr lang="ko-KR" altLang="en-US"/>
          </a:p>
        </p:txBody>
      </p:sp>
    </p:spTree>
    <p:extLst>
      <p:ext uri="{BB962C8B-B14F-4D97-AF65-F5344CB8AC3E}">
        <p14:creationId xmlns:p14="http://schemas.microsoft.com/office/powerpoint/2010/main" val="3225656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Series </a:t>
            </a:r>
            <a:r>
              <a:rPr lang="ko-KR" altLang="en-US" sz="3200" dirty="0"/>
              <a:t>데이터 객체</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en-US" altLang="ko-KR" sz="2400" dirty="0"/>
              <a:t>Series </a:t>
            </a:r>
            <a:r>
              <a:rPr lang="ko-KR" altLang="en-US" sz="2400" dirty="0"/>
              <a:t>데이터 객체</a:t>
            </a:r>
            <a:endParaRPr lang="en-US" altLang="ko-KR" sz="2400" dirty="0"/>
          </a:p>
          <a:p>
            <a:pPr lvl="1">
              <a:spcBef>
                <a:spcPts val="1200"/>
              </a:spcBef>
            </a:pPr>
            <a:r>
              <a:rPr lang="en-US" altLang="ko-KR" sz="1800" dirty="0"/>
              <a:t>A</a:t>
            </a:r>
            <a:r>
              <a:rPr lang="ko-KR" altLang="en-US" sz="1800" dirty="0"/>
              <a:t> </a:t>
            </a:r>
            <a:r>
              <a:rPr lang="en-US" altLang="ko-KR" sz="1800" dirty="0"/>
              <a:t>Pandas</a:t>
            </a:r>
            <a:r>
              <a:rPr lang="ko-KR" altLang="en-US" sz="1800" dirty="0"/>
              <a:t> </a:t>
            </a:r>
            <a:r>
              <a:rPr lang="en-US" altLang="ko-KR" sz="1800" dirty="0"/>
              <a:t>Series</a:t>
            </a:r>
            <a:r>
              <a:rPr lang="ko-KR" altLang="en-US" sz="1800" dirty="0"/>
              <a:t> </a:t>
            </a:r>
            <a:r>
              <a:rPr lang="en-US" altLang="ko-KR" sz="1800" dirty="0"/>
              <a:t>is</a:t>
            </a:r>
            <a:r>
              <a:rPr lang="ko-KR" altLang="en-US" sz="1800" dirty="0"/>
              <a:t> </a:t>
            </a:r>
            <a:r>
              <a:rPr lang="en-US" altLang="ko-KR" sz="1800" dirty="0"/>
              <a:t>a</a:t>
            </a:r>
            <a:r>
              <a:rPr lang="ko-KR" altLang="en-US" sz="1800" dirty="0"/>
              <a:t> </a:t>
            </a:r>
            <a:r>
              <a:rPr lang="en-US" altLang="ko-KR" sz="1800" dirty="0">
                <a:solidFill>
                  <a:srgbClr val="FF0000"/>
                </a:solidFill>
              </a:rPr>
              <a:t>one-dimensional</a:t>
            </a:r>
            <a:r>
              <a:rPr lang="ko-KR" altLang="en-US" sz="1800" dirty="0">
                <a:solidFill>
                  <a:srgbClr val="FF0000"/>
                </a:solidFill>
              </a:rPr>
              <a:t> </a:t>
            </a:r>
            <a:r>
              <a:rPr lang="en-US" altLang="ko-KR" sz="1800" dirty="0">
                <a:solidFill>
                  <a:srgbClr val="FF0000"/>
                </a:solidFill>
              </a:rPr>
              <a:t>array</a:t>
            </a:r>
            <a:r>
              <a:rPr lang="ko-KR" altLang="en-US" sz="1800" dirty="0">
                <a:solidFill>
                  <a:srgbClr val="FF0000"/>
                </a:solidFill>
              </a:rPr>
              <a:t> </a:t>
            </a:r>
            <a:r>
              <a:rPr lang="en-US" altLang="ko-KR" sz="1800" dirty="0">
                <a:solidFill>
                  <a:srgbClr val="FF0000"/>
                </a:solidFill>
              </a:rPr>
              <a:t>of</a:t>
            </a:r>
            <a:r>
              <a:rPr lang="ko-KR" altLang="en-US" sz="1800" dirty="0">
                <a:solidFill>
                  <a:srgbClr val="FF0000"/>
                </a:solidFill>
              </a:rPr>
              <a:t> </a:t>
            </a:r>
            <a:r>
              <a:rPr lang="en-US" altLang="ko-KR" sz="1800" dirty="0">
                <a:solidFill>
                  <a:srgbClr val="FF0000"/>
                </a:solidFill>
              </a:rPr>
              <a:t>indexed</a:t>
            </a:r>
            <a:r>
              <a:rPr lang="ko-KR" altLang="en-US" sz="1800" dirty="0"/>
              <a:t> </a:t>
            </a:r>
            <a:r>
              <a:rPr lang="en-US" altLang="ko-KR" sz="1800" dirty="0"/>
              <a:t>data.</a:t>
            </a:r>
          </a:p>
          <a:p>
            <a:pPr lvl="1">
              <a:spcBef>
                <a:spcPts val="1200"/>
              </a:spcBef>
            </a:pPr>
            <a:r>
              <a:rPr lang="en-US" altLang="ko-KR" sz="1800" dirty="0"/>
              <a:t>The Series wraps both a sequence of </a:t>
            </a:r>
            <a:r>
              <a:rPr lang="en-US" altLang="ko-KR" sz="1800" dirty="0">
                <a:solidFill>
                  <a:srgbClr val="FF0000"/>
                </a:solidFill>
              </a:rPr>
              <a:t>values</a:t>
            </a:r>
            <a:r>
              <a:rPr lang="en-US" altLang="ko-KR" sz="1800" dirty="0"/>
              <a:t> and a sequence of </a:t>
            </a:r>
            <a:r>
              <a:rPr lang="en-US" altLang="ko-KR" sz="1800" dirty="0">
                <a:solidFill>
                  <a:srgbClr val="FF0000"/>
                </a:solidFill>
              </a:rPr>
              <a:t>indices</a:t>
            </a:r>
            <a:r>
              <a:rPr lang="en-US" altLang="ko-KR" sz="1800" dirty="0"/>
              <a:t>, which can access with the value and index attributes.</a:t>
            </a:r>
          </a:p>
          <a:p>
            <a:pPr lvl="1">
              <a:spcBef>
                <a:spcPts val="1200"/>
              </a:spcBef>
            </a:pPr>
            <a:r>
              <a:rPr lang="en-US" altLang="ko-KR" sz="1800" dirty="0"/>
              <a:t>While the NumPy array has an implicitly defined integer index used to access the values, the Pandas Series has an </a:t>
            </a:r>
            <a:r>
              <a:rPr lang="en-US" altLang="ko-KR" sz="1800" dirty="0">
                <a:solidFill>
                  <a:srgbClr val="FF0000"/>
                </a:solidFill>
              </a:rPr>
              <a:t>explicitly</a:t>
            </a:r>
            <a:r>
              <a:rPr lang="en-US" altLang="ko-KR" sz="1800" dirty="0"/>
              <a:t> defined index associated with the values.</a:t>
            </a:r>
          </a:p>
          <a:p>
            <a:pPr lvl="1">
              <a:spcBef>
                <a:spcPts val="1200"/>
              </a:spcBef>
            </a:pPr>
            <a:r>
              <a:rPr lang="en-US" altLang="ko-KR" sz="1800" dirty="0"/>
              <a:t>This explicit index definition gives the Series object additional capability.</a:t>
            </a:r>
          </a:p>
          <a:p>
            <a:pPr lvl="1">
              <a:spcBef>
                <a:spcPts val="1200"/>
              </a:spcBef>
            </a:pPr>
            <a:r>
              <a:rPr lang="en-US" altLang="ko-KR" sz="1800" dirty="0"/>
              <a:t>You can think of a Pandas Series a bit like a specialization of a Python dictionary.</a:t>
            </a:r>
          </a:p>
          <a:p>
            <a:pPr lvl="1">
              <a:spcBef>
                <a:spcPts val="1200"/>
              </a:spcBef>
            </a:pPr>
            <a:r>
              <a:rPr lang="en-US" altLang="ko-KR" sz="1800" dirty="0"/>
              <a:t>Unlike a dictionary, Series also support array style operations such as </a:t>
            </a:r>
            <a:r>
              <a:rPr lang="en-US" altLang="ko-KR" sz="1800" dirty="0">
                <a:solidFill>
                  <a:srgbClr val="FF0000"/>
                </a:solidFill>
              </a:rPr>
              <a:t>slicing</a:t>
            </a:r>
            <a:r>
              <a:rPr lang="en-US" altLang="ko-KR" sz="1800" dirty="0"/>
              <a:t>.</a:t>
            </a:r>
          </a:p>
          <a:p>
            <a:pPr lvl="1">
              <a:spcBef>
                <a:spcPts val="1200"/>
              </a:spcBef>
            </a:pPr>
            <a:r>
              <a:rPr lang="ko-KR" altLang="en-US" sz="1800" dirty="0"/>
              <a:t>시리즈 데이터 객체는 인덱스가 있는 </a:t>
            </a:r>
            <a:r>
              <a:rPr lang="ko-KR" altLang="en-US" sz="1800" dirty="0" err="1"/>
              <a:t>일차원</a:t>
            </a:r>
            <a:r>
              <a:rPr lang="ko-KR" altLang="en-US" sz="1800" dirty="0"/>
              <a:t> 배열이며</a:t>
            </a:r>
            <a:r>
              <a:rPr lang="en-US" altLang="ko-KR" sz="1800" dirty="0"/>
              <a:t>, </a:t>
            </a:r>
            <a:r>
              <a:rPr lang="ko-KR" altLang="en-US" sz="1800" dirty="0"/>
              <a:t>값과 인덱스들로 구성되어 해당 속성별로 접근 가능하다</a:t>
            </a:r>
            <a:r>
              <a:rPr lang="en-US" altLang="ko-KR" sz="1800" dirty="0"/>
              <a:t>.</a:t>
            </a:r>
          </a:p>
          <a:p>
            <a:pPr lvl="1">
              <a:spcBef>
                <a:spcPts val="1200"/>
              </a:spcBef>
            </a:pPr>
            <a:r>
              <a:rPr lang="ko-KR" altLang="en-US" sz="1800" dirty="0" err="1"/>
              <a:t>넘파이</a:t>
            </a:r>
            <a:r>
              <a:rPr lang="ko-KR" altLang="en-US" sz="1800" dirty="0"/>
              <a:t> 배열은 암묵적인 정수 인덱스만 선언 가능한 반면</a:t>
            </a:r>
            <a:r>
              <a:rPr lang="en-US" altLang="ko-KR" sz="1800" dirty="0"/>
              <a:t>, </a:t>
            </a:r>
            <a:r>
              <a:rPr lang="ko-KR" altLang="en-US" sz="1800" dirty="0" err="1"/>
              <a:t>판다스</a:t>
            </a:r>
            <a:r>
              <a:rPr lang="ko-KR" altLang="en-US" sz="1800" dirty="0"/>
              <a:t> 시리즈는 값과 연관해</a:t>
            </a:r>
            <a:r>
              <a:rPr lang="en-US" altLang="ko-KR" sz="1800" dirty="0"/>
              <a:t> </a:t>
            </a:r>
            <a:r>
              <a:rPr lang="ko-KR" altLang="en-US" sz="1800" dirty="0"/>
              <a:t>명시적으로 인덱스를 선언할 수 있다</a:t>
            </a:r>
            <a:r>
              <a:rPr lang="en-US" altLang="ko-KR" sz="1800" dirty="0"/>
              <a:t>.</a:t>
            </a:r>
          </a:p>
          <a:p>
            <a:pPr lvl="1">
              <a:spcBef>
                <a:spcPts val="1200"/>
              </a:spcBef>
            </a:pPr>
            <a:r>
              <a:rPr lang="ko-KR" altLang="en-US" sz="1800" dirty="0" err="1"/>
              <a:t>딕셔너리</a:t>
            </a:r>
            <a:r>
              <a:rPr lang="ko-KR" altLang="en-US" sz="1800" dirty="0"/>
              <a:t> 자료형의 업그레이드 버전</a:t>
            </a:r>
            <a:r>
              <a:rPr lang="en-US" altLang="ko-KR" sz="1800" dirty="0"/>
              <a:t>? &gt; </a:t>
            </a:r>
            <a:r>
              <a:rPr lang="ko-KR" altLang="en-US" sz="1800" dirty="0"/>
              <a:t>인덱스가 있기 때문에 </a:t>
            </a:r>
            <a:r>
              <a:rPr lang="ko-KR" altLang="en-US" sz="1800" dirty="0" err="1"/>
              <a:t>슬라이싱</a:t>
            </a:r>
            <a:r>
              <a:rPr lang="ko-KR" altLang="en-US" sz="1800" dirty="0"/>
              <a:t> 연산이 가능하다</a:t>
            </a:r>
            <a:r>
              <a:rPr lang="en-US" altLang="ko-KR" sz="1800" dirty="0"/>
              <a:t>.</a:t>
            </a:r>
            <a:endParaRPr lang="ko-KR" altLang="en-US" sz="18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5</a:t>
            </a:fld>
            <a:endParaRPr lang="ko-KR" altLang="en-US"/>
          </a:p>
        </p:txBody>
      </p:sp>
    </p:spTree>
    <p:extLst>
      <p:ext uri="{BB962C8B-B14F-4D97-AF65-F5344CB8AC3E}">
        <p14:creationId xmlns:p14="http://schemas.microsoft.com/office/powerpoint/2010/main" val="3933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Series </a:t>
            </a:r>
            <a:r>
              <a:rPr lang="ko-KR" altLang="en-US" sz="3200" dirty="0"/>
              <a:t>데이터 객체</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en-US" altLang="ko-KR" sz="2400" dirty="0"/>
              <a:t>Series </a:t>
            </a:r>
            <a:r>
              <a:rPr lang="ko-KR" altLang="en-US" sz="2400" dirty="0"/>
              <a:t>데이터 객체의 생성과 추출</a:t>
            </a:r>
            <a:endParaRPr lang="en-US" altLang="ko-KR" sz="2400" dirty="0"/>
          </a:p>
          <a:p>
            <a:pPr lvl="1">
              <a:spcBef>
                <a:spcPts val="1200"/>
              </a:spcBef>
            </a:pPr>
            <a:r>
              <a:rPr lang="en-US" altLang="ko-KR" sz="1800" dirty="0" err="1">
                <a:solidFill>
                  <a:srgbClr val="FF0000"/>
                </a:solidFill>
              </a:rPr>
              <a:t>pd.Series</a:t>
            </a:r>
            <a:r>
              <a:rPr lang="en-US" altLang="ko-KR" sz="1800" dirty="0">
                <a:solidFill>
                  <a:srgbClr val="FF0000"/>
                </a:solidFill>
              </a:rPr>
              <a:t>()</a:t>
            </a:r>
            <a:r>
              <a:rPr lang="ko-KR" altLang="en-US" sz="1800" dirty="0">
                <a:solidFill>
                  <a:srgbClr val="FF0000"/>
                </a:solidFill>
              </a:rPr>
              <a:t> </a:t>
            </a:r>
            <a:r>
              <a:rPr lang="ko-KR" altLang="en-US" sz="1800" dirty="0"/>
              <a:t>함수를 이용하여 생성함</a:t>
            </a:r>
            <a:endParaRPr lang="en-US" altLang="ko-KR" sz="1800" dirty="0"/>
          </a:p>
          <a:p>
            <a:pPr lvl="1">
              <a:spcBef>
                <a:spcPts val="1200"/>
              </a:spcBef>
            </a:pPr>
            <a:r>
              <a:rPr lang="ko-KR" altLang="en-US" sz="1800" dirty="0"/>
              <a:t>리스트로 생성할 경우 </a:t>
            </a:r>
            <a:r>
              <a:rPr lang="en-US" altLang="ko-KR" sz="1800" dirty="0"/>
              <a:t>index </a:t>
            </a:r>
            <a:r>
              <a:rPr lang="ko-KR" altLang="en-US" sz="1800" dirty="0"/>
              <a:t>매개변수를 사용하여 식별이 용이한 </a:t>
            </a:r>
            <a:r>
              <a:rPr lang="en-US" altLang="ko-KR" sz="1800" dirty="0"/>
              <a:t>label</a:t>
            </a:r>
            <a:r>
              <a:rPr lang="ko-KR" altLang="en-US" sz="1800" dirty="0"/>
              <a:t>을 부여하여 </a:t>
            </a:r>
            <a:r>
              <a:rPr lang="en-US" altLang="ko-KR" sz="1800" dirty="0"/>
              <a:t>index</a:t>
            </a:r>
            <a:r>
              <a:rPr lang="ko-KR" altLang="en-US" sz="1800" dirty="0"/>
              <a:t>를 지정할 수 있다</a:t>
            </a:r>
            <a:r>
              <a:rPr lang="en-US" altLang="ko-KR" sz="1800" dirty="0"/>
              <a:t>.</a:t>
            </a:r>
          </a:p>
          <a:p>
            <a:pPr lvl="1">
              <a:spcBef>
                <a:spcPts val="1200"/>
              </a:spcBef>
            </a:pPr>
            <a:r>
              <a:rPr lang="ko-KR" altLang="en-US" sz="1800" dirty="0" err="1"/>
              <a:t>딕셔너리에서</a:t>
            </a:r>
            <a:r>
              <a:rPr lang="ko-KR" altLang="en-US" sz="1800" dirty="0"/>
              <a:t> 생성할 경우는 </a:t>
            </a:r>
            <a:r>
              <a:rPr lang="en-US" altLang="ko-KR" sz="1800" dirty="0"/>
              <a:t>key</a:t>
            </a:r>
            <a:r>
              <a:rPr lang="ko-KR" altLang="en-US" sz="1800" dirty="0"/>
              <a:t>가 </a:t>
            </a:r>
            <a:r>
              <a:rPr lang="en-US" altLang="ko-KR" sz="1800" dirty="0"/>
              <a:t>index</a:t>
            </a:r>
            <a:r>
              <a:rPr lang="ko-KR" altLang="en-US" sz="1800" dirty="0"/>
              <a:t>로 사용된다</a:t>
            </a:r>
            <a:r>
              <a:rPr lang="en-US" altLang="ko-KR" sz="1800" dirty="0"/>
              <a:t>.</a:t>
            </a:r>
          </a:p>
          <a:p>
            <a:pPr lvl="1">
              <a:spcBef>
                <a:spcPts val="1200"/>
              </a:spcBef>
            </a:pPr>
            <a:r>
              <a:rPr lang="en-US" altLang="ko-KR" sz="1800" dirty="0"/>
              <a:t>You can think of a Pandas Series as a specialization of a Python dictionary.</a:t>
            </a:r>
          </a:p>
          <a:p>
            <a:pPr lvl="1">
              <a:spcBef>
                <a:spcPts val="1200"/>
              </a:spcBef>
            </a:pPr>
            <a:r>
              <a:rPr lang="en-US" altLang="ko-KR" sz="1800" dirty="0"/>
              <a:t>Unlike a dictionary, Series also support array style operations such as slicing.</a:t>
            </a:r>
          </a:p>
          <a:p>
            <a:pPr lvl="1">
              <a:spcBef>
                <a:spcPts val="1200"/>
              </a:spcBef>
            </a:pPr>
            <a:r>
              <a:rPr lang="ko-KR" altLang="en-US" sz="1800" dirty="0"/>
              <a:t>시리즈의 인덱싱과 </a:t>
            </a:r>
            <a:r>
              <a:rPr lang="ko-KR" altLang="en-US" sz="1800" dirty="0" err="1"/>
              <a:t>슬라이싱은</a:t>
            </a:r>
            <a:r>
              <a:rPr lang="ko-KR" altLang="en-US" sz="1800" dirty="0"/>
              <a:t> </a:t>
            </a:r>
            <a:r>
              <a:rPr lang="en-US" altLang="ko-KR" sz="1800" dirty="0" err="1"/>
              <a:t>Numpy</a:t>
            </a:r>
            <a:r>
              <a:rPr lang="ko-KR" altLang="en-US" sz="1800" dirty="0"/>
              <a:t>와 유사하게 작동하며 다양한 조건을 이용한 추출이 가능하다</a:t>
            </a:r>
            <a:r>
              <a:rPr lang="en-US" altLang="ko-KR" sz="1800" dirty="0"/>
              <a:t>.</a:t>
            </a:r>
          </a:p>
          <a:p>
            <a:pPr lvl="1">
              <a:spcBef>
                <a:spcPts val="1200"/>
              </a:spcBef>
            </a:pPr>
            <a:r>
              <a:rPr lang="en-US" altLang="ko-KR" sz="1800" dirty="0"/>
              <a:t>Index</a:t>
            </a:r>
            <a:r>
              <a:rPr lang="ko-KR" altLang="en-US" sz="1800" dirty="0"/>
              <a:t>가 명시적으로 정의될 경우 이를 이용하여 인덱싱과 </a:t>
            </a:r>
            <a:r>
              <a:rPr lang="ko-KR" altLang="en-US" sz="1800" dirty="0" err="1"/>
              <a:t>슬라이싱이</a:t>
            </a:r>
            <a:r>
              <a:rPr lang="ko-KR" altLang="en-US" sz="1800" dirty="0"/>
              <a:t> 가능하다</a:t>
            </a:r>
            <a:r>
              <a:rPr lang="en-US" altLang="ko-KR" sz="1800" dirty="0"/>
              <a:t>.</a:t>
            </a:r>
            <a:endParaRPr lang="ko-KR" altLang="en-US" sz="18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6</a:t>
            </a:fld>
            <a:endParaRPr lang="ko-KR" altLang="en-US"/>
          </a:p>
        </p:txBody>
      </p:sp>
    </p:spTree>
    <p:extLst>
      <p:ext uri="{BB962C8B-B14F-4D97-AF65-F5344CB8AC3E}">
        <p14:creationId xmlns:p14="http://schemas.microsoft.com/office/powerpoint/2010/main" val="16662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Series </a:t>
            </a:r>
            <a:r>
              <a:rPr lang="ko-KR" altLang="en-US" sz="3200" dirty="0"/>
              <a:t>데이터 객체</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20000"/>
          </a:bodyPr>
          <a:lstStyle/>
          <a:p>
            <a:pPr>
              <a:spcBef>
                <a:spcPts val="1200"/>
              </a:spcBef>
            </a:pPr>
            <a:r>
              <a:rPr lang="en-US" altLang="ko-KR" sz="2400" dirty="0"/>
              <a:t>Indexing, Selection and Filtering</a:t>
            </a:r>
          </a:p>
          <a:p>
            <a:pPr lvl="1">
              <a:spcBef>
                <a:spcPts val="1200"/>
              </a:spcBef>
            </a:pPr>
            <a:r>
              <a:rPr lang="ko-KR" altLang="en-US" sz="1600" dirty="0"/>
              <a:t>명시된 </a:t>
            </a:r>
            <a:r>
              <a:rPr lang="en-US" altLang="ko-KR" sz="1600" dirty="0"/>
              <a:t>index</a:t>
            </a:r>
            <a:r>
              <a:rPr lang="ko-KR" altLang="en-US" sz="1600" dirty="0"/>
              <a:t>의 </a:t>
            </a:r>
            <a:r>
              <a:rPr lang="en-US" altLang="ko-KR" sz="1600" dirty="0">
                <a:solidFill>
                  <a:srgbClr val="FF0000"/>
                </a:solidFill>
              </a:rPr>
              <a:t>label</a:t>
            </a:r>
            <a:r>
              <a:rPr lang="ko-KR" altLang="en-US" sz="1600" dirty="0">
                <a:solidFill>
                  <a:srgbClr val="FF0000"/>
                </a:solidFill>
              </a:rPr>
              <a:t>값</a:t>
            </a:r>
            <a:r>
              <a:rPr lang="ko-KR" altLang="en-US" sz="1600" dirty="0"/>
              <a:t>을 이용하거나 </a:t>
            </a:r>
            <a:r>
              <a:rPr lang="en-US" altLang="ko-KR" sz="1600" dirty="0"/>
              <a:t>implicit</a:t>
            </a:r>
            <a:r>
              <a:rPr lang="ko-KR" altLang="en-US" sz="1600" dirty="0"/>
              <a:t>한 </a:t>
            </a:r>
            <a:r>
              <a:rPr lang="ko-KR" altLang="en-US" sz="1600" dirty="0" err="1">
                <a:solidFill>
                  <a:srgbClr val="FF0000"/>
                </a:solidFill>
              </a:rPr>
              <a:t>자동부여된</a:t>
            </a:r>
            <a:r>
              <a:rPr lang="ko-KR" altLang="en-US" sz="1600" dirty="0">
                <a:solidFill>
                  <a:srgbClr val="FF0000"/>
                </a:solidFill>
              </a:rPr>
              <a:t> 숫자</a:t>
            </a:r>
            <a:r>
              <a:rPr lang="ko-KR" altLang="en-US" sz="1600" dirty="0"/>
              <a:t>를 모두 사용하여 데이터를 추출할 수 있다</a:t>
            </a:r>
            <a:r>
              <a:rPr lang="en-US" altLang="ko-KR" sz="1600" dirty="0"/>
              <a:t>.</a:t>
            </a:r>
          </a:p>
          <a:p>
            <a:pPr lvl="1">
              <a:spcBef>
                <a:spcPts val="1200"/>
              </a:spcBef>
            </a:pPr>
            <a:r>
              <a:rPr lang="en-US" altLang="ko-KR" sz="1600" dirty="0"/>
              <a:t>Slicing with labels behaves differently than normal Python slicing in that the end-point is </a:t>
            </a:r>
            <a:r>
              <a:rPr lang="en-US" altLang="ko-KR" sz="1600" dirty="0">
                <a:solidFill>
                  <a:srgbClr val="FF0000"/>
                </a:solidFill>
              </a:rPr>
              <a:t>inclusive</a:t>
            </a:r>
            <a:r>
              <a:rPr lang="en-US" altLang="ko-KR" sz="1600" dirty="0"/>
              <a:t>.</a:t>
            </a:r>
          </a:p>
          <a:p>
            <a:pPr lvl="1">
              <a:spcBef>
                <a:spcPts val="1200"/>
              </a:spcBef>
            </a:pPr>
            <a:r>
              <a:rPr lang="ko-KR" altLang="en-US" sz="1600" dirty="0"/>
              <a:t>하지만 </a:t>
            </a:r>
            <a:r>
              <a:rPr lang="en-US" altLang="ko-KR" sz="1600" dirty="0"/>
              <a:t>implicit</a:t>
            </a:r>
            <a:r>
              <a:rPr lang="ko-KR" altLang="en-US" sz="1600" dirty="0"/>
              <a:t>한 숫자를 이용할 경우는 </a:t>
            </a:r>
            <a:r>
              <a:rPr lang="en-US" altLang="ko-KR" sz="1600" dirty="0"/>
              <a:t>end-point</a:t>
            </a:r>
            <a:r>
              <a:rPr lang="ko-KR" altLang="en-US" sz="1600" dirty="0"/>
              <a:t>가 </a:t>
            </a:r>
            <a:r>
              <a:rPr lang="en-US" altLang="ko-KR" sz="1600" dirty="0">
                <a:solidFill>
                  <a:srgbClr val="FF0000"/>
                </a:solidFill>
              </a:rPr>
              <a:t>exclusive</a:t>
            </a:r>
            <a:r>
              <a:rPr lang="ko-KR" altLang="en-US" sz="1600" dirty="0"/>
              <a:t> 임</a:t>
            </a:r>
            <a:r>
              <a:rPr lang="en-US" altLang="ko-KR" sz="1600" dirty="0"/>
              <a:t>.</a:t>
            </a:r>
          </a:p>
          <a:p>
            <a:pPr lvl="1">
              <a:spcBef>
                <a:spcPts val="1200"/>
              </a:spcBef>
            </a:pPr>
            <a:endParaRPr lang="ko-KR" altLang="en-US" sz="1050" dirty="0"/>
          </a:p>
          <a:p>
            <a:pPr>
              <a:spcBef>
                <a:spcPts val="1200"/>
              </a:spcBef>
            </a:pPr>
            <a:r>
              <a:rPr lang="en-US" altLang="ko-KR" sz="2400" dirty="0"/>
              <a:t>Series</a:t>
            </a:r>
            <a:r>
              <a:rPr lang="ko-KR" altLang="en-US" sz="2400" dirty="0"/>
              <a:t> 데이터 객체의 활용</a:t>
            </a:r>
            <a:endParaRPr lang="en-US" altLang="ko-KR" sz="2400" dirty="0"/>
          </a:p>
          <a:p>
            <a:pPr lvl="1">
              <a:spcBef>
                <a:spcPts val="1200"/>
              </a:spcBef>
            </a:pPr>
            <a:r>
              <a:rPr lang="en-US" altLang="ko-KR" sz="1600" dirty="0"/>
              <a:t>Index</a:t>
            </a:r>
            <a:r>
              <a:rPr lang="ko-KR" altLang="en-US" sz="1600" dirty="0"/>
              <a:t>로 지정한 값이 없는 경우</a:t>
            </a:r>
            <a:r>
              <a:rPr lang="en-US" altLang="ko-KR" sz="1600" dirty="0"/>
              <a:t>(missing) </a:t>
            </a:r>
            <a:r>
              <a:rPr lang="en-US" altLang="ko-KR" sz="1600" dirty="0" err="1"/>
              <a:t>NaN</a:t>
            </a:r>
            <a:r>
              <a:rPr lang="ko-KR" altLang="en-US" sz="1600" dirty="0"/>
              <a:t>으로 표기된다</a:t>
            </a:r>
            <a:r>
              <a:rPr lang="en-US" altLang="ko-KR" sz="1600" dirty="0"/>
              <a:t>.</a:t>
            </a:r>
          </a:p>
          <a:p>
            <a:pPr lvl="1">
              <a:spcBef>
                <a:spcPts val="1200"/>
              </a:spcBef>
            </a:pPr>
            <a:r>
              <a:rPr lang="en-US" altLang="ko-KR" sz="1600" dirty="0" err="1"/>
              <a:t>Isnull</a:t>
            </a:r>
            <a:r>
              <a:rPr lang="en-US" altLang="ko-KR" sz="1600" dirty="0"/>
              <a:t>() </a:t>
            </a:r>
            <a:r>
              <a:rPr lang="ko-KR" altLang="en-US" sz="1600" dirty="0"/>
              <a:t>함수나</a:t>
            </a:r>
            <a:r>
              <a:rPr lang="en-US" altLang="ko-KR" sz="1600" dirty="0"/>
              <a:t>, </a:t>
            </a:r>
            <a:r>
              <a:rPr lang="en-US" altLang="ko-KR" sz="1600" dirty="0" err="1"/>
              <a:t>isnull</a:t>
            </a:r>
            <a:r>
              <a:rPr lang="en-US" altLang="ko-KR" sz="1600" dirty="0"/>
              <a:t>()</a:t>
            </a:r>
            <a:r>
              <a:rPr lang="ko-KR" altLang="en-US" sz="1600" dirty="0"/>
              <a:t> 메소드를 사용하여 </a:t>
            </a:r>
            <a:r>
              <a:rPr lang="ko-KR" altLang="en-US" sz="1600" dirty="0" err="1"/>
              <a:t>결측값을</a:t>
            </a:r>
            <a:r>
              <a:rPr lang="ko-KR" altLang="en-US" sz="1600" dirty="0"/>
              <a:t> 확인할 수 있다</a:t>
            </a:r>
            <a:r>
              <a:rPr lang="en-US" altLang="ko-KR" sz="1600" dirty="0"/>
              <a:t>.</a:t>
            </a:r>
          </a:p>
          <a:p>
            <a:pPr lvl="1">
              <a:spcBef>
                <a:spcPts val="1200"/>
              </a:spcBef>
            </a:pPr>
            <a:r>
              <a:rPr lang="en-US" altLang="ko-KR" sz="1600" dirty="0"/>
              <a:t>A useful Series feature for many applications is that it automatically aligns by index label in arithmetic operations.</a:t>
            </a:r>
          </a:p>
          <a:p>
            <a:pPr lvl="1">
              <a:spcBef>
                <a:spcPts val="1200"/>
              </a:spcBef>
            </a:pPr>
            <a:r>
              <a:rPr lang="en-US" altLang="ko-KR" sz="1600" dirty="0"/>
              <a:t>Both the Series object itself and its index have a name attribute, which integrates with other key areas of pandas functionality.</a:t>
            </a:r>
          </a:p>
          <a:p>
            <a:pPr lvl="1">
              <a:spcBef>
                <a:spcPts val="1200"/>
              </a:spcBef>
            </a:pPr>
            <a:r>
              <a:rPr lang="en-US" altLang="ko-KR" sz="1600" dirty="0"/>
              <a:t>A Series index can be altered in-place by assignment.</a:t>
            </a:r>
          </a:p>
          <a:p>
            <a:pPr lvl="1">
              <a:spcBef>
                <a:spcPts val="1200"/>
              </a:spcBef>
            </a:pPr>
            <a:endParaRPr lang="en-US" altLang="ko-KR" sz="900" dirty="0"/>
          </a:p>
          <a:p>
            <a:pPr>
              <a:spcBef>
                <a:spcPts val="1200"/>
              </a:spcBef>
            </a:pPr>
            <a:r>
              <a:rPr lang="ko-KR" altLang="en-US" sz="2400" dirty="0"/>
              <a:t>시리즈에 메서드 및 </a:t>
            </a:r>
            <a:r>
              <a:rPr lang="en-US" altLang="ko-KR" sz="2400" dirty="0" err="1"/>
              <a:t>Ufuncs</a:t>
            </a:r>
            <a:r>
              <a:rPr lang="ko-KR" altLang="en-US" sz="2400" dirty="0"/>
              <a:t>사용하기</a:t>
            </a:r>
            <a:endParaRPr lang="en-US" altLang="ko-KR" sz="2400" dirty="0"/>
          </a:p>
          <a:p>
            <a:pPr lvl="1">
              <a:spcBef>
                <a:spcPts val="1200"/>
              </a:spcBef>
            </a:pPr>
            <a:r>
              <a:rPr lang="ko-KR" altLang="en-US" sz="1600" dirty="0"/>
              <a:t>기초적 통계 메서드 </a:t>
            </a:r>
            <a:r>
              <a:rPr lang="en-US" altLang="ko-KR" sz="1600" dirty="0"/>
              <a:t>mean, std, max, min</a:t>
            </a:r>
          </a:p>
          <a:p>
            <a:pPr lvl="1">
              <a:spcBef>
                <a:spcPts val="1200"/>
              </a:spcBef>
            </a:pPr>
            <a:r>
              <a:rPr lang="en-US" altLang="ko-KR" sz="1600" dirty="0" err="1"/>
              <a:t>Numpy</a:t>
            </a:r>
            <a:r>
              <a:rPr lang="ko-KR" altLang="en-US" sz="1600" dirty="0"/>
              <a:t> </a:t>
            </a:r>
            <a:r>
              <a:rPr lang="en-US" altLang="ko-KR" sz="1600" dirty="0"/>
              <a:t>array</a:t>
            </a:r>
            <a:r>
              <a:rPr lang="ko-KR" altLang="en-US" sz="1600" dirty="0"/>
              <a:t>와 동일하게 사칙연산</a:t>
            </a:r>
            <a:r>
              <a:rPr lang="en-US" altLang="ko-KR" sz="1600" dirty="0"/>
              <a:t>, broadcasting</a:t>
            </a:r>
            <a:r>
              <a:rPr lang="ko-KR" altLang="en-US" sz="1600" dirty="0"/>
              <a:t>이 이루어진다</a:t>
            </a:r>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7</a:t>
            </a:fld>
            <a:endParaRPr lang="ko-KR" altLang="en-US"/>
          </a:p>
        </p:txBody>
      </p:sp>
    </p:spTree>
    <p:extLst>
      <p:ext uri="{BB962C8B-B14F-4D97-AF65-F5344CB8AC3E}">
        <p14:creationId xmlns:p14="http://schemas.microsoft.com/office/powerpoint/2010/main" val="4120010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a:t>Pandas </a:t>
            </a:r>
            <a:r>
              <a:rPr lang="en-US" altLang="ko-KR" sz="3200" dirty="0" err="1"/>
              <a:t>DataFrame</a:t>
            </a:r>
            <a:r>
              <a:rPr lang="en-US" altLang="ko-KR" sz="3200" dirty="0"/>
              <a:t> </a:t>
            </a:r>
            <a:r>
              <a:rPr lang="ko-KR" altLang="en-US" sz="3200" dirty="0"/>
              <a:t>데이터 객체</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fontScale="92500" lnSpcReduction="20000"/>
          </a:bodyPr>
          <a:lstStyle/>
          <a:p>
            <a:pPr>
              <a:spcBef>
                <a:spcPts val="1200"/>
              </a:spcBef>
            </a:pPr>
            <a:r>
              <a:rPr lang="en-US" altLang="ko-KR" sz="2400" dirty="0"/>
              <a:t>Pandas </a:t>
            </a:r>
            <a:r>
              <a:rPr lang="en-US" altLang="ko-KR" sz="2400" dirty="0" err="1"/>
              <a:t>DataFrame</a:t>
            </a:r>
            <a:r>
              <a:rPr lang="en-US" altLang="ko-KR" sz="2400" dirty="0"/>
              <a:t> </a:t>
            </a:r>
            <a:r>
              <a:rPr lang="ko-KR" altLang="en-US" sz="2400" dirty="0"/>
              <a:t>데이터 객체</a:t>
            </a:r>
            <a:endParaRPr lang="en-US" altLang="ko-KR" sz="2400" dirty="0"/>
          </a:p>
          <a:p>
            <a:pPr lvl="1">
              <a:spcBef>
                <a:spcPts val="1200"/>
              </a:spcBef>
            </a:pPr>
            <a:r>
              <a:rPr lang="en-US" altLang="ko-KR" sz="1800" dirty="0"/>
              <a:t>A </a:t>
            </a:r>
            <a:r>
              <a:rPr lang="en-US" altLang="ko-KR" sz="1800" dirty="0" err="1"/>
              <a:t>DataFrame</a:t>
            </a:r>
            <a:r>
              <a:rPr lang="en-US" altLang="ko-KR" sz="1800" dirty="0"/>
              <a:t> is an analog of a </a:t>
            </a:r>
            <a:r>
              <a:rPr lang="en-US" altLang="ko-KR" sz="1800" dirty="0">
                <a:solidFill>
                  <a:srgbClr val="FF0000"/>
                </a:solidFill>
              </a:rPr>
              <a:t>two dimensional array </a:t>
            </a:r>
            <a:r>
              <a:rPr lang="en-US" altLang="ko-KR" sz="1800" dirty="0"/>
              <a:t>with both flexible </a:t>
            </a:r>
            <a:r>
              <a:rPr lang="en-US" altLang="ko-KR" sz="1800" dirty="0">
                <a:solidFill>
                  <a:srgbClr val="FF0000"/>
                </a:solidFill>
              </a:rPr>
              <a:t>row indices</a:t>
            </a:r>
            <a:r>
              <a:rPr lang="en-US" altLang="ko-KR" sz="1800" dirty="0"/>
              <a:t> and flexible </a:t>
            </a:r>
            <a:r>
              <a:rPr lang="en-US" altLang="ko-KR" sz="1800" dirty="0">
                <a:solidFill>
                  <a:srgbClr val="FF0000"/>
                </a:solidFill>
              </a:rPr>
              <a:t>column names</a:t>
            </a:r>
            <a:r>
              <a:rPr lang="en-US" altLang="ko-KR" sz="1800" dirty="0"/>
              <a:t>.</a:t>
            </a:r>
          </a:p>
          <a:p>
            <a:pPr lvl="1">
              <a:spcBef>
                <a:spcPts val="1200"/>
              </a:spcBef>
            </a:pPr>
            <a:r>
              <a:rPr lang="en-US" altLang="ko-KR" sz="1800" dirty="0"/>
              <a:t>A </a:t>
            </a:r>
            <a:r>
              <a:rPr lang="en-US" altLang="ko-KR" sz="1800" dirty="0" err="1"/>
              <a:t>DataFrame</a:t>
            </a:r>
            <a:r>
              <a:rPr lang="en-US" altLang="ko-KR" sz="1800" dirty="0"/>
              <a:t> can be thought as a dictionary of Series all sharing the same index.</a:t>
            </a:r>
          </a:p>
          <a:p>
            <a:pPr lvl="1">
              <a:spcBef>
                <a:spcPts val="1200"/>
              </a:spcBef>
            </a:pPr>
            <a:r>
              <a:rPr lang="en-US" altLang="ko-KR" sz="1800" dirty="0"/>
              <a:t>The </a:t>
            </a:r>
            <a:r>
              <a:rPr lang="en-US" altLang="ko-KR" sz="1800" dirty="0" err="1"/>
              <a:t>DataFrame</a:t>
            </a:r>
            <a:r>
              <a:rPr lang="en-US" altLang="ko-KR" sz="1800" dirty="0"/>
              <a:t> has an index attribute that gives access to the index labels.</a:t>
            </a:r>
          </a:p>
          <a:p>
            <a:pPr lvl="1">
              <a:spcBef>
                <a:spcPts val="1200"/>
              </a:spcBef>
            </a:pPr>
            <a:r>
              <a:rPr lang="en-US" altLang="ko-KR" sz="1800" dirty="0"/>
              <a:t>The </a:t>
            </a:r>
            <a:r>
              <a:rPr lang="en-US" altLang="ko-KR" sz="1800" dirty="0" err="1"/>
              <a:t>DataFrame</a:t>
            </a:r>
            <a:r>
              <a:rPr lang="en-US" altLang="ko-KR" sz="1800" dirty="0"/>
              <a:t> has a column attributes which is an index object holding the column labels.</a:t>
            </a:r>
          </a:p>
          <a:p>
            <a:pPr marL="457200" lvl="1" indent="0">
              <a:spcBef>
                <a:spcPts val="1200"/>
              </a:spcBef>
              <a:buNone/>
            </a:pPr>
            <a:endParaRPr lang="en-US" altLang="ko-KR" sz="1800" dirty="0"/>
          </a:p>
          <a:p>
            <a:pPr>
              <a:spcBef>
                <a:spcPts val="1200"/>
              </a:spcBef>
            </a:pPr>
            <a:r>
              <a:rPr lang="en-US" altLang="ko-KR" sz="2400" dirty="0"/>
              <a:t>How</a:t>
            </a:r>
            <a:r>
              <a:rPr lang="ko-KR" altLang="en-US" sz="2400" dirty="0"/>
              <a:t> </a:t>
            </a:r>
            <a:r>
              <a:rPr lang="en-US" altLang="ko-KR" sz="2400" dirty="0"/>
              <a:t>to</a:t>
            </a:r>
            <a:r>
              <a:rPr lang="ko-KR" altLang="en-US" sz="2400" dirty="0"/>
              <a:t> </a:t>
            </a:r>
            <a:r>
              <a:rPr lang="en-US" altLang="ko-KR" sz="2400" dirty="0"/>
              <a:t>construct </a:t>
            </a:r>
            <a:r>
              <a:rPr lang="en-US" altLang="ko-KR" sz="2400" dirty="0" err="1"/>
              <a:t>DataFrame</a:t>
            </a:r>
            <a:r>
              <a:rPr lang="en-US" altLang="ko-KR" sz="2400" dirty="0"/>
              <a:t> Objects</a:t>
            </a:r>
          </a:p>
          <a:p>
            <a:pPr lvl="1">
              <a:spcBef>
                <a:spcPts val="1200"/>
              </a:spcBef>
            </a:pPr>
            <a:r>
              <a:rPr lang="en-US" altLang="ko-KR" sz="1800" dirty="0"/>
              <a:t>From a dictionary of Series objects</a:t>
            </a:r>
          </a:p>
          <a:p>
            <a:pPr lvl="1">
              <a:spcBef>
                <a:spcPts val="1200"/>
              </a:spcBef>
            </a:pPr>
            <a:r>
              <a:rPr lang="en-US" altLang="ko-KR" sz="1800" dirty="0"/>
              <a:t>From a list of dictionaries</a:t>
            </a:r>
          </a:p>
          <a:p>
            <a:pPr lvl="2">
              <a:spcBef>
                <a:spcPts val="1200"/>
              </a:spcBef>
            </a:pPr>
            <a:r>
              <a:rPr lang="en-US" altLang="ko-KR" sz="1800" dirty="0"/>
              <a:t>If some keys in the dictionary are missing, Pandas will fill them in with </a:t>
            </a:r>
            <a:r>
              <a:rPr lang="en-US" altLang="ko-KR" sz="1800" dirty="0" err="1"/>
              <a:t>NaN</a:t>
            </a:r>
            <a:r>
              <a:rPr lang="en-US" altLang="ko-KR" sz="1800" dirty="0"/>
              <a:t> (not a number).</a:t>
            </a:r>
          </a:p>
          <a:p>
            <a:pPr lvl="1">
              <a:spcBef>
                <a:spcPts val="1200"/>
              </a:spcBef>
            </a:pPr>
            <a:r>
              <a:rPr lang="en-US" altLang="ko-KR" sz="1800" dirty="0"/>
              <a:t>From a two-dimensional </a:t>
            </a:r>
            <a:r>
              <a:rPr lang="en-US" altLang="ko-KR" sz="1800" dirty="0" err="1"/>
              <a:t>Numpy</a:t>
            </a:r>
            <a:r>
              <a:rPr lang="en-US" altLang="ko-KR" sz="1800" dirty="0"/>
              <a:t> array</a:t>
            </a:r>
          </a:p>
          <a:p>
            <a:pPr lvl="2">
              <a:spcBef>
                <a:spcPts val="1200"/>
              </a:spcBef>
            </a:pPr>
            <a:r>
              <a:rPr lang="en-US" altLang="ko-KR" sz="1800" dirty="0"/>
              <a:t>Specify both column and index names</a:t>
            </a:r>
          </a:p>
          <a:p>
            <a:pPr lvl="1">
              <a:spcBef>
                <a:spcPts val="1200"/>
              </a:spcBef>
            </a:pPr>
            <a:r>
              <a:rPr lang="ko-KR" altLang="en-US" sz="1800" dirty="0"/>
              <a:t>외부파일을 </a:t>
            </a:r>
            <a:r>
              <a:rPr lang="ko-KR" altLang="en-US" sz="1800" dirty="0" err="1"/>
              <a:t>읽어들임</a:t>
            </a:r>
            <a:r>
              <a:rPr lang="en-US" altLang="ko-KR" sz="1800" dirty="0"/>
              <a:t>.</a:t>
            </a:r>
            <a:r>
              <a:rPr lang="ko-KR" altLang="en-US" sz="1800" dirty="0"/>
              <a:t> </a:t>
            </a:r>
            <a:r>
              <a:rPr lang="en-US" altLang="ko-KR" sz="1800" dirty="0" err="1">
                <a:solidFill>
                  <a:srgbClr val="FF0000"/>
                </a:solidFill>
              </a:rPr>
              <a:t>read_csv</a:t>
            </a:r>
            <a:r>
              <a:rPr lang="en-US" altLang="ko-KR" sz="1800" dirty="0">
                <a:solidFill>
                  <a:srgbClr val="FF0000"/>
                </a:solidFill>
              </a:rPr>
              <a:t>()</a:t>
            </a:r>
            <a:r>
              <a:rPr lang="ko-KR" altLang="en-US" sz="1800" dirty="0">
                <a:solidFill>
                  <a:srgbClr val="FF0000"/>
                </a:solidFill>
              </a:rPr>
              <a:t> </a:t>
            </a:r>
            <a:r>
              <a:rPr lang="ko-KR" altLang="en-US" sz="1800" dirty="0"/>
              <a:t>함수를 사용함</a:t>
            </a:r>
            <a:endParaRPr lang="en-US" altLang="ko-KR" sz="1800" dirty="0"/>
          </a:p>
          <a:p>
            <a:pPr lvl="2">
              <a:spcBef>
                <a:spcPts val="1200"/>
              </a:spcBef>
            </a:pPr>
            <a:r>
              <a:rPr lang="en-US" altLang="ko-KR" sz="1800" dirty="0" err="1"/>
              <a:t>pandas.read_csv</a:t>
            </a:r>
            <a:r>
              <a:rPr lang="en-US" altLang="ko-KR" sz="1800" dirty="0"/>
              <a:t>(‘</a:t>
            </a:r>
            <a:r>
              <a:rPr lang="ko-KR" altLang="en-US" sz="1800" dirty="0"/>
              <a:t>파일경로</a:t>
            </a:r>
            <a:r>
              <a:rPr lang="en-US" altLang="ko-KR" sz="1800" dirty="0"/>
              <a:t>\</a:t>
            </a:r>
            <a:r>
              <a:rPr lang="ko-KR" altLang="en-US" sz="1800" dirty="0"/>
              <a:t>파일명</a:t>
            </a:r>
            <a:r>
              <a:rPr lang="en-US" altLang="ko-KR" sz="1800" dirty="0"/>
              <a:t>’)</a:t>
            </a:r>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8</a:t>
            </a:fld>
            <a:endParaRPr lang="ko-KR" altLang="en-US"/>
          </a:p>
        </p:txBody>
      </p:sp>
    </p:spTree>
    <p:extLst>
      <p:ext uri="{BB962C8B-B14F-4D97-AF65-F5344CB8AC3E}">
        <p14:creationId xmlns:p14="http://schemas.microsoft.com/office/powerpoint/2010/main" val="259703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749A82-C481-4D4C-9A7E-4464EFDA39AE}"/>
              </a:ext>
            </a:extLst>
          </p:cNvPr>
          <p:cNvSpPr>
            <a:spLocks noGrp="1"/>
          </p:cNvSpPr>
          <p:nvPr>
            <p:ph type="title"/>
          </p:nvPr>
        </p:nvSpPr>
        <p:spPr>
          <a:xfrm>
            <a:off x="838200" y="365126"/>
            <a:ext cx="10515600" cy="741779"/>
          </a:xfrm>
        </p:spPr>
        <p:txBody>
          <a:bodyPr>
            <a:normAutofit/>
          </a:bodyPr>
          <a:lstStyle/>
          <a:p>
            <a:r>
              <a:rPr lang="en-US" altLang="ko-KR" sz="3200" dirty="0" err="1"/>
              <a:t>DataFrame</a:t>
            </a:r>
            <a:r>
              <a:rPr lang="en-US" altLang="ko-KR" sz="3200" dirty="0"/>
              <a:t> </a:t>
            </a:r>
            <a:r>
              <a:rPr lang="ko-KR" altLang="en-US" sz="3200" dirty="0"/>
              <a:t>데이터 객체</a:t>
            </a:r>
          </a:p>
        </p:txBody>
      </p:sp>
      <p:sp>
        <p:nvSpPr>
          <p:cNvPr id="3" name="내용 개체 틀 2">
            <a:extLst>
              <a:ext uri="{FF2B5EF4-FFF2-40B4-BE49-F238E27FC236}">
                <a16:creationId xmlns:a16="http://schemas.microsoft.com/office/drawing/2014/main" id="{40903E66-E0DD-46F3-9756-8ECD755E9804}"/>
              </a:ext>
            </a:extLst>
          </p:cNvPr>
          <p:cNvSpPr>
            <a:spLocks noGrp="1"/>
          </p:cNvSpPr>
          <p:nvPr>
            <p:ph idx="1"/>
          </p:nvPr>
        </p:nvSpPr>
        <p:spPr>
          <a:xfrm>
            <a:off x="838200" y="1411705"/>
            <a:ext cx="10515600" cy="5081169"/>
          </a:xfrm>
        </p:spPr>
        <p:txBody>
          <a:bodyPr>
            <a:normAutofit/>
          </a:bodyPr>
          <a:lstStyle/>
          <a:p>
            <a:pPr>
              <a:spcBef>
                <a:spcPts val="1200"/>
              </a:spcBef>
            </a:pPr>
            <a:r>
              <a:rPr lang="en-US" altLang="ko-KR" sz="2400" dirty="0"/>
              <a:t>How</a:t>
            </a:r>
            <a:r>
              <a:rPr lang="ko-KR" altLang="en-US" sz="2400" dirty="0"/>
              <a:t> </a:t>
            </a:r>
            <a:r>
              <a:rPr lang="en-US" altLang="ko-KR" sz="2400" dirty="0"/>
              <a:t>to</a:t>
            </a:r>
            <a:r>
              <a:rPr lang="ko-KR" altLang="en-US" sz="2400" dirty="0"/>
              <a:t> </a:t>
            </a:r>
            <a:r>
              <a:rPr lang="en-US" altLang="ko-KR" sz="2400" dirty="0"/>
              <a:t>construct </a:t>
            </a:r>
            <a:r>
              <a:rPr lang="en-US" altLang="ko-KR" sz="2400" dirty="0" err="1"/>
              <a:t>DataFrame</a:t>
            </a:r>
            <a:r>
              <a:rPr lang="en-US" altLang="ko-KR" sz="2400" dirty="0"/>
              <a:t> Objects</a:t>
            </a:r>
          </a:p>
          <a:p>
            <a:pPr lvl="1">
              <a:spcBef>
                <a:spcPts val="1200"/>
              </a:spcBef>
            </a:pPr>
            <a:r>
              <a:rPr lang="ko-KR" altLang="en-US" sz="1800" dirty="0" err="1"/>
              <a:t>딕셔너리에서</a:t>
            </a:r>
            <a:r>
              <a:rPr lang="ko-KR" altLang="en-US" sz="1800" dirty="0"/>
              <a:t> 생성</a:t>
            </a:r>
            <a:r>
              <a:rPr lang="en-US" altLang="ko-KR" sz="1800" dirty="0"/>
              <a:t>: </a:t>
            </a:r>
          </a:p>
          <a:p>
            <a:pPr lvl="2">
              <a:spcBef>
                <a:spcPts val="1200"/>
              </a:spcBef>
            </a:pPr>
            <a:r>
              <a:rPr lang="en-US" altLang="ko-KR" sz="1600" dirty="0"/>
              <a:t>2</a:t>
            </a:r>
            <a:r>
              <a:rPr lang="ko-KR" altLang="en-US" sz="1600" dirty="0"/>
              <a:t>차원 표를 작성하기 위해서는 </a:t>
            </a:r>
            <a:r>
              <a:rPr lang="en-US" altLang="ko-KR" sz="1600" dirty="0"/>
              <a:t>key</a:t>
            </a:r>
            <a:r>
              <a:rPr lang="ko-KR" altLang="en-US" sz="1600" dirty="0"/>
              <a:t>에 해당되는 </a:t>
            </a:r>
            <a:r>
              <a:rPr lang="en-US" altLang="ko-KR" sz="1600" dirty="0"/>
              <a:t>value</a:t>
            </a:r>
            <a:r>
              <a:rPr lang="ko-KR" altLang="en-US" sz="1600" dirty="0"/>
              <a:t>값은 리스트로 입력되게 된다</a:t>
            </a:r>
            <a:r>
              <a:rPr lang="en-US" altLang="ko-KR" sz="1600" dirty="0"/>
              <a:t>.</a:t>
            </a:r>
          </a:p>
          <a:p>
            <a:pPr lvl="2">
              <a:spcBef>
                <a:spcPts val="1200"/>
              </a:spcBef>
            </a:pPr>
            <a:r>
              <a:rPr lang="ko-KR" altLang="en-US" sz="1600" dirty="0" err="1"/>
              <a:t>딕셔너리의</a:t>
            </a:r>
            <a:r>
              <a:rPr lang="ko-KR" altLang="en-US" sz="1600" dirty="0"/>
              <a:t> </a:t>
            </a:r>
            <a:r>
              <a:rPr lang="en-US" altLang="ko-KR" sz="1600" dirty="0"/>
              <a:t>key</a:t>
            </a:r>
            <a:r>
              <a:rPr lang="ko-KR" altLang="en-US" sz="1600" dirty="0"/>
              <a:t>값은 열의 이름으로 사용되고</a:t>
            </a:r>
            <a:r>
              <a:rPr lang="en-US" altLang="ko-KR" sz="1600" dirty="0"/>
              <a:t>, </a:t>
            </a:r>
            <a:r>
              <a:rPr lang="ko-KR" altLang="en-US" sz="1600" dirty="0"/>
              <a:t>리스트 값은 </a:t>
            </a:r>
            <a:r>
              <a:rPr lang="en-US" altLang="ko-KR" sz="1600" dirty="0"/>
              <a:t>Series</a:t>
            </a:r>
            <a:r>
              <a:rPr lang="ko-KR" altLang="en-US" sz="1600" dirty="0"/>
              <a:t>와 같은 열의 값으로 사용된다</a:t>
            </a:r>
            <a:r>
              <a:rPr lang="en-US" altLang="ko-KR" sz="1600" dirty="0"/>
              <a:t>.</a:t>
            </a:r>
          </a:p>
          <a:p>
            <a:pPr lvl="2">
              <a:spcBef>
                <a:spcPts val="1200"/>
              </a:spcBef>
            </a:pPr>
            <a:r>
              <a:rPr lang="ko-KR" altLang="en-US" sz="1600" dirty="0"/>
              <a:t>행에 관련된 </a:t>
            </a:r>
            <a:r>
              <a:rPr lang="en-US" altLang="ko-KR" sz="1600" dirty="0"/>
              <a:t>index</a:t>
            </a:r>
            <a:r>
              <a:rPr lang="ko-KR" altLang="en-US" sz="1600" dirty="0"/>
              <a:t> 값은 </a:t>
            </a:r>
            <a:r>
              <a:rPr lang="en-US" altLang="ko-KR" sz="1600" dirty="0"/>
              <a:t>index </a:t>
            </a:r>
            <a:r>
              <a:rPr lang="ko-KR" altLang="en-US" sz="1600" dirty="0"/>
              <a:t>매개변수로 별도로 지정하여 주어야 한다</a:t>
            </a:r>
            <a:r>
              <a:rPr lang="en-US" altLang="ko-KR" sz="1600" dirty="0"/>
              <a:t>.</a:t>
            </a:r>
          </a:p>
          <a:p>
            <a:pPr lvl="1">
              <a:spcBef>
                <a:spcPts val="1200"/>
              </a:spcBef>
            </a:pPr>
            <a:r>
              <a:rPr lang="ko-KR" altLang="en-US" sz="1800" dirty="0"/>
              <a:t>리스트에서 생성</a:t>
            </a:r>
            <a:r>
              <a:rPr lang="en-US" altLang="ko-KR" sz="1800" dirty="0"/>
              <a:t>: </a:t>
            </a:r>
          </a:p>
          <a:p>
            <a:pPr lvl="2">
              <a:spcBef>
                <a:spcPts val="1200"/>
              </a:spcBef>
            </a:pPr>
            <a:r>
              <a:rPr lang="en-US" altLang="ko-KR" sz="1600" dirty="0"/>
              <a:t>2</a:t>
            </a:r>
            <a:r>
              <a:rPr lang="ko-KR" altLang="en-US" sz="1600" dirty="0"/>
              <a:t>차원 데이터를 리스트로 제공할 경우 리스트의 리스트가 제공되어야 하며</a:t>
            </a:r>
            <a:r>
              <a:rPr lang="en-US" altLang="ko-KR" sz="1600" dirty="0"/>
              <a:t>, </a:t>
            </a:r>
            <a:r>
              <a:rPr lang="ko-KR" altLang="en-US" sz="1600" dirty="0"/>
              <a:t>하나의 리스트가 하나의 행에 대응되고</a:t>
            </a:r>
            <a:r>
              <a:rPr lang="en-US" altLang="ko-KR" sz="1600" dirty="0"/>
              <a:t>, </a:t>
            </a:r>
            <a:r>
              <a:rPr lang="ko-KR" altLang="en-US" sz="1600" dirty="0"/>
              <a:t>연속되는 리스트가 다음 행을 형성하게 된다</a:t>
            </a:r>
            <a:r>
              <a:rPr lang="en-US" altLang="ko-KR" sz="1600" dirty="0"/>
              <a:t>.</a:t>
            </a:r>
          </a:p>
          <a:p>
            <a:pPr lvl="2">
              <a:spcBef>
                <a:spcPts val="1200"/>
              </a:spcBef>
            </a:pPr>
            <a:r>
              <a:rPr lang="en-US" altLang="ko-KR" sz="1600" dirty="0"/>
              <a:t>row indices</a:t>
            </a:r>
            <a:r>
              <a:rPr lang="ko-KR" altLang="en-US" sz="1600" dirty="0"/>
              <a:t>와 </a:t>
            </a:r>
            <a:r>
              <a:rPr lang="en-US" altLang="ko-KR" sz="1600" dirty="0"/>
              <a:t>column name</a:t>
            </a:r>
            <a:r>
              <a:rPr lang="ko-KR" altLang="en-US" sz="1600" dirty="0"/>
              <a:t>을 별도로 지정하여 주어야 </a:t>
            </a:r>
            <a:r>
              <a:rPr lang="en-US" altLang="ko-KR" sz="1600" dirty="0"/>
              <a:t>label</a:t>
            </a:r>
            <a:r>
              <a:rPr lang="ko-KR" altLang="en-US" sz="1600" dirty="0"/>
              <a:t>을 명시적으로 사용할 수 있다</a:t>
            </a:r>
            <a:r>
              <a:rPr lang="en-US" altLang="ko-KR" sz="1600" dirty="0"/>
              <a:t>.</a:t>
            </a:r>
          </a:p>
          <a:p>
            <a:pPr lvl="1">
              <a:spcBef>
                <a:spcPts val="1200"/>
              </a:spcBef>
            </a:pPr>
            <a:r>
              <a:rPr lang="en-US" altLang="ko-KR" sz="1800" dirty="0"/>
              <a:t>2</a:t>
            </a:r>
            <a:r>
              <a:rPr lang="ko-KR" altLang="en-US" sz="1800" dirty="0"/>
              <a:t>차원 </a:t>
            </a:r>
            <a:r>
              <a:rPr lang="en-US" altLang="ko-KR" sz="1800" dirty="0" err="1"/>
              <a:t>Numpy</a:t>
            </a:r>
            <a:r>
              <a:rPr lang="en-US" altLang="ko-KR" sz="1800" dirty="0"/>
              <a:t> array</a:t>
            </a:r>
            <a:r>
              <a:rPr lang="ko-KR" altLang="en-US" sz="1800" dirty="0"/>
              <a:t>에서 생성</a:t>
            </a:r>
            <a:r>
              <a:rPr lang="en-US" altLang="ko-KR" sz="1800" dirty="0"/>
              <a:t>: </a:t>
            </a:r>
          </a:p>
          <a:p>
            <a:pPr lvl="1">
              <a:spcBef>
                <a:spcPts val="1200"/>
              </a:spcBef>
            </a:pPr>
            <a:r>
              <a:rPr lang="ko-KR" altLang="en-US" sz="1800" dirty="0"/>
              <a:t>시리즈 데이터 객체들을 열로 지정하는 </a:t>
            </a:r>
            <a:r>
              <a:rPr lang="en-US" altLang="ko-KR" sz="1800" dirty="0"/>
              <a:t>dictionary</a:t>
            </a:r>
            <a:r>
              <a:rPr lang="ko-KR" altLang="en-US" sz="1800" dirty="0"/>
              <a:t>로 생성</a:t>
            </a:r>
            <a:endParaRPr lang="en-US" altLang="ko-KR" sz="1800" dirty="0"/>
          </a:p>
          <a:p>
            <a:pPr lvl="1">
              <a:spcBef>
                <a:spcPts val="1200"/>
              </a:spcBef>
            </a:pPr>
            <a:r>
              <a:rPr lang="ko-KR" altLang="en-US" sz="1800" dirty="0"/>
              <a:t>외부파일을 읽어 들임</a:t>
            </a:r>
            <a:r>
              <a:rPr lang="en-US" altLang="ko-KR" sz="1800" dirty="0"/>
              <a:t>: </a:t>
            </a:r>
            <a:r>
              <a:rPr lang="en-US" altLang="ko-KR" sz="1800" dirty="0" err="1"/>
              <a:t>pd.read_csv</a:t>
            </a:r>
            <a:r>
              <a:rPr lang="en-US" altLang="ko-KR" sz="1800" dirty="0"/>
              <a:t>()</a:t>
            </a:r>
            <a:r>
              <a:rPr lang="ko-KR" altLang="en-US" sz="1800" dirty="0"/>
              <a:t> 함수를 사용함</a:t>
            </a:r>
            <a:endParaRPr lang="en-US" altLang="ko-KR" sz="1800" dirty="0"/>
          </a:p>
          <a:p>
            <a:endParaRPr lang="ko-KR" altLang="en-US" sz="2400" dirty="0"/>
          </a:p>
        </p:txBody>
      </p:sp>
      <p:sp>
        <p:nvSpPr>
          <p:cNvPr id="5" name="슬라이드 번호 개체 틀 4">
            <a:extLst>
              <a:ext uri="{FF2B5EF4-FFF2-40B4-BE49-F238E27FC236}">
                <a16:creationId xmlns:a16="http://schemas.microsoft.com/office/drawing/2014/main" id="{DFC116F5-3356-4EDB-9281-507D69B3FD19}"/>
              </a:ext>
            </a:extLst>
          </p:cNvPr>
          <p:cNvSpPr>
            <a:spLocks noGrp="1"/>
          </p:cNvSpPr>
          <p:nvPr>
            <p:ph type="sldNum" sz="quarter" idx="12"/>
          </p:nvPr>
        </p:nvSpPr>
        <p:spPr/>
        <p:txBody>
          <a:bodyPr/>
          <a:lstStyle/>
          <a:p>
            <a:fld id="{29B8006E-2624-4838-BCEF-2A7CD0867FCC}" type="slidenum">
              <a:rPr lang="ko-KR" altLang="en-US" smtClean="0"/>
              <a:t>9</a:t>
            </a:fld>
            <a:endParaRPr lang="ko-KR" altLang="en-US"/>
          </a:p>
        </p:txBody>
      </p:sp>
    </p:spTree>
    <p:extLst>
      <p:ext uri="{BB962C8B-B14F-4D97-AF65-F5344CB8AC3E}">
        <p14:creationId xmlns:p14="http://schemas.microsoft.com/office/powerpoint/2010/main" val="371011161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3021</Words>
  <Application>Microsoft Office PowerPoint</Application>
  <PresentationFormat>와이드스크린</PresentationFormat>
  <Paragraphs>260</Paragraphs>
  <Slides>23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23</vt:i4>
      </vt:variant>
    </vt:vector>
  </HeadingPairs>
  <TitlesOfParts>
    <vt:vector size="26" baseType="lpstr">
      <vt:lpstr>맑은 고딕</vt:lpstr>
      <vt:lpstr>Arial</vt:lpstr>
      <vt:lpstr>Office 테마</vt:lpstr>
      <vt:lpstr>파이썬 스터디 5주차  실증분석을 위한 파이썬 패키지  Numpy -Pandas- Matplotlib Sklearn ….   실증분석 연구회</vt:lpstr>
      <vt:lpstr>PowerPoint 프레젠테이션</vt:lpstr>
      <vt:lpstr>PowerPoint 프레젠테이션</vt:lpstr>
      <vt:lpstr>Pandas  &gt;&gt;&gt; import pandas as pd</vt:lpstr>
      <vt:lpstr>Series 데이터 객체</vt:lpstr>
      <vt:lpstr>Series 데이터 객체</vt:lpstr>
      <vt:lpstr>Series 데이터 객체</vt:lpstr>
      <vt:lpstr>Pandas DataFrame 데이터 객체</vt:lpstr>
      <vt:lpstr>DataFrame 데이터 객체</vt:lpstr>
      <vt:lpstr>DataFrame 데이터 객체</vt:lpstr>
      <vt:lpstr>DataFrame</vt:lpstr>
      <vt:lpstr>DataFrame</vt:lpstr>
      <vt:lpstr>DataFrame</vt:lpstr>
      <vt:lpstr>DataFrame</vt:lpstr>
      <vt:lpstr>Tidy Data</vt:lpstr>
      <vt:lpstr>Handling Missing Data</vt:lpstr>
      <vt:lpstr>Handling Missing Data</vt:lpstr>
      <vt:lpstr>Data 연결하기</vt:lpstr>
      <vt:lpstr>Data 연결하기</vt:lpstr>
      <vt:lpstr>merge() 함수</vt:lpstr>
      <vt:lpstr>Tidy data 구성</vt:lpstr>
      <vt:lpstr>Tidy data</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파이썬 스터디 5주차  실증분석을 위한 파이썬 패키지  Numpy -Pandas- Matplotlib Sklearn ….   실증분석 연구회</dc:title>
  <dc:creator>94jjiisu@naver.com</dc:creator>
  <cp:lastModifiedBy>94jjiisu@naver.com</cp:lastModifiedBy>
  <cp:revision>18</cp:revision>
  <dcterms:created xsi:type="dcterms:W3CDTF">2020-08-04T12:30:36Z</dcterms:created>
  <dcterms:modified xsi:type="dcterms:W3CDTF">2020-08-05T03:11:55Z</dcterms:modified>
</cp:coreProperties>
</file>