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25" r:id="rId2"/>
    <p:sldId id="389" r:id="rId3"/>
    <p:sldId id="390" r:id="rId4"/>
    <p:sldId id="392" r:id="rId5"/>
    <p:sldId id="391" r:id="rId6"/>
    <p:sldId id="393" r:id="rId7"/>
    <p:sldId id="394" r:id="rId8"/>
    <p:sldId id="395" r:id="rId9"/>
    <p:sldId id="396" r:id="rId10"/>
    <p:sldId id="397" r:id="rId11"/>
    <p:sldId id="398" r:id="rId12"/>
    <p:sldId id="399" r:id="rId13"/>
    <p:sldId id="400" r:id="rId14"/>
    <p:sldId id="401" r:id="rId15"/>
    <p:sldId id="402" r:id="rId16"/>
    <p:sldId id="403" r:id="rId17"/>
    <p:sldId id="404" r:id="rId18"/>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48" d="100"/>
          <a:sy n="48" d="100"/>
        </p:scale>
        <p:origin x="67" y="87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FC8C5F7-2D7F-4DF5-99A4-CB86C238D176}"/>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CD016E20-712B-4938-ACD2-10FBA3A1B9C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88D05C01-5239-470E-853D-CA7C6B28C0EE}"/>
              </a:ext>
            </a:extLst>
          </p:cNvPr>
          <p:cNvSpPr>
            <a:spLocks noGrp="1"/>
          </p:cNvSpPr>
          <p:nvPr>
            <p:ph type="dt" sz="half" idx="10"/>
          </p:nvPr>
        </p:nvSpPr>
        <p:spPr/>
        <p:txBody>
          <a:bodyPr/>
          <a:lstStyle/>
          <a:p>
            <a:fld id="{261B3AD0-499D-4D7D-8FB9-285A9636594B}" type="datetimeFigureOut">
              <a:rPr lang="ko-KR" altLang="en-US" smtClean="0"/>
              <a:t>2020-08-19</a:t>
            </a:fld>
            <a:endParaRPr lang="ko-KR" altLang="en-US"/>
          </a:p>
        </p:txBody>
      </p:sp>
      <p:sp>
        <p:nvSpPr>
          <p:cNvPr id="5" name="바닥글 개체 틀 4">
            <a:extLst>
              <a:ext uri="{FF2B5EF4-FFF2-40B4-BE49-F238E27FC236}">
                <a16:creationId xmlns:a16="http://schemas.microsoft.com/office/drawing/2014/main" id="{8A14F4D8-6DFB-45AC-A858-6C03CCA54145}"/>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AC8A2F70-AE2F-4F3A-879C-8170799C0A1C}"/>
              </a:ext>
            </a:extLst>
          </p:cNvPr>
          <p:cNvSpPr>
            <a:spLocks noGrp="1"/>
          </p:cNvSpPr>
          <p:nvPr>
            <p:ph type="sldNum" sz="quarter" idx="12"/>
          </p:nvPr>
        </p:nvSpPr>
        <p:spPr/>
        <p:txBody>
          <a:bodyPr/>
          <a:lstStyle/>
          <a:p>
            <a:fld id="{64411904-D98B-4EFD-8404-0012CAF47271}" type="slidenum">
              <a:rPr lang="ko-KR" altLang="en-US" smtClean="0"/>
              <a:t>‹#›</a:t>
            </a:fld>
            <a:endParaRPr lang="ko-KR" altLang="en-US"/>
          </a:p>
        </p:txBody>
      </p:sp>
    </p:spTree>
    <p:extLst>
      <p:ext uri="{BB962C8B-B14F-4D97-AF65-F5344CB8AC3E}">
        <p14:creationId xmlns:p14="http://schemas.microsoft.com/office/powerpoint/2010/main" val="41907636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F238B60-364D-405A-ADFA-5E8B2E300C14}"/>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53D14A89-2335-4B01-811D-EB4F53462F85}"/>
              </a:ext>
            </a:extLst>
          </p:cNvPr>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BC7C9964-D4D0-4F49-BB03-81DB78BF66B0}"/>
              </a:ext>
            </a:extLst>
          </p:cNvPr>
          <p:cNvSpPr>
            <a:spLocks noGrp="1"/>
          </p:cNvSpPr>
          <p:nvPr>
            <p:ph type="dt" sz="half" idx="10"/>
          </p:nvPr>
        </p:nvSpPr>
        <p:spPr/>
        <p:txBody>
          <a:bodyPr/>
          <a:lstStyle/>
          <a:p>
            <a:fld id="{261B3AD0-499D-4D7D-8FB9-285A9636594B}" type="datetimeFigureOut">
              <a:rPr lang="ko-KR" altLang="en-US" smtClean="0"/>
              <a:t>2020-08-19</a:t>
            </a:fld>
            <a:endParaRPr lang="ko-KR" altLang="en-US"/>
          </a:p>
        </p:txBody>
      </p:sp>
      <p:sp>
        <p:nvSpPr>
          <p:cNvPr id="5" name="바닥글 개체 틀 4">
            <a:extLst>
              <a:ext uri="{FF2B5EF4-FFF2-40B4-BE49-F238E27FC236}">
                <a16:creationId xmlns:a16="http://schemas.microsoft.com/office/drawing/2014/main" id="{A3FB2C9C-9885-4278-A532-C7EC6820506B}"/>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1E336899-075B-4621-9A17-DF45807B020B}"/>
              </a:ext>
            </a:extLst>
          </p:cNvPr>
          <p:cNvSpPr>
            <a:spLocks noGrp="1"/>
          </p:cNvSpPr>
          <p:nvPr>
            <p:ph type="sldNum" sz="quarter" idx="12"/>
          </p:nvPr>
        </p:nvSpPr>
        <p:spPr/>
        <p:txBody>
          <a:bodyPr/>
          <a:lstStyle/>
          <a:p>
            <a:fld id="{64411904-D98B-4EFD-8404-0012CAF47271}" type="slidenum">
              <a:rPr lang="ko-KR" altLang="en-US" smtClean="0"/>
              <a:t>‹#›</a:t>
            </a:fld>
            <a:endParaRPr lang="ko-KR" altLang="en-US"/>
          </a:p>
        </p:txBody>
      </p:sp>
    </p:spTree>
    <p:extLst>
      <p:ext uri="{BB962C8B-B14F-4D97-AF65-F5344CB8AC3E}">
        <p14:creationId xmlns:p14="http://schemas.microsoft.com/office/powerpoint/2010/main" val="5910496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B353EE80-66D0-466E-A503-9AEE7CE0FB32}"/>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F06320AB-6BB1-4CC6-85E4-F14333C5EC47}"/>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EFAED4DC-D4F7-40D4-A791-3F81F58D0ED0}"/>
              </a:ext>
            </a:extLst>
          </p:cNvPr>
          <p:cNvSpPr>
            <a:spLocks noGrp="1"/>
          </p:cNvSpPr>
          <p:nvPr>
            <p:ph type="dt" sz="half" idx="10"/>
          </p:nvPr>
        </p:nvSpPr>
        <p:spPr/>
        <p:txBody>
          <a:bodyPr/>
          <a:lstStyle/>
          <a:p>
            <a:fld id="{261B3AD0-499D-4D7D-8FB9-285A9636594B}" type="datetimeFigureOut">
              <a:rPr lang="ko-KR" altLang="en-US" smtClean="0"/>
              <a:t>2020-08-19</a:t>
            </a:fld>
            <a:endParaRPr lang="ko-KR" altLang="en-US"/>
          </a:p>
        </p:txBody>
      </p:sp>
      <p:sp>
        <p:nvSpPr>
          <p:cNvPr id="5" name="바닥글 개체 틀 4">
            <a:extLst>
              <a:ext uri="{FF2B5EF4-FFF2-40B4-BE49-F238E27FC236}">
                <a16:creationId xmlns:a16="http://schemas.microsoft.com/office/drawing/2014/main" id="{9B85D16C-1541-41DC-9921-616725720643}"/>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24E33BB7-A1F5-41C9-82F1-4B730B8D15CA}"/>
              </a:ext>
            </a:extLst>
          </p:cNvPr>
          <p:cNvSpPr>
            <a:spLocks noGrp="1"/>
          </p:cNvSpPr>
          <p:nvPr>
            <p:ph type="sldNum" sz="quarter" idx="12"/>
          </p:nvPr>
        </p:nvSpPr>
        <p:spPr/>
        <p:txBody>
          <a:bodyPr/>
          <a:lstStyle/>
          <a:p>
            <a:fld id="{64411904-D98B-4EFD-8404-0012CAF47271}" type="slidenum">
              <a:rPr lang="ko-KR" altLang="en-US" smtClean="0"/>
              <a:t>‹#›</a:t>
            </a:fld>
            <a:endParaRPr lang="ko-KR" altLang="en-US"/>
          </a:p>
        </p:txBody>
      </p:sp>
    </p:spTree>
    <p:extLst>
      <p:ext uri="{BB962C8B-B14F-4D97-AF65-F5344CB8AC3E}">
        <p14:creationId xmlns:p14="http://schemas.microsoft.com/office/powerpoint/2010/main" val="753224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199775A-24D9-476A-825B-CB767264E577}"/>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616BAEB2-405D-49FC-A1CF-FD9CEAE506BD}"/>
              </a:ext>
            </a:extLst>
          </p:cNvPr>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511FB901-EBD6-4636-9C72-E47E7C554095}"/>
              </a:ext>
            </a:extLst>
          </p:cNvPr>
          <p:cNvSpPr>
            <a:spLocks noGrp="1"/>
          </p:cNvSpPr>
          <p:nvPr>
            <p:ph type="dt" sz="half" idx="10"/>
          </p:nvPr>
        </p:nvSpPr>
        <p:spPr/>
        <p:txBody>
          <a:bodyPr/>
          <a:lstStyle/>
          <a:p>
            <a:fld id="{261B3AD0-499D-4D7D-8FB9-285A9636594B}" type="datetimeFigureOut">
              <a:rPr lang="ko-KR" altLang="en-US" smtClean="0"/>
              <a:t>2020-08-19</a:t>
            </a:fld>
            <a:endParaRPr lang="ko-KR" altLang="en-US"/>
          </a:p>
        </p:txBody>
      </p:sp>
      <p:sp>
        <p:nvSpPr>
          <p:cNvPr id="5" name="바닥글 개체 틀 4">
            <a:extLst>
              <a:ext uri="{FF2B5EF4-FFF2-40B4-BE49-F238E27FC236}">
                <a16:creationId xmlns:a16="http://schemas.microsoft.com/office/drawing/2014/main" id="{D5E668A3-F40C-4BA1-AC47-040058805EC5}"/>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8D37D516-0D34-403B-A5C7-11929EC9F929}"/>
              </a:ext>
            </a:extLst>
          </p:cNvPr>
          <p:cNvSpPr>
            <a:spLocks noGrp="1"/>
          </p:cNvSpPr>
          <p:nvPr>
            <p:ph type="sldNum" sz="quarter" idx="12"/>
          </p:nvPr>
        </p:nvSpPr>
        <p:spPr/>
        <p:txBody>
          <a:bodyPr/>
          <a:lstStyle/>
          <a:p>
            <a:fld id="{64411904-D98B-4EFD-8404-0012CAF47271}" type="slidenum">
              <a:rPr lang="ko-KR" altLang="en-US" smtClean="0"/>
              <a:t>‹#›</a:t>
            </a:fld>
            <a:endParaRPr lang="ko-KR" altLang="en-US"/>
          </a:p>
        </p:txBody>
      </p:sp>
    </p:spTree>
    <p:extLst>
      <p:ext uri="{BB962C8B-B14F-4D97-AF65-F5344CB8AC3E}">
        <p14:creationId xmlns:p14="http://schemas.microsoft.com/office/powerpoint/2010/main" val="1485553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007A4E6-7FA3-4F7A-B10B-199BB8C44BF1}"/>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A49F59BE-3AD2-4D8B-9E51-AF92DDE4F3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
        <p:nvSpPr>
          <p:cNvPr id="4" name="날짜 개체 틀 3">
            <a:extLst>
              <a:ext uri="{FF2B5EF4-FFF2-40B4-BE49-F238E27FC236}">
                <a16:creationId xmlns:a16="http://schemas.microsoft.com/office/drawing/2014/main" id="{81C132FA-4F67-43FC-BD3B-2B4C4263FD8F}"/>
              </a:ext>
            </a:extLst>
          </p:cNvPr>
          <p:cNvSpPr>
            <a:spLocks noGrp="1"/>
          </p:cNvSpPr>
          <p:nvPr>
            <p:ph type="dt" sz="half" idx="10"/>
          </p:nvPr>
        </p:nvSpPr>
        <p:spPr/>
        <p:txBody>
          <a:bodyPr/>
          <a:lstStyle/>
          <a:p>
            <a:fld id="{261B3AD0-499D-4D7D-8FB9-285A9636594B}" type="datetimeFigureOut">
              <a:rPr lang="ko-KR" altLang="en-US" smtClean="0"/>
              <a:t>2020-08-19</a:t>
            </a:fld>
            <a:endParaRPr lang="ko-KR" altLang="en-US"/>
          </a:p>
        </p:txBody>
      </p:sp>
      <p:sp>
        <p:nvSpPr>
          <p:cNvPr id="5" name="바닥글 개체 틀 4">
            <a:extLst>
              <a:ext uri="{FF2B5EF4-FFF2-40B4-BE49-F238E27FC236}">
                <a16:creationId xmlns:a16="http://schemas.microsoft.com/office/drawing/2014/main" id="{44EF8585-9FF2-45A1-862A-C369AE813CC2}"/>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2C8D5053-C25C-4746-A3ED-3B863FDC5558}"/>
              </a:ext>
            </a:extLst>
          </p:cNvPr>
          <p:cNvSpPr>
            <a:spLocks noGrp="1"/>
          </p:cNvSpPr>
          <p:nvPr>
            <p:ph type="sldNum" sz="quarter" idx="12"/>
          </p:nvPr>
        </p:nvSpPr>
        <p:spPr/>
        <p:txBody>
          <a:bodyPr/>
          <a:lstStyle/>
          <a:p>
            <a:fld id="{64411904-D98B-4EFD-8404-0012CAF47271}" type="slidenum">
              <a:rPr lang="ko-KR" altLang="en-US" smtClean="0"/>
              <a:t>‹#›</a:t>
            </a:fld>
            <a:endParaRPr lang="ko-KR" altLang="en-US"/>
          </a:p>
        </p:txBody>
      </p:sp>
    </p:spTree>
    <p:extLst>
      <p:ext uri="{BB962C8B-B14F-4D97-AF65-F5344CB8AC3E}">
        <p14:creationId xmlns:p14="http://schemas.microsoft.com/office/powerpoint/2010/main" val="1117205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1A76A39-F6B4-48C3-9180-63A6B847AEC7}"/>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3B568273-7A9A-4F4D-858C-996EE23B5E0E}"/>
              </a:ext>
            </a:extLst>
          </p:cNvPr>
          <p:cNvSpPr>
            <a:spLocks noGrp="1"/>
          </p:cNvSpPr>
          <p:nvPr>
            <p:ph sz="half" idx="1"/>
          </p:nvPr>
        </p:nvSpPr>
        <p:spPr>
          <a:xfrm>
            <a:off x="838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내용 개체 틀 3">
            <a:extLst>
              <a:ext uri="{FF2B5EF4-FFF2-40B4-BE49-F238E27FC236}">
                <a16:creationId xmlns:a16="http://schemas.microsoft.com/office/drawing/2014/main" id="{8FAE6454-C07C-42DD-A0FB-485DABB7937B}"/>
              </a:ext>
            </a:extLst>
          </p:cNvPr>
          <p:cNvSpPr>
            <a:spLocks noGrp="1"/>
          </p:cNvSpPr>
          <p:nvPr>
            <p:ph sz="half" idx="2"/>
          </p:nvPr>
        </p:nvSpPr>
        <p:spPr>
          <a:xfrm>
            <a:off x="6172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날짜 개체 틀 4">
            <a:extLst>
              <a:ext uri="{FF2B5EF4-FFF2-40B4-BE49-F238E27FC236}">
                <a16:creationId xmlns:a16="http://schemas.microsoft.com/office/drawing/2014/main" id="{E6738131-8493-4713-BDF6-138430433A9A}"/>
              </a:ext>
            </a:extLst>
          </p:cNvPr>
          <p:cNvSpPr>
            <a:spLocks noGrp="1"/>
          </p:cNvSpPr>
          <p:nvPr>
            <p:ph type="dt" sz="half" idx="10"/>
          </p:nvPr>
        </p:nvSpPr>
        <p:spPr/>
        <p:txBody>
          <a:bodyPr/>
          <a:lstStyle/>
          <a:p>
            <a:fld id="{261B3AD0-499D-4D7D-8FB9-285A9636594B}" type="datetimeFigureOut">
              <a:rPr lang="ko-KR" altLang="en-US" smtClean="0"/>
              <a:t>2020-08-19</a:t>
            </a:fld>
            <a:endParaRPr lang="ko-KR" altLang="en-US"/>
          </a:p>
        </p:txBody>
      </p:sp>
      <p:sp>
        <p:nvSpPr>
          <p:cNvPr id="6" name="바닥글 개체 틀 5">
            <a:extLst>
              <a:ext uri="{FF2B5EF4-FFF2-40B4-BE49-F238E27FC236}">
                <a16:creationId xmlns:a16="http://schemas.microsoft.com/office/drawing/2014/main" id="{3D593960-FF82-49E5-B720-F6AB20BA8664}"/>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AE8F5EFA-9C6F-4AF4-99CF-029D37DBF23E}"/>
              </a:ext>
            </a:extLst>
          </p:cNvPr>
          <p:cNvSpPr>
            <a:spLocks noGrp="1"/>
          </p:cNvSpPr>
          <p:nvPr>
            <p:ph type="sldNum" sz="quarter" idx="12"/>
          </p:nvPr>
        </p:nvSpPr>
        <p:spPr/>
        <p:txBody>
          <a:bodyPr/>
          <a:lstStyle/>
          <a:p>
            <a:fld id="{64411904-D98B-4EFD-8404-0012CAF47271}" type="slidenum">
              <a:rPr lang="ko-KR" altLang="en-US" smtClean="0"/>
              <a:t>‹#›</a:t>
            </a:fld>
            <a:endParaRPr lang="ko-KR" altLang="en-US"/>
          </a:p>
        </p:txBody>
      </p:sp>
    </p:spTree>
    <p:extLst>
      <p:ext uri="{BB962C8B-B14F-4D97-AF65-F5344CB8AC3E}">
        <p14:creationId xmlns:p14="http://schemas.microsoft.com/office/powerpoint/2010/main" val="28110847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7E1ADDF-C19B-484D-890A-F2ED0381E7C8}"/>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8E408E19-55DC-4A28-BFBE-FFDDBEA4EB5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내용 개체 틀 3">
            <a:extLst>
              <a:ext uri="{FF2B5EF4-FFF2-40B4-BE49-F238E27FC236}">
                <a16:creationId xmlns:a16="http://schemas.microsoft.com/office/drawing/2014/main" id="{5B76EE0C-3E2D-4099-B0A4-D3464D0C2C99}"/>
              </a:ext>
            </a:extLst>
          </p:cNvPr>
          <p:cNvSpPr>
            <a:spLocks noGrp="1"/>
          </p:cNvSpPr>
          <p:nvPr>
            <p:ph sz="half" idx="2"/>
          </p:nvPr>
        </p:nvSpPr>
        <p:spPr>
          <a:xfrm>
            <a:off x="839788" y="2505075"/>
            <a:ext cx="5157787"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텍스트 개체 틀 4">
            <a:extLst>
              <a:ext uri="{FF2B5EF4-FFF2-40B4-BE49-F238E27FC236}">
                <a16:creationId xmlns:a16="http://schemas.microsoft.com/office/drawing/2014/main" id="{03857ACF-DED6-4576-8385-A1C19774601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내용 개체 틀 5">
            <a:extLst>
              <a:ext uri="{FF2B5EF4-FFF2-40B4-BE49-F238E27FC236}">
                <a16:creationId xmlns:a16="http://schemas.microsoft.com/office/drawing/2014/main" id="{C227C877-7BF7-498E-AE07-3739DFC06ACD}"/>
              </a:ext>
            </a:extLst>
          </p:cNvPr>
          <p:cNvSpPr>
            <a:spLocks noGrp="1"/>
          </p:cNvSpPr>
          <p:nvPr>
            <p:ph sz="quarter" idx="4"/>
          </p:nvPr>
        </p:nvSpPr>
        <p:spPr>
          <a:xfrm>
            <a:off x="6172200" y="2505075"/>
            <a:ext cx="5183188"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7" name="날짜 개체 틀 6">
            <a:extLst>
              <a:ext uri="{FF2B5EF4-FFF2-40B4-BE49-F238E27FC236}">
                <a16:creationId xmlns:a16="http://schemas.microsoft.com/office/drawing/2014/main" id="{7D7171DB-27F6-4AAE-91B8-5D0AC9FA0C5E}"/>
              </a:ext>
            </a:extLst>
          </p:cNvPr>
          <p:cNvSpPr>
            <a:spLocks noGrp="1"/>
          </p:cNvSpPr>
          <p:nvPr>
            <p:ph type="dt" sz="half" idx="10"/>
          </p:nvPr>
        </p:nvSpPr>
        <p:spPr/>
        <p:txBody>
          <a:bodyPr/>
          <a:lstStyle/>
          <a:p>
            <a:fld id="{261B3AD0-499D-4D7D-8FB9-285A9636594B}" type="datetimeFigureOut">
              <a:rPr lang="ko-KR" altLang="en-US" smtClean="0"/>
              <a:t>2020-08-19</a:t>
            </a:fld>
            <a:endParaRPr lang="ko-KR" altLang="en-US"/>
          </a:p>
        </p:txBody>
      </p:sp>
      <p:sp>
        <p:nvSpPr>
          <p:cNvPr id="8" name="바닥글 개체 틀 7">
            <a:extLst>
              <a:ext uri="{FF2B5EF4-FFF2-40B4-BE49-F238E27FC236}">
                <a16:creationId xmlns:a16="http://schemas.microsoft.com/office/drawing/2014/main" id="{03B98550-62AD-4F55-8B02-61A32AFAF653}"/>
              </a:ext>
            </a:extLst>
          </p:cNvPr>
          <p:cNvSpPr>
            <a:spLocks noGrp="1"/>
          </p:cNvSpPr>
          <p:nvPr>
            <p:ph type="ftr" sz="quarter" idx="11"/>
          </p:nvPr>
        </p:nvSpPr>
        <p:spPr/>
        <p:txBody>
          <a:bodyPr/>
          <a:lstStyle/>
          <a:p>
            <a:endParaRPr lang="ko-KR" altLang="en-US"/>
          </a:p>
        </p:txBody>
      </p:sp>
      <p:sp>
        <p:nvSpPr>
          <p:cNvPr id="9" name="슬라이드 번호 개체 틀 8">
            <a:extLst>
              <a:ext uri="{FF2B5EF4-FFF2-40B4-BE49-F238E27FC236}">
                <a16:creationId xmlns:a16="http://schemas.microsoft.com/office/drawing/2014/main" id="{910C2D86-447D-492F-B82D-C3332143228C}"/>
              </a:ext>
            </a:extLst>
          </p:cNvPr>
          <p:cNvSpPr>
            <a:spLocks noGrp="1"/>
          </p:cNvSpPr>
          <p:nvPr>
            <p:ph type="sldNum" sz="quarter" idx="12"/>
          </p:nvPr>
        </p:nvSpPr>
        <p:spPr/>
        <p:txBody>
          <a:bodyPr/>
          <a:lstStyle/>
          <a:p>
            <a:fld id="{64411904-D98B-4EFD-8404-0012CAF47271}" type="slidenum">
              <a:rPr lang="ko-KR" altLang="en-US" smtClean="0"/>
              <a:t>‹#›</a:t>
            </a:fld>
            <a:endParaRPr lang="ko-KR" altLang="en-US"/>
          </a:p>
        </p:txBody>
      </p:sp>
    </p:spTree>
    <p:extLst>
      <p:ext uri="{BB962C8B-B14F-4D97-AF65-F5344CB8AC3E}">
        <p14:creationId xmlns:p14="http://schemas.microsoft.com/office/powerpoint/2010/main" val="37330996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A8F1BD9-64AC-49C6-8A2B-6606D2B7240D}"/>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E058F091-E1C1-486F-BD9B-EB79001EFE36}"/>
              </a:ext>
            </a:extLst>
          </p:cNvPr>
          <p:cNvSpPr>
            <a:spLocks noGrp="1"/>
          </p:cNvSpPr>
          <p:nvPr>
            <p:ph type="dt" sz="half" idx="10"/>
          </p:nvPr>
        </p:nvSpPr>
        <p:spPr/>
        <p:txBody>
          <a:bodyPr/>
          <a:lstStyle/>
          <a:p>
            <a:fld id="{261B3AD0-499D-4D7D-8FB9-285A9636594B}" type="datetimeFigureOut">
              <a:rPr lang="ko-KR" altLang="en-US" smtClean="0"/>
              <a:t>2020-08-19</a:t>
            </a:fld>
            <a:endParaRPr lang="ko-KR" altLang="en-US"/>
          </a:p>
        </p:txBody>
      </p:sp>
      <p:sp>
        <p:nvSpPr>
          <p:cNvPr id="4" name="바닥글 개체 틀 3">
            <a:extLst>
              <a:ext uri="{FF2B5EF4-FFF2-40B4-BE49-F238E27FC236}">
                <a16:creationId xmlns:a16="http://schemas.microsoft.com/office/drawing/2014/main" id="{9724243C-F083-4EF0-A288-20C587FD327B}"/>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240B1FF3-2B6E-4116-A355-A602D429602D}"/>
              </a:ext>
            </a:extLst>
          </p:cNvPr>
          <p:cNvSpPr>
            <a:spLocks noGrp="1"/>
          </p:cNvSpPr>
          <p:nvPr>
            <p:ph type="sldNum" sz="quarter" idx="12"/>
          </p:nvPr>
        </p:nvSpPr>
        <p:spPr/>
        <p:txBody>
          <a:bodyPr/>
          <a:lstStyle/>
          <a:p>
            <a:fld id="{64411904-D98B-4EFD-8404-0012CAF47271}" type="slidenum">
              <a:rPr lang="ko-KR" altLang="en-US" smtClean="0"/>
              <a:t>‹#›</a:t>
            </a:fld>
            <a:endParaRPr lang="ko-KR" altLang="en-US"/>
          </a:p>
        </p:txBody>
      </p:sp>
    </p:spTree>
    <p:extLst>
      <p:ext uri="{BB962C8B-B14F-4D97-AF65-F5344CB8AC3E}">
        <p14:creationId xmlns:p14="http://schemas.microsoft.com/office/powerpoint/2010/main" val="2970404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2E688110-3412-42CB-B5D2-F4E2DBD4413F}"/>
              </a:ext>
            </a:extLst>
          </p:cNvPr>
          <p:cNvSpPr>
            <a:spLocks noGrp="1"/>
          </p:cNvSpPr>
          <p:nvPr>
            <p:ph type="dt" sz="half" idx="10"/>
          </p:nvPr>
        </p:nvSpPr>
        <p:spPr/>
        <p:txBody>
          <a:bodyPr/>
          <a:lstStyle/>
          <a:p>
            <a:fld id="{261B3AD0-499D-4D7D-8FB9-285A9636594B}" type="datetimeFigureOut">
              <a:rPr lang="ko-KR" altLang="en-US" smtClean="0"/>
              <a:t>2020-08-19</a:t>
            </a:fld>
            <a:endParaRPr lang="ko-KR" altLang="en-US"/>
          </a:p>
        </p:txBody>
      </p:sp>
      <p:sp>
        <p:nvSpPr>
          <p:cNvPr id="3" name="바닥글 개체 틀 2">
            <a:extLst>
              <a:ext uri="{FF2B5EF4-FFF2-40B4-BE49-F238E27FC236}">
                <a16:creationId xmlns:a16="http://schemas.microsoft.com/office/drawing/2014/main" id="{4890CB59-3052-4095-A944-7219459DB29E}"/>
              </a:ext>
            </a:extLst>
          </p:cNvPr>
          <p:cNvSpPr>
            <a:spLocks noGrp="1"/>
          </p:cNvSpPr>
          <p:nvPr>
            <p:ph type="ftr" sz="quarter" idx="11"/>
          </p:nvPr>
        </p:nvSpPr>
        <p:spPr/>
        <p:txBody>
          <a:bodyPr/>
          <a:lstStyle/>
          <a:p>
            <a:endParaRPr lang="ko-KR" altLang="en-US"/>
          </a:p>
        </p:txBody>
      </p:sp>
      <p:sp>
        <p:nvSpPr>
          <p:cNvPr id="4" name="슬라이드 번호 개체 틀 3">
            <a:extLst>
              <a:ext uri="{FF2B5EF4-FFF2-40B4-BE49-F238E27FC236}">
                <a16:creationId xmlns:a16="http://schemas.microsoft.com/office/drawing/2014/main" id="{E84BC20A-1AB4-4938-B6D1-04E47044FD34}"/>
              </a:ext>
            </a:extLst>
          </p:cNvPr>
          <p:cNvSpPr>
            <a:spLocks noGrp="1"/>
          </p:cNvSpPr>
          <p:nvPr>
            <p:ph type="sldNum" sz="quarter" idx="12"/>
          </p:nvPr>
        </p:nvSpPr>
        <p:spPr/>
        <p:txBody>
          <a:bodyPr/>
          <a:lstStyle/>
          <a:p>
            <a:fld id="{64411904-D98B-4EFD-8404-0012CAF47271}" type="slidenum">
              <a:rPr lang="ko-KR" altLang="en-US" smtClean="0"/>
              <a:t>‹#›</a:t>
            </a:fld>
            <a:endParaRPr lang="ko-KR" altLang="en-US"/>
          </a:p>
        </p:txBody>
      </p:sp>
    </p:spTree>
    <p:extLst>
      <p:ext uri="{BB962C8B-B14F-4D97-AF65-F5344CB8AC3E}">
        <p14:creationId xmlns:p14="http://schemas.microsoft.com/office/powerpoint/2010/main" val="3515564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973A501-00F5-45C3-BE0A-A1978BBF9BA9}"/>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1F396B2A-617A-44B8-BEDC-98441B841A8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텍스트 개체 틀 3">
            <a:extLst>
              <a:ext uri="{FF2B5EF4-FFF2-40B4-BE49-F238E27FC236}">
                <a16:creationId xmlns:a16="http://schemas.microsoft.com/office/drawing/2014/main" id="{F62BE88F-890D-4A7A-B21D-5C642FBC9A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D522A921-229E-4789-9AB2-E896AFD63497}"/>
              </a:ext>
            </a:extLst>
          </p:cNvPr>
          <p:cNvSpPr>
            <a:spLocks noGrp="1"/>
          </p:cNvSpPr>
          <p:nvPr>
            <p:ph type="dt" sz="half" idx="10"/>
          </p:nvPr>
        </p:nvSpPr>
        <p:spPr/>
        <p:txBody>
          <a:bodyPr/>
          <a:lstStyle/>
          <a:p>
            <a:fld id="{261B3AD0-499D-4D7D-8FB9-285A9636594B}" type="datetimeFigureOut">
              <a:rPr lang="ko-KR" altLang="en-US" smtClean="0"/>
              <a:t>2020-08-19</a:t>
            </a:fld>
            <a:endParaRPr lang="ko-KR" altLang="en-US"/>
          </a:p>
        </p:txBody>
      </p:sp>
      <p:sp>
        <p:nvSpPr>
          <p:cNvPr id="6" name="바닥글 개체 틀 5">
            <a:extLst>
              <a:ext uri="{FF2B5EF4-FFF2-40B4-BE49-F238E27FC236}">
                <a16:creationId xmlns:a16="http://schemas.microsoft.com/office/drawing/2014/main" id="{081E8A5D-38B9-4547-9BDD-64D2E6C707AD}"/>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C2242872-0971-4685-9426-5462AC91405E}"/>
              </a:ext>
            </a:extLst>
          </p:cNvPr>
          <p:cNvSpPr>
            <a:spLocks noGrp="1"/>
          </p:cNvSpPr>
          <p:nvPr>
            <p:ph type="sldNum" sz="quarter" idx="12"/>
          </p:nvPr>
        </p:nvSpPr>
        <p:spPr/>
        <p:txBody>
          <a:bodyPr/>
          <a:lstStyle/>
          <a:p>
            <a:fld id="{64411904-D98B-4EFD-8404-0012CAF47271}" type="slidenum">
              <a:rPr lang="ko-KR" altLang="en-US" smtClean="0"/>
              <a:t>‹#›</a:t>
            </a:fld>
            <a:endParaRPr lang="ko-KR" altLang="en-US"/>
          </a:p>
        </p:txBody>
      </p:sp>
    </p:spTree>
    <p:extLst>
      <p:ext uri="{BB962C8B-B14F-4D97-AF65-F5344CB8AC3E}">
        <p14:creationId xmlns:p14="http://schemas.microsoft.com/office/powerpoint/2010/main" val="41824894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387123F-089A-4897-9B04-323AFE3CDA98}"/>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238E5CEE-BE78-4B41-AB5C-475BE0328F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E4C90836-4BE0-4023-A71C-C6034502E7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5ECA0630-B9BE-4CE8-9BCF-675415B60DE4}"/>
              </a:ext>
            </a:extLst>
          </p:cNvPr>
          <p:cNvSpPr>
            <a:spLocks noGrp="1"/>
          </p:cNvSpPr>
          <p:nvPr>
            <p:ph type="dt" sz="half" idx="10"/>
          </p:nvPr>
        </p:nvSpPr>
        <p:spPr/>
        <p:txBody>
          <a:bodyPr/>
          <a:lstStyle/>
          <a:p>
            <a:fld id="{261B3AD0-499D-4D7D-8FB9-285A9636594B}" type="datetimeFigureOut">
              <a:rPr lang="ko-KR" altLang="en-US" smtClean="0"/>
              <a:t>2020-08-19</a:t>
            </a:fld>
            <a:endParaRPr lang="ko-KR" altLang="en-US"/>
          </a:p>
        </p:txBody>
      </p:sp>
      <p:sp>
        <p:nvSpPr>
          <p:cNvPr id="6" name="바닥글 개체 틀 5">
            <a:extLst>
              <a:ext uri="{FF2B5EF4-FFF2-40B4-BE49-F238E27FC236}">
                <a16:creationId xmlns:a16="http://schemas.microsoft.com/office/drawing/2014/main" id="{09403C2C-EBCA-4A7A-8366-877B31607CB5}"/>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203699CD-CFC6-4335-A0FB-0C499E08AC11}"/>
              </a:ext>
            </a:extLst>
          </p:cNvPr>
          <p:cNvSpPr>
            <a:spLocks noGrp="1"/>
          </p:cNvSpPr>
          <p:nvPr>
            <p:ph type="sldNum" sz="quarter" idx="12"/>
          </p:nvPr>
        </p:nvSpPr>
        <p:spPr/>
        <p:txBody>
          <a:bodyPr/>
          <a:lstStyle/>
          <a:p>
            <a:fld id="{64411904-D98B-4EFD-8404-0012CAF47271}" type="slidenum">
              <a:rPr lang="ko-KR" altLang="en-US" smtClean="0"/>
              <a:t>‹#›</a:t>
            </a:fld>
            <a:endParaRPr lang="ko-KR" altLang="en-US"/>
          </a:p>
        </p:txBody>
      </p:sp>
    </p:spTree>
    <p:extLst>
      <p:ext uri="{BB962C8B-B14F-4D97-AF65-F5344CB8AC3E}">
        <p14:creationId xmlns:p14="http://schemas.microsoft.com/office/powerpoint/2010/main" val="22707440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E66BA5F8-4430-4F3D-8E50-A7221F6948F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1BC98F67-6A46-4DD6-AA7D-31CD32051FE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D8D6992C-AF1B-48CC-95C8-6CF458A9942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1B3AD0-499D-4D7D-8FB9-285A9636594B}" type="datetimeFigureOut">
              <a:rPr lang="ko-KR" altLang="en-US" smtClean="0"/>
              <a:t>2020-08-19</a:t>
            </a:fld>
            <a:endParaRPr lang="ko-KR" altLang="en-US"/>
          </a:p>
        </p:txBody>
      </p:sp>
      <p:sp>
        <p:nvSpPr>
          <p:cNvPr id="5" name="바닥글 개체 틀 4">
            <a:extLst>
              <a:ext uri="{FF2B5EF4-FFF2-40B4-BE49-F238E27FC236}">
                <a16:creationId xmlns:a16="http://schemas.microsoft.com/office/drawing/2014/main" id="{196FAE86-4B3E-41AC-B647-751DB8230AC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a:extLst>
              <a:ext uri="{FF2B5EF4-FFF2-40B4-BE49-F238E27FC236}">
                <a16:creationId xmlns:a16="http://schemas.microsoft.com/office/drawing/2014/main" id="{039F6928-A44B-4CB0-B114-E0DDC384C42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411904-D98B-4EFD-8404-0012CAF47271}" type="slidenum">
              <a:rPr lang="ko-KR" altLang="en-US" smtClean="0"/>
              <a:t>‹#›</a:t>
            </a:fld>
            <a:endParaRPr lang="ko-KR" altLang="en-US"/>
          </a:p>
        </p:txBody>
      </p:sp>
    </p:spTree>
    <p:extLst>
      <p:ext uri="{BB962C8B-B14F-4D97-AF65-F5344CB8AC3E}">
        <p14:creationId xmlns:p14="http://schemas.microsoft.com/office/powerpoint/2010/main" val="7594604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8749A82-C481-4D4C-9A7E-4464EFDA39AE}"/>
              </a:ext>
            </a:extLst>
          </p:cNvPr>
          <p:cNvSpPr>
            <a:spLocks noGrp="1"/>
          </p:cNvSpPr>
          <p:nvPr>
            <p:ph type="title"/>
          </p:nvPr>
        </p:nvSpPr>
        <p:spPr>
          <a:xfrm>
            <a:off x="838200" y="365125"/>
            <a:ext cx="10515600" cy="6356350"/>
          </a:xfrm>
        </p:spPr>
        <p:txBody>
          <a:bodyPr>
            <a:normAutofit fontScale="90000"/>
          </a:bodyPr>
          <a:lstStyle/>
          <a:p>
            <a:pPr algn="ctr">
              <a:lnSpc>
                <a:spcPct val="100000"/>
              </a:lnSpc>
            </a:pPr>
            <a:r>
              <a:rPr lang="ko-KR" altLang="en-US" dirty="0"/>
              <a:t>파이썬 스터디 </a:t>
            </a:r>
            <a:r>
              <a:rPr lang="en-US" altLang="ko-KR" dirty="0"/>
              <a:t>5</a:t>
            </a:r>
            <a:r>
              <a:rPr lang="ko-KR" altLang="en-US" dirty="0"/>
              <a:t>주차</a:t>
            </a:r>
            <a:br>
              <a:rPr lang="en-US" altLang="ko-KR" dirty="0"/>
            </a:br>
            <a:br>
              <a:rPr lang="en-US" altLang="ko-KR" dirty="0"/>
            </a:br>
            <a:r>
              <a:rPr lang="ko-KR" altLang="en-US" sz="2800" dirty="0"/>
              <a:t>실증분석을 위한 파이썬 패키지</a:t>
            </a:r>
            <a:br>
              <a:rPr lang="en-US" altLang="ko-KR" dirty="0"/>
            </a:br>
            <a:br>
              <a:rPr lang="en-US" altLang="ko-KR" dirty="0"/>
            </a:br>
            <a:r>
              <a:rPr lang="en-US" altLang="ko-KR" sz="3600" dirty="0" err="1"/>
              <a:t>Numpy</a:t>
            </a:r>
            <a:br>
              <a:rPr lang="en-US" altLang="ko-KR" sz="3600" dirty="0"/>
            </a:br>
            <a:r>
              <a:rPr lang="en-US" altLang="ko-KR" sz="3600" dirty="0"/>
              <a:t>Pandas</a:t>
            </a:r>
            <a:br>
              <a:rPr lang="en-US" altLang="ko-KR" sz="3600" dirty="0"/>
            </a:br>
            <a:r>
              <a:rPr lang="en-US" altLang="ko-KR" sz="3600" dirty="0">
                <a:solidFill>
                  <a:srgbClr val="FF0000"/>
                </a:solidFill>
              </a:rPr>
              <a:t>-</a:t>
            </a:r>
            <a:r>
              <a:rPr lang="en-US" altLang="ko-KR" sz="3600" dirty="0"/>
              <a:t>Matplotlib, Seaborn</a:t>
            </a:r>
            <a:r>
              <a:rPr lang="en-US" altLang="ko-KR" sz="3600" dirty="0">
                <a:solidFill>
                  <a:srgbClr val="FF0000"/>
                </a:solidFill>
              </a:rPr>
              <a:t>-</a:t>
            </a:r>
            <a:br>
              <a:rPr lang="en-US" altLang="ko-KR" sz="3600" dirty="0"/>
            </a:br>
            <a:r>
              <a:rPr lang="en-US" altLang="ko-KR" sz="3600" dirty="0" err="1"/>
              <a:t>Sklearn</a:t>
            </a:r>
            <a:br>
              <a:rPr lang="en-US" altLang="ko-KR" sz="3600" dirty="0"/>
            </a:br>
            <a:r>
              <a:rPr lang="en-US" altLang="ko-KR" sz="3600" dirty="0"/>
              <a:t>….</a:t>
            </a:r>
            <a:br>
              <a:rPr lang="en-US" altLang="ko-KR" sz="3600" dirty="0"/>
            </a:br>
            <a:br>
              <a:rPr lang="en-US" altLang="ko-KR" sz="3600" dirty="0"/>
            </a:br>
            <a:br>
              <a:rPr lang="en-US" altLang="ko-KR" sz="2000" dirty="0"/>
            </a:br>
            <a:r>
              <a:rPr lang="ko-KR" altLang="en-US" sz="2000" dirty="0"/>
              <a:t>실증분석 연구회</a:t>
            </a:r>
            <a:endParaRPr lang="ko-KR" altLang="en-US" sz="3600" dirty="0"/>
          </a:p>
        </p:txBody>
      </p:sp>
      <p:sp>
        <p:nvSpPr>
          <p:cNvPr id="5" name="슬라이드 번호 개체 틀 4">
            <a:extLst>
              <a:ext uri="{FF2B5EF4-FFF2-40B4-BE49-F238E27FC236}">
                <a16:creationId xmlns:a16="http://schemas.microsoft.com/office/drawing/2014/main" id="{DFC116F5-3356-4EDB-9281-507D69B3FD19}"/>
              </a:ext>
            </a:extLst>
          </p:cNvPr>
          <p:cNvSpPr>
            <a:spLocks noGrp="1"/>
          </p:cNvSpPr>
          <p:nvPr>
            <p:ph type="sldNum" sz="quarter" idx="12"/>
          </p:nvPr>
        </p:nvSpPr>
        <p:spPr/>
        <p:txBody>
          <a:bodyPr/>
          <a:lstStyle/>
          <a:p>
            <a:fld id="{29B8006E-2624-4838-BCEF-2A7CD0867FCC}" type="slidenum">
              <a:rPr lang="ko-KR" altLang="en-US" smtClean="0"/>
              <a:t>1</a:t>
            </a:fld>
            <a:endParaRPr lang="ko-KR" altLang="en-US"/>
          </a:p>
        </p:txBody>
      </p:sp>
    </p:spTree>
    <p:extLst>
      <p:ext uri="{BB962C8B-B14F-4D97-AF65-F5344CB8AC3E}">
        <p14:creationId xmlns:p14="http://schemas.microsoft.com/office/powerpoint/2010/main" val="23504285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8749A82-C481-4D4C-9A7E-4464EFDA39AE}"/>
              </a:ext>
            </a:extLst>
          </p:cNvPr>
          <p:cNvSpPr>
            <a:spLocks noGrp="1"/>
          </p:cNvSpPr>
          <p:nvPr>
            <p:ph type="title"/>
          </p:nvPr>
        </p:nvSpPr>
        <p:spPr>
          <a:xfrm>
            <a:off x="838200" y="365126"/>
            <a:ext cx="10515600" cy="741779"/>
          </a:xfrm>
        </p:spPr>
        <p:txBody>
          <a:bodyPr>
            <a:normAutofit/>
          </a:bodyPr>
          <a:lstStyle/>
          <a:p>
            <a:r>
              <a:rPr lang="en-US" altLang="ko-KR" sz="3200" dirty="0"/>
              <a:t>Multiple subplots</a:t>
            </a:r>
            <a:endParaRPr lang="ko-KR" altLang="en-US" sz="3200" dirty="0"/>
          </a:p>
        </p:txBody>
      </p:sp>
      <p:sp>
        <p:nvSpPr>
          <p:cNvPr id="3" name="내용 개체 틀 2">
            <a:extLst>
              <a:ext uri="{FF2B5EF4-FFF2-40B4-BE49-F238E27FC236}">
                <a16:creationId xmlns:a16="http://schemas.microsoft.com/office/drawing/2014/main" id="{40903E66-E0DD-46F3-9756-8ECD755E9804}"/>
              </a:ext>
            </a:extLst>
          </p:cNvPr>
          <p:cNvSpPr>
            <a:spLocks noGrp="1"/>
          </p:cNvSpPr>
          <p:nvPr>
            <p:ph idx="1"/>
          </p:nvPr>
        </p:nvSpPr>
        <p:spPr>
          <a:xfrm>
            <a:off x="838200" y="1411705"/>
            <a:ext cx="10515600" cy="5309770"/>
          </a:xfrm>
        </p:spPr>
        <p:txBody>
          <a:bodyPr>
            <a:normAutofit fontScale="47500" lnSpcReduction="20000"/>
          </a:bodyPr>
          <a:lstStyle/>
          <a:p>
            <a:pPr>
              <a:lnSpc>
                <a:spcPct val="120000"/>
              </a:lnSpc>
              <a:spcBef>
                <a:spcPts val="600"/>
              </a:spcBef>
            </a:pPr>
            <a:r>
              <a:rPr lang="en-US" altLang="ko-KR" sz="3800" b="1" dirty="0"/>
              <a:t>Multiple subplots</a:t>
            </a:r>
          </a:p>
          <a:p>
            <a:pPr lvl="1">
              <a:lnSpc>
                <a:spcPct val="120000"/>
              </a:lnSpc>
              <a:spcBef>
                <a:spcPts val="600"/>
              </a:spcBef>
            </a:pPr>
            <a:r>
              <a:rPr lang="en-US" altLang="ko-KR" sz="3400" dirty="0"/>
              <a:t>Sometimes it is helpful to compare different views of data side by side.</a:t>
            </a:r>
          </a:p>
          <a:p>
            <a:pPr lvl="1">
              <a:lnSpc>
                <a:spcPct val="120000"/>
              </a:lnSpc>
              <a:spcBef>
                <a:spcPts val="600"/>
              </a:spcBef>
            </a:pPr>
            <a:r>
              <a:rPr lang="en-US" altLang="ko-KR" sz="3400" dirty="0"/>
              <a:t>Matplotlib has the concept of subplots: groups of smaller axes that can be exist together within a single figure.</a:t>
            </a:r>
          </a:p>
          <a:p>
            <a:pPr>
              <a:lnSpc>
                <a:spcPct val="120000"/>
              </a:lnSpc>
              <a:spcBef>
                <a:spcPts val="600"/>
              </a:spcBef>
            </a:pPr>
            <a:r>
              <a:rPr lang="en-US" altLang="ko-KR" sz="3800" b="1" dirty="0" err="1"/>
              <a:t>plt.subplot</a:t>
            </a:r>
            <a:r>
              <a:rPr lang="en-US" altLang="ko-KR" sz="3800" b="1" dirty="0"/>
              <a:t>: simple grids of subplots</a:t>
            </a:r>
          </a:p>
          <a:p>
            <a:pPr lvl="1">
              <a:lnSpc>
                <a:spcPct val="120000"/>
              </a:lnSpc>
              <a:spcBef>
                <a:spcPts val="600"/>
              </a:spcBef>
            </a:pPr>
            <a:r>
              <a:rPr lang="en-US" altLang="ko-KR" sz="3400" dirty="0"/>
              <a:t>Add a subplot to the current figure</a:t>
            </a:r>
          </a:p>
          <a:p>
            <a:pPr lvl="1">
              <a:lnSpc>
                <a:spcPct val="120000"/>
              </a:lnSpc>
              <a:spcBef>
                <a:spcPts val="600"/>
              </a:spcBef>
            </a:pPr>
            <a:r>
              <a:rPr lang="en-US" altLang="ko-KR" sz="3400" dirty="0"/>
              <a:t>Create a </a:t>
            </a:r>
            <a:r>
              <a:rPr lang="en-US" altLang="ko-KR" sz="3400" dirty="0" err="1"/>
              <a:t>sigle</a:t>
            </a:r>
            <a:r>
              <a:rPr lang="en-US" altLang="ko-KR" sz="3400" dirty="0"/>
              <a:t> subplot within a grid. This command takes three integer arguments – the number of rows, columns and the index of the plot to be created in this scheme, which run from the upper left to the bottom right.</a:t>
            </a:r>
          </a:p>
          <a:p>
            <a:pPr lvl="1">
              <a:lnSpc>
                <a:spcPct val="120000"/>
              </a:lnSpc>
              <a:spcBef>
                <a:spcPts val="600"/>
              </a:spcBef>
            </a:pPr>
            <a:r>
              <a:rPr lang="en-US" altLang="ko-KR" sz="3400" dirty="0"/>
              <a:t>Figure</a:t>
            </a:r>
            <a:r>
              <a:rPr lang="ko-KR" altLang="en-US" sz="3400" dirty="0" err="1"/>
              <a:t>객체명</a:t>
            </a:r>
            <a:r>
              <a:rPr lang="en-US" altLang="ko-KR" sz="3400" dirty="0"/>
              <a:t>.</a:t>
            </a:r>
            <a:r>
              <a:rPr lang="en-US" altLang="ko-KR" sz="3400" dirty="0" err="1"/>
              <a:t>add_subplot</a:t>
            </a:r>
            <a:r>
              <a:rPr lang="en-US" altLang="ko-KR" sz="3400" dirty="0"/>
              <a:t>()</a:t>
            </a:r>
            <a:r>
              <a:rPr lang="ko-KR" altLang="en-US" sz="3400" dirty="0"/>
              <a:t> 메서드를 사용하여 </a:t>
            </a:r>
            <a:r>
              <a:rPr lang="en-US" altLang="ko-KR" sz="3400" dirty="0"/>
              <a:t>Axes </a:t>
            </a:r>
            <a:r>
              <a:rPr lang="ko-KR" altLang="en-US" sz="3400" dirty="0"/>
              <a:t>객체를 생성하고</a:t>
            </a:r>
            <a:r>
              <a:rPr lang="en-US" altLang="ko-KR" sz="3400" dirty="0"/>
              <a:t>, </a:t>
            </a:r>
            <a:r>
              <a:rPr lang="ko-KR" altLang="en-US" sz="3400" dirty="0"/>
              <a:t>생성된 </a:t>
            </a:r>
            <a:r>
              <a:rPr lang="en-US" altLang="ko-KR" sz="3400" dirty="0"/>
              <a:t>Axes</a:t>
            </a:r>
            <a:r>
              <a:rPr lang="ko-KR" altLang="en-US" sz="3400" dirty="0"/>
              <a:t>객체에 </a:t>
            </a:r>
            <a:r>
              <a:rPr lang="en-US" altLang="ko-KR" sz="3400" dirty="0"/>
              <a:t>OO-interface </a:t>
            </a:r>
            <a:r>
              <a:rPr lang="ko-KR" altLang="en-US" sz="3400" dirty="0"/>
              <a:t>방식을 사용하여 그림을 작성한다</a:t>
            </a:r>
            <a:r>
              <a:rPr lang="en-US" altLang="ko-KR" sz="3400" dirty="0"/>
              <a:t>.</a:t>
            </a:r>
          </a:p>
          <a:p>
            <a:pPr>
              <a:lnSpc>
                <a:spcPct val="120000"/>
              </a:lnSpc>
              <a:spcBef>
                <a:spcPts val="600"/>
              </a:spcBef>
            </a:pPr>
            <a:r>
              <a:rPr lang="en-US" altLang="ko-KR" sz="3800" b="1" dirty="0" err="1"/>
              <a:t>plt.subplots</a:t>
            </a:r>
            <a:r>
              <a:rPr lang="en-US" altLang="ko-KR" sz="3800" b="1" dirty="0"/>
              <a:t>: the whole grid in one Go</a:t>
            </a:r>
          </a:p>
          <a:p>
            <a:pPr lvl="1">
              <a:lnSpc>
                <a:spcPct val="120000"/>
              </a:lnSpc>
              <a:spcBef>
                <a:spcPts val="600"/>
              </a:spcBef>
            </a:pPr>
            <a:r>
              <a:rPr lang="en-US" altLang="ko-KR" sz="3400" dirty="0"/>
              <a:t>Create a figure and a set of subplots.</a:t>
            </a:r>
          </a:p>
          <a:p>
            <a:pPr lvl="1">
              <a:lnSpc>
                <a:spcPct val="120000"/>
              </a:lnSpc>
              <a:spcBef>
                <a:spcPts val="600"/>
              </a:spcBef>
            </a:pPr>
            <a:r>
              <a:rPr lang="en-US" altLang="ko-KR" sz="3400" dirty="0"/>
              <a:t>Rather than creating a single subplot, the function creates a full grid of subplots in a single line, returning them in a </a:t>
            </a:r>
            <a:r>
              <a:rPr lang="en-US" altLang="ko-KR" sz="3400" dirty="0" err="1"/>
              <a:t>Numpy</a:t>
            </a:r>
            <a:r>
              <a:rPr lang="en-US" altLang="ko-KR" sz="3400" dirty="0"/>
              <a:t> array.</a:t>
            </a:r>
          </a:p>
          <a:p>
            <a:pPr lvl="1">
              <a:lnSpc>
                <a:spcPct val="120000"/>
              </a:lnSpc>
              <a:spcBef>
                <a:spcPts val="600"/>
              </a:spcBef>
            </a:pPr>
            <a:r>
              <a:rPr lang="en-US" altLang="ko-KR" sz="3400" dirty="0"/>
              <a:t>By specifying </a:t>
            </a:r>
            <a:r>
              <a:rPr lang="en-US" altLang="ko-KR" sz="3400" dirty="0" err="1"/>
              <a:t>sharex</a:t>
            </a:r>
            <a:r>
              <a:rPr lang="en-US" altLang="ko-KR" sz="3400" dirty="0"/>
              <a:t>, and </a:t>
            </a:r>
            <a:r>
              <a:rPr lang="en-US" altLang="ko-KR" sz="3400" dirty="0" err="1"/>
              <a:t>sharey</a:t>
            </a:r>
            <a:r>
              <a:rPr lang="en-US" altLang="ko-KR" sz="3400" dirty="0"/>
              <a:t>, we automatically removed inner labels on the grid to make the plot cleaner. (</a:t>
            </a:r>
            <a:r>
              <a:rPr lang="en-US" altLang="ko-KR" sz="3400" dirty="0" err="1"/>
              <a:t>sharex</a:t>
            </a:r>
            <a:r>
              <a:rPr lang="en-US" altLang="ko-KR" sz="3400" dirty="0"/>
              <a:t>, </a:t>
            </a:r>
            <a:r>
              <a:rPr lang="en-US" altLang="ko-KR" sz="3400" dirty="0" err="1"/>
              <a:t>sharey</a:t>
            </a:r>
            <a:r>
              <a:rPr lang="en-US" altLang="ko-KR" sz="3400" dirty="0"/>
              <a:t> : x</a:t>
            </a:r>
            <a:r>
              <a:rPr lang="ko-KR" altLang="en-US" sz="3400" dirty="0"/>
              <a:t>축과 </a:t>
            </a:r>
            <a:r>
              <a:rPr lang="en-US" altLang="ko-KR" sz="3400" dirty="0"/>
              <a:t>y</a:t>
            </a:r>
            <a:r>
              <a:rPr lang="ko-KR" altLang="en-US" sz="3400" dirty="0"/>
              <a:t>축을 모든 그림들에 대해 공통 적용</a:t>
            </a:r>
            <a:r>
              <a:rPr lang="en-US" altLang="ko-KR" sz="3400" dirty="0"/>
              <a:t>)</a:t>
            </a:r>
          </a:p>
        </p:txBody>
      </p:sp>
      <p:sp>
        <p:nvSpPr>
          <p:cNvPr id="5" name="슬라이드 번호 개체 틀 4">
            <a:extLst>
              <a:ext uri="{FF2B5EF4-FFF2-40B4-BE49-F238E27FC236}">
                <a16:creationId xmlns:a16="http://schemas.microsoft.com/office/drawing/2014/main" id="{DFC116F5-3356-4EDB-9281-507D69B3FD19}"/>
              </a:ext>
            </a:extLst>
          </p:cNvPr>
          <p:cNvSpPr>
            <a:spLocks noGrp="1"/>
          </p:cNvSpPr>
          <p:nvPr>
            <p:ph type="sldNum" sz="quarter" idx="12"/>
          </p:nvPr>
        </p:nvSpPr>
        <p:spPr/>
        <p:txBody>
          <a:bodyPr/>
          <a:lstStyle/>
          <a:p>
            <a:fld id="{29B8006E-2624-4838-BCEF-2A7CD0867FCC}" type="slidenum">
              <a:rPr lang="ko-KR" altLang="en-US" smtClean="0"/>
              <a:t>10</a:t>
            </a:fld>
            <a:endParaRPr lang="ko-KR" altLang="en-US"/>
          </a:p>
        </p:txBody>
      </p:sp>
    </p:spTree>
    <p:extLst>
      <p:ext uri="{BB962C8B-B14F-4D97-AF65-F5344CB8AC3E}">
        <p14:creationId xmlns:p14="http://schemas.microsoft.com/office/powerpoint/2010/main" val="17698118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8749A82-C481-4D4C-9A7E-4464EFDA39AE}"/>
              </a:ext>
            </a:extLst>
          </p:cNvPr>
          <p:cNvSpPr>
            <a:spLocks noGrp="1"/>
          </p:cNvSpPr>
          <p:nvPr>
            <p:ph type="title"/>
          </p:nvPr>
        </p:nvSpPr>
        <p:spPr>
          <a:xfrm>
            <a:off x="838200" y="365126"/>
            <a:ext cx="10515600" cy="741779"/>
          </a:xfrm>
        </p:spPr>
        <p:txBody>
          <a:bodyPr>
            <a:normAutofit/>
          </a:bodyPr>
          <a:lstStyle/>
          <a:p>
            <a:r>
              <a:rPr lang="ko-KR" altLang="en-US" sz="3200" dirty="0"/>
              <a:t>다양한 유형의 그림</a:t>
            </a:r>
          </a:p>
        </p:txBody>
      </p:sp>
      <p:sp>
        <p:nvSpPr>
          <p:cNvPr id="3" name="내용 개체 틀 2">
            <a:extLst>
              <a:ext uri="{FF2B5EF4-FFF2-40B4-BE49-F238E27FC236}">
                <a16:creationId xmlns:a16="http://schemas.microsoft.com/office/drawing/2014/main" id="{40903E66-E0DD-46F3-9756-8ECD755E9804}"/>
              </a:ext>
            </a:extLst>
          </p:cNvPr>
          <p:cNvSpPr>
            <a:spLocks noGrp="1"/>
          </p:cNvSpPr>
          <p:nvPr>
            <p:ph idx="1"/>
          </p:nvPr>
        </p:nvSpPr>
        <p:spPr>
          <a:xfrm>
            <a:off x="838200" y="1411705"/>
            <a:ext cx="10515600" cy="5081169"/>
          </a:xfrm>
        </p:spPr>
        <p:txBody>
          <a:bodyPr>
            <a:normAutofit/>
          </a:bodyPr>
          <a:lstStyle/>
          <a:p>
            <a:pPr>
              <a:lnSpc>
                <a:spcPct val="100000"/>
              </a:lnSpc>
              <a:spcBef>
                <a:spcPts val="600"/>
              </a:spcBef>
            </a:pPr>
            <a:r>
              <a:rPr lang="en-US" altLang="ko-KR" sz="2000" b="1" dirty="0"/>
              <a:t>Histogram</a:t>
            </a:r>
          </a:p>
          <a:p>
            <a:pPr lvl="1">
              <a:lnSpc>
                <a:spcPct val="100000"/>
              </a:lnSpc>
              <a:spcBef>
                <a:spcPts val="600"/>
              </a:spcBef>
            </a:pPr>
            <a:r>
              <a:rPr lang="en-US" altLang="ko-KR" sz="1800" dirty="0"/>
              <a:t>A simple histogram can be a great first step in understanding a dataset.</a:t>
            </a:r>
          </a:p>
          <a:p>
            <a:pPr lvl="1">
              <a:lnSpc>
                <a:spcPct val="100000"/>
              </a:lnSpc>
              <a:spcBef>
                <a:spcPts val="600"/>
              </a:spcBef>
            </a:pPr>
            <a:r>
              <a:rPr lang="ko-KR" altLang="en-US" sz="1800" dirty="0"/>
              <a:t>매개변수 </a:t>
            </a:r>
            <a:r>
              <a:rPr lang="en-US" altLang="ko-KR" sz="1800" dirty="0"/>
              <a:t>bin, color, density, cumulative </a:t>
            </a:r>
            <a:r>
              <a:rPr lang="ko-KR" altLang="en-US" sz="1800" dirty="0"/>
              <a:t>등을 이용한 다양한 형태 작성</a:t>
            </a:r>
            <a:endParaRPr lang="en-US" altLang="ko-KR" sz="1800" dirty="0"/>
          </a:p>
          <a:p>
            <a:pPr lvl="1">
              <a:lnSpc>
                <a:spcPct val="100000"/>
              </a:lnSpc>
              <a:spcBef>
                <a:spcPts val="600"/>
              </a:spcBef>
            </a:pPr>
            <a:r>
              <a:rPr lang="ko-KR" altLang="en-US" sz="1800" dirty="0"/>
              <a:t>다양한 방식으로 히스토그램을 작성함</a:t>
            </a:r>
            <a:endParaRPr lang="en-US" altLang="ko-KR" sz="1800" dirty="0"/>
          </a:p>
          <a:p>
            <a:pPr lvl="1">
              <a:lnSpc>
                <a:spcPct val="100000"/>
              </a:lnSpc>
              <a:spcBef>
                <a:spcPts val="600"/>
              </a:spcBef>
            </a:pPr>
            <a:r>
              <a:rPr lang="ko-KR" altLang="en-US" sz="1800" dirty="0"/>
              <a:t>여러 그룹을 겹쳐서 히스토그램을 작성</a:t>
            </a:r>
            <a:endParaRPr lang="en-US" altLang="ko-KR" sz="1800" dirty="0"/>
          </a:p>
          <a:p>
            <a:pPr>
              <a:lnSpc>
                <a:spcPct val="100000"/>
              </a:lnSpc>
              <a:spcBef>
                <a:spcPts val="600"/>
              </a:spcBef>
            </a:pPr>
            <a:r>
              <a:rPr lang="en-US" altLang="ko-KR" sz="2000" b="1" dirty="0"/>
              <a:t>Bar chart(</a:t>
            </a:r>
            <a:r>
              <a:rPr lang="ko-KR" altLang="en-US" sz="2000" b="1" dirty="0"/>
              <a:t>막대그래프</a:t>
            </a:r>
            <a:r>
              <a:rPr lang="en-US" altLang="ko-KR" sz="2000" b="1" dirty="0"/>
              <a:t>)</a:t>
            </a:r>
          </a:p>
          <a:p>
            <a:pPr lvl="1">
              <a:lnSpc>
                <a:spcPct val="100000"/>
              </a:lnSpc>
              <a:spcBef>
                <a:spcPts val="600"/>
              </a:spcBef>
            </a:pPr>
            <a:r>
              <a:rPr lang="ko-KR" altLang="en-US" sz="1800" dirty="0"/>
              <a:t>막대그래프를 작성하기 위해서는 </a:t>
            </a:r>
            <a:r>
              <a:rPr lang="en-US" altLang="ko-KR" sz="1800" dirty="0"/>
              <a:t>X</a:t>
            </a:r>
            <a:r>
              <a:rPr lang="ko-KR" altLang="en-US" sz="1800" dirty="0"/>
              <a:t>값과 </a:t>
            </a:r>
            <a:r>
              <a:rPr lang="en-US" altLang="ko-KR" sz="1800" dirty="0"/>
              <a:t>Y</a:t>
            </a:r>
            <a:r>
              <a:rPr lang="ko-KR" altLang="en-US" sz="1800" dirty="0"/>
              <a:t>값으로 </a:t>
            </a:r>
            <a:r>
              <a:rPr lang="en-US" altLang="ko-KR" sz="1800" dirty="0"/>
              <a:t>height</a:t>
            </a:r>
            <a:r>
              <a:rPr lang="ko-KR" altLang="en-US" sz="1800" dirty="0"/>
              <a:t>를 지정하여 주어야 한다</a:t>
            </a:r>
            <a:r>
              <a:rPr lang="en-US" altLang="ko-KR" sz="1800" dirty="0"/>
              <a:t>. bar(x, height) </a:t>
            </a:r>
          </a:p>
          <a:p>
            <a:pPr lvl="1">
              <a:lnSpc>
                <a:spcPct val="100000"/>
              </a:lnSpc>
              <a:spcBef>
                <a:spcPts val="600"/>
              </a:spcBef>
            </a:pPr>
            <a:r>
              <a:rPr lang="ko-KR" altLang="en-US" sz="1800" dirty="0"/>
              <a:t>데이터프레임의 경우 </a:t>
            </a:r>
            <a:r>
              <a:rPr lang="en-US" altLang="ko-KR" sz="1800" dirty="0"/>
              <a:t>height</a:t>
            </a:r>
            <a:r>
              <a:rPr lang="ko-KR" altLang="en-US" sz="1800" dirty="0"/>
              <a:t>값이 산출되지 않는 경우가 많으며</a:t>
            </a:r>
            <a:r>
              <a:rPr lang="en-US" altLang="ko-KR" sz="1800" dirty="0"/>
              <a:t>, </a:t>
            </a:r>
            <a:r>
              <a:rPr lang="ko-KR" altLang="en-US" sz="1800" dirty="0"/>
              <a:t>이 경우는 </a:t>
            </a:r>
            <a:r>
              <a:rPr lang="en-US" altLang="ko-KR" sz="1800" dirty="0" err="1"/>
              <a:t>value_counts</a:t>
            </a:r>
            <a:r>
              <a:rPr lang="en-US" altLang="ko-KR" sz="1800" dirty="0"/>
              <a:t>() </a:t>
            </a:r>
            <a:r>
              <a:rPr lang="ko-KR" altLang="en-US" sz="1800" dirty="0"/>
              <a:t>메서드를 이용하여 </a:t>
            </a:r>
            <a:r>
              <a:rPr lang="en-US" altLang="ko-KR" sz="1800" dirty="0" err="1"/>
              <a:t>heigh</a:t>
            </a:r>
            <a:r>
              <a:rPr lang="ko-KR" altLang="en-US" sz="1800" dirty="0"/>
              <a:t>를 구하여 주어야한다</a:t>
            </a:r>
            <a:r>
              <a:rPr lang="en-US" altLang="ko-KR" sz="1800" dirty="0"/>
              <a:t>.</a:t>
            </a:r>
          </a:p>
          <a:p>
            <a:pPr lvl="1">
              <a:lnSpc>
                <a:spcPct val="100000"/>
              </a:lnSpc>
              <a:spcBef>
                <a:spcPts val="600"/>
              </a:spcBef>
            </a:pPr>
            <a:r>
              <a:rPr lang="ko-KR" altLang="en-US" sz="1800" dirty="0"/>
              <a:t>수평 막대그래프를 작성하기 위해서는 </a:t>
            </a:r>
            <a:r>
              <a:rPr lang="en-US" altLang="ko-KR" sz="1800" dirty="0" err="1"/>
              <a:t>barh</a:t>
            </a:r>
            <a:r>
              <a:rPr lang="en-US" altLang="ko-KR" sz="1800" dirty="0"/>
              <a:t>()</a:t>
            </a:r>
            <a:r>
              <a:rPr lang="ko-KR" altLang="en-US" sz="1800" dirty="0"/>
              <a:t>함수를 사용한다</a:t>
            </a:r>
            <a:r>
              <a:rPr lang="en-US" altLang="ko-KR" sz="1800" dirty="0"/>
              <a:t>.</a:t>
            </a:r>
          </a:p>
          <a:p>
            <a:pPr>
              <a:lnSpc>
                <a:spcPct val="100000"/>
              </a:lnSpc>
              <a:spcBef>
                <a:spcPts val="600"/>
              </a:spcBef>
            </a:pPr>
            <a:r>
              <a:rPr lang="en-US" altLang="ko-KR" sz="2000" b="1" dirty="0"/>
              <a:t>Pie chart(</a:t>
            </a:r>
            <a:r>
              <a:rPr lang="ko-KR" altLang="en-US" sz="2000" b="1" dirty="0"/>
              <a:t>원 그래프</a:t>
            </a:r>
            <a:r>
              <a:rPr lang="en-US" altLang="ko-KR" sz="2000" b="1" dirty="0"/>
              <a:t>)</a:t>
            </a:r>
          </a:p>
          <a:p>
            <a:pPr lvl="1">
              <a:lnSpc>
                <a:spcPct val="100000"/>
              </a:lnSpc>
              <a:spcBef>
                <a:spcPts val="600"/>
              </a:spcBef>
            </a:pPr>
            <a:r>
              <a:rPr lang="ko-KR" altLang="en-US" sz="1800" dirty="0"/>
              <a:t>각 요소의 비율을 추출하고 추출된 비율에 따라 원형을 부채꼴로 분할한 그래프</a:t>
            </a:r>
            <a:endParaRPr lang="en-US" altLang="ko-KR" sz="1800" dirty="0"/>
          </a:p>
          <a:p>
            <a:pPr lvl="1">
              <a:lnSpc>
                <a:spcPct val="100000"/>
              </a:lnSpc>
              <a:spcBef>
                <a:spcPts val="600"/>
              </a:spcBef>
            </a:pPr>
            <a:r>
              <a:rPr lang="ko-KR" altLang="en-US" sz="1800" dirty="0"/>
              <a:t>각 요소의 비율을 비교하기 편리하다</a:t>
            </a:r>
            <a:r>
              <a:rPr lang="en-US" altLang="ko-KR" sz="1800" dirty="0"/>
              <a:t>.</a:t>
            </a:r>
          </a:p>
        </p:txBody>
      </p:sp>
      <p:sp>
        <p:nvSpPr>
          <p:cNvPr id="5" name="슬라이드 번호 개체 틀 4">
            <a:extLst>
              <a:ext uri="{FF2B5EF4-FFF2-40B4-BE49-F238E27FC236}">
                <a16:creationId xmlns:a16="http://schemas.microsoft.com/office/drawing/2014/main" id="{DFC116F5-3356-4EDB-9281-507D69B3FD19}"/>
              </a:ext>
            </a:extLst>
          </p:cNvPr>
          <p:cNvSpPr>
            <a:spLocks noGrp="1"/>
          </p:cNvSpPr>
          <p:nvPr>
            <p:ph type="sldNum" sz="quarter" idx="12"/>
          </p:nvPr>
        </p:nvSpPr>
        <p:spPr/>
        <p:txBody>
          <a:bodyPr/>
          <a:lstStyle/>
          <a:p>
            <a:fld id="{29B8006E-2624-4838-BCEF-2A7CD0867FCC}" type="slidenum">
              <a:rPr lang="ko-KR" altLang="en-US" smtClean="0"/>
              <a:t>11</a:t>
            </a:fld>
            <a:endParaRPr lang="ko-KR" altLang="en-US"/>
          </a:p>
        </p:txBody>
      </p:sp>
    </p:spTree>
    <p:extLst>
      <p:ext uri="{BB962C8B-B14F-4D97-AF65-F5344CB8AC3E}">
        <p14:creationId xmlns:p14="http://schemas.microsoft.com/office/powerpoint/2010/main" val="4046873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8749A82-C481-4D4C-9A7E-4464EFDA39AE}"/>
              </a:ext>
            </a:extLst>
          </p:cNvPr>
          <p:cNvSpPr>
            <a:spLocks noGrp="1"/>
          </p:cNvSpPr>
          <p:nvPr>
            <p:ph type="title"/>
          </p:nvPr>
        </p:nvSpPr>
        <p:spPr>
          <a:xfrm>
            <a:off x="838200" y="365126"/>
            <a:ext cx="10515600" cy="741779"/>
          </a:xfrm>
        </p:spPr>
        <p:txBody>
          <a:bodyPr>
            <a:normAutofit/>
          </a:bodyPr>
          <a:lstStyle/>
          <a:p>
            <a:r>
              <a:rPr lang="ko-KR" altLang="en-US" sz="3200" dirty="0"/>
              <a:t>다양한 유형의 그림</a:t>
            </a:r>
          </a:p>
        </p:txBody>
      </p:sp>
      <p:sp>
        <p:nvSpPr>
          <p:cNvPr id="3" name="내용 개체 틀 2">
            <a:extLst>
              <a:ext uri="{FF2B5EF4-FFF2-40B4-BE49-F238E27FC236}">
                <a16:creationId xmlns:a16="http://schemas.microsoft.com/office/drawing/2014/main" id="{40903E66-E0DD-46F3-9756-8ECD755E9804}"/>
              </a:ext>
            </a:extLst>
          </p:cNvPr>
          <p:cNvSpPr>
            <a:spLocks noGrp="1"/>
          </p:cNvSpPr>
          <p:nvPr>
            <p:ph idx="1"/>
          </p:nvPr>
        </p:nvSpPr>
        <p:spPr>
          <a:xfrm>
            <a:off x="838200" y="1411705"/>
            <a:ext cx="10515600" cy="5081169"/>
          </a:xfrm>
        </p:spPr>
        <p:txBody>
          <a:bodyPr>
            <a:normAutofit/>
          </a:bodyPr>
          <a:lstStyle/>
          <a:p>
            <a:pPr>
              <a:lnSpc>
                <a:spcPct val="100000"/>
              </a:lnSpc>
              <a:spcBef>
                <a:spcPts val="600"/>
              </a:spcBef>
            </a:pPr>
            <a:r>
              <a:rPr lang="en-US" altLang="ko-KR" sz="2000" b="1" dirty="0"/>
              <a:t>Boxplot(</a:t>
            </a:r>
            <a:r>
              <a:rPr lang="ko-KR" altLang="en-US" sz="2000" b="1" dirty="0"/>
              <a:t>상자그림</a:t>
            </a:r>
            <a:r>
              <a:rPr lang="en-US" altLang="ko-KR" sz="2000" b="1" dirty="0"/>
              <a:t>)</a:t>
            </a:r>
          </a:p>
          <a:p>
            <a:pPr lvl="1">
              <a:lnSpc>
                <a:spcPct val="100000"/>
              </a:lnSpc>
              <a:spcBef>
                <a:spcPts val="600"/>
              </a:spcBef>
            </a:pPr>
            <a:r>
              <a:rPr lang="en-US" altLang="ko-KR" sz="1800" dirty="0"/>
              <a:t>Boxplot</a:t>
            </a:r>
            <a:r>
              <a:rPr lang="ko-KR" altLang="en-US" sz="1800" dirty="0"/>
              <a:t>은 중앙값</a:t>
            </a:r>
            <a:r>
              <a:rPr lang="en-US" altLang="ko-KR" sz="1800" dirty="0"/>
              <a:t>, 4</a:t>
            </a:r>
            <a:r>
              <a:rPr lang="ko-KR" altLang="en-US" sz="1800" dirty="0" err="1"/>
              <a:t>분위값</a:t>
            </a:r>
            <a:r>
              <a:rPr lang="en-US" altLang="ko-KR" sz="1800" dirty="0"/>
              <a:t>, </a:t>
            </a:r>
            <a:r>
              <a:rPr lang="ko-KR" altLang="en-US" sz="1800" dirty="0" err="1"/>
              <a:t>이상값</a:t>
            </a:r>
            <a:r>
              <a:rPr lang="ko-KR" altLang="en-US" sz="1800" dirty="0"/>
              <a:t> 등을 체계적으로 보여주는 그래프이다</a:t>
            </a:r>
            <a:r>
              <a:rPr lang="en-US" altLang="ko-KR" sz="1800" dirty="0"/>
              <a:t>.</a:t>
            </a:r>
          </a:p>
          <a:p>
            <a:pPr lvl="1">
              <a:lnSpc>
                <a:spcPct val="100000"/>
              </a:lnSpc>
              <a:spcBef>
                <a:spcPts val="600"/>
              </a:spcBef>
            </a:pPr>
            <a:r>
              <a:rPr lang="ko-KR" altLang="en-US" sz="1800" dirty="0"/>
              <a:t>단일 </a:t>
            </a:r>
            <a:r>
              <a:rPr lang="en-US" altLang="ko-KR" sz="1800" dirty="0"/>
              <a:t>boxplot, </a:t>
            </a:r>
            <a:r>
              <a:rPr lang="ko-KR" altLang="en-US" sz="1800" dirty="0"/>
              <a:t>또는 여러 개의 </a:t>
            </a:r>
            <a:r>
              <a:rPr lang="en-US" altLang="ko-KR" sz="1800" dirty="0"/>
              <a:t>boxplot</a:t>
            </a:r>
            <a:r>
              <a:rPr lang="ko-KR" altLang="en-US" sz="1800" dirty="0"/>
              <a:t>을 동시에 작성할 수 있다</a:t>
            </a:r>
            <a:r>
              <a:rPr lang="en-US" altLang="ko-KR" sz="1800" dirty="0"/>
              <a:t>. </a:t>
            </a:r>
            <a:r>
              <a:rPr lang="ko-KR" altLang="en-US" sz="1800" dirty="0"/>
              <a:t>여러 개를 하나의 그림에 작성하면 중심위치 및 산포에 대한 비교가 편리하다</a:t>
            </a:r>
            <a:r>
              <a:rPr lang="en-US" altLang="ko-KR" sz="1800" dirty="0"/>
              <a:t>.</a:t>
            </a:r>
          </a:p>
          <a:p>
            <a:pPr lvl="1">
              <a:lnSpc>
                <a:spcPct val="100000"/>
              </a:lnSpc>
              <a:spcBef>
                <a:spcPts val="600"/>
              </a:spcBef>
            </a:pPr>
            <a:r>
              <a:rPr lang="ko-KR" altLang="en-US" sz="1800" dirty="0"/>
              <a:t>입력 데이터는 </a:t>
            </a:r>
            <a:r>
              <a:rPr lang="en-US" altLang="ko-KR" sz="1800" dirty="0"/>
              <a:t>array or</a:t>
            </a:r>
            <a:r>
              <a:rPr lang="ko-KR" altLang="en-US" sz="1800" dirty="0"/>
              <a:t> </a:t>
            </a:r>
            <a:r>
              <a:rPr lang="en-US" altLang="ko-KR" sz="1800" dirty="0"/>
              <a:t>a sequence of vectors</a:t>
            </a:r>
            <a:r>
              <a:rPr lang="ko-KR" altLang="en-US" sz="1800" dirty="0"/>
              <a:t>가 될 수 있다</a:t>
            </a:r>
            <a:r>
              <a:rPr lang="en-US" altLang="ko-KR" sz="1800" dirty="0"/>
              <a:t>. Labels</a:t>
            </a:r>
            <a:r>
              <a:rPr lang="ko-KR" altLang="en-US" sz="1800" dirty="0"/>
              <a:t>로 각 </a:t>
            </a:r>
            <a:r>
              <a:rPr lang="en-US" altLang="ko-KR" sz="1800" dirty="0"/>
              <a:t>sequence</a:t>
            </a:r>
            <a:r>
              <a:rPr lang="ko-KR" altLang="en-US" sz="1800" dirty="0"/>
              <a:t>을 지정하여 줄 수 있다</a:t>
            </a:r>
            <a:r>
              <a:rPr lang="en-US" altLang="ko-KR" sz="1800" dirty="0"/>
              <a:t>.</a:t>
            </a:r>
          </a:p>
          <a:p>
            <a:pPr marL="457200" lvl="1" indent="0">
              <a:buNone/>
            </a:pPr>
            <a:endParaRPr lang="ko-KR" altLang="en-US" sz="2000" dirty="0"/>
          </a:p>
        </p:txBody>
      </p:sp>
      <p:sp>
        <p:nvSpPr>
          <p:cNvPr id="5" name="슬라이드 번호 개체 틀 4">
            <a:extLst>
              <a:ext uri="{FF2B5EF4-FFF2-40B4-BE49-F238E27FC236}">
                <a16:creationId xmlns:a16="http://schemas.microsoft.com/office/drawing/2014/main" id="{DFC116F5-3356-4EDB-9281-507D69B3FD19}"/>
              </a:ext>
            </a:extLst>
          </p:cNvPr>
          <p:cNvSpPr>
            <a:spLocks noGrp="1"/>
          </p:cNvSpPr>
          <p:nvPr>
            <p:ph type="sldNum" sz="quarter" idx="12"/>
          </p:nvPr>
        </p:nvSpPr>
        <p:spPr/>
        <p:txBody>
          <a:bodyPr/>
          <a:lstStyle/>
          <a:p>
            <a:fld id="{29B8006E-2624-4838-BCEF-2A7CD0867FCC}" type="slidenum">
              <a:rPr lang="ko-KR" altLang="en-US" smtClean="0"/>
              <a:t>12</a:t>
            </a:fld>
            <a:endParaRPr lang="ko-KR" altLang="en-US"/>
          </a:p>
        </p:txBody>
      </p:sp>
      <p:pic>
        <p:nvPicPr>
          <p:cNvPr id="6" name="Picture">
            <a:extLst>
              <a:ext uri="{FF2B5EF4-FFF2-40B4-BE49-F238E27FC236}">
                <a16:creationId xmlns:a16="http://schemas.microsoft.com/office/drawing/2014/main" id="{E45F61FD-A96E-42C6-9749-691D3774B4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2762" y="3720352"/>
            <a:ext cx="5535663" cy="29280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407333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8749A82-C481-4D4C-9A7E-4464EFDA39AE}"/>
              </a:ext>
            </a:extLst>
          </p:cNvPr>
          <p:cNvSpPr>
            <a:spLocks noGrp="1"/>
          </p:cNvSpPr>
          <p:nvPr>
            <p:ph type="title"/>
          </p:nvPr>
        </p:nvSpPr>
        <p:spPr>
          <a:xfrm>
            <a:off x="838200" y="365126"/>
            <a:ext cx="10515600" cy="741779"/>
          </a:xfrm>
        </p:spPr>
        <p:txBody>
          <a:bodyPr>
            <a:normAutofit/>
          </a:bodyPr>
          <a:lstStyle/>
          <a:p>
            <a:r>
              <a:rPr lang="en-US" altLang="ko-KR" sz="3200" dirty="0"/>
              <a:t>Seaborn</a:t>
            </a:r>
            <a:endParaRPr lang="ko-KR" altLang="en-US" sz="3200" dirty="0"/>
          </a:p>
        </p:txBody>
      </p:sp>
      <p:sp>
        <p:nvSpPr>
          <p:cNvPr id="3" name="내용 개체 틀 2">
            <a:extLst>
              <a:ext uri="{FF2B5EF4-FFF2-40B4-BE49-F238E27FC236}">
                <a16:creationId xmlns:a16="http://schemas.microsoft.com/office/drawing/2014/main" id="{40903E66-E0DD-46F3-9756-8ECD755E9804}"/>
              </a:ext>
            </a:extLst>
          </p:cNvPr>
          <p:cNvSpPr>
            <a:spLocks noGrp="1"/>
          </p:cNvSpPr>
          <p:nvPr>
            <p:ph idx="1"/>
          </p:nvPr>
        </p:nvSpPr>
        <p:spPr>
          <a:xfrm>
            <a:off x="838200" y="1411705"/>
            <a:ext cx="10515600" cy="5081169"/>
          </a:xfrm>
        </p:spPr>
        <p:txBody>
          <a:bodyPr>
            <a:normAutofit fontScale="77500" lnSpcReduction="20000"/>
          </a:bodyPr>
          <a:lstStyle/>
          <a:p>
            <a:pPr>
              <a:lnSpc>
                <a:spcPct val="120000"/>
              </a:lnSpc>
              <a:spcBef>
                <a:spcPts val="600"/>
              </a:spcBef>
            </a:pPr>
            <a:r>
              <a:rPr lang="en-US" altLang="ko-KR" sz="2400" b="1" dirty="0"/>
              <a:t>Introduction to seaborn</a:t>
            </a:r>
          </a:p>
          <a:p>
            <a:pPr lvl="1">
              <a:lnSpc>
                <a:spcPct val="120000"/>
              </a:lnSpc>
              <a:spcBef>
                <a:spcPts val="600"/>
              </a:spcBef>
            </a:pPr>
            <a:r>
              <a:rPr lang="en-US" altLang="ko-KR" sz="2000" dirty="0"/>
              <a:t>Seaborn</a:t>
            </a:r>
            <a:r>
              <a:rPr lang="ko-KR" altLang="en-US" sz="2000" dirty="0"/>
              <a:t>은 </a:t>
            </a:r>
            <a:r>
              <a:rPr lang="ko-KR" altLang="en-US" sz="2000" dirty="0" err="1"/>
              <a:t>파이썬에서</a:t>
            </a:r>
            <a:r>
              <a:rPr lang="ko-KR" altLang="en-US" sz="2000" dirty="0"/>
              <a:t> 통계 관련 그래픽을 생성하기 위한 라이브러리이다</a:t>
            </a:r>
            <a:r>
              <a:rPr lang="en-US" altLang="ko-KR" sz="2000" dirty="0"/>
              <a:t>. </a:t>
            </a:r>
            <a:r>
              <a:rPr lang="ko-KR" altLang="en-US" sz="2000" dirty="0" err="1"/>
              <a:t>씨본은</a:t>
            </a:r>
            <a:r>
              <a:rPr lang="ko-KR" altLang="en-US" sz="2000" dirty="0"/>
              <a:t> 데이터에 대한 탐색</a:t>
            </a:r>
            <a:r>
              <a:rPr lang="en-US" altLang="ko-KR" sz="2000" dirty="0"/>
              <a:t>, </a:t>
            </a:r>
            <a:r>
              <a:rPr lang="ko-KR" altLang="en-US" sz="2000" dirty="0"/>
              <a:t>이해를 위한 시각화를 주 목적으로 하여 제작되었다</a:t>
            </a:r>
            <a:r>
              <a:rPr lang="en-US" altLang="ko-KR" sz="2000" dirty="0"/>
              <a:t>.</a:t>
            </a:r>
          </a:p>
          <a:p>
            <a:pPr lvl="1">
              <a:lnSpc>
                <a:spcPct val="120000"/>
              </a:lnSpc>
              <a:spcBef>
                <a:spcPts val="600"/>
              </a:spcBef>
            </a:pPr>
            <a:r>
              <a:rPr lang="en-US" altLang="ko-KR" sz="2000" dirty="0"/>
              <a:t>matplotlib</a:t>
            </a:r>
            <a:r>
              <a:rPr lang="ko-KR" altLang="en-US" sz="2000" dirty="0"/>
              <a:t> 최상위 층에 </a:t>
            </a:r>
            <a:r>
              <a:rPr lang="en-US" altLang="ko-KR" sz="2000" dirty="0"/>
              <a:t>built on </a:t>
            </a:r>
            <a:r>
              <a:rPr lang="ko-KR" altLang="en-US" sz="2000" dirty="0"/>
              <a:t>되어 있으며</a:t>
            </a:r>
            <a:r>
              <a:rPr lang="en-US" altLang="ko-KR" sz="2000" dirty="0"/>
              <a:t>, </a:t>
            </a:r>
            <a:r>
              <a:rPr lang="ko-KR" altLang="en-US" sz="2000" dirty="0" err="1"/>
              <a:t>판다스</a:t>
            </a:r>
            <a:r>
              <a:rPr lang="ko-KR" altLang="en-US" sz="2000" dirty="0"/>
              <a:t> 자료구조와 밀접하게 통합되어 있다</a:t>
            </a:r>
            <a:r>
              <a:rPr lang="en-US" altLang="ko-KR" sz="2000" dirty="0"/>
              <a:t>.</a:t>
            </a:r>
          </a:p>
          <a:p>
            <a:pPr lvl="1">
              <a:lnSpc>
                <a:spcPct val="120000"/>
              </a:lnSpc>
              <a:spcBef>
                <a:spcPts val="600"/>
              </a:spcBef>
            </a:pPr>
            <a:r>
              <a:rPr lang="ko-KR" altLang="en-US" sz="2000" dirty="0"/>
              <a:t>내부적으로 </a:t>
            </a:r>
            <a:r>
              <a:rPr lang="en-US" altLang="ko-KR" sz="2000" dirty="0"/>
              <a:t>seaborn</a:t>
            </a:r>
            <a:r>
              <a:rPr lang="ko-KR" altLang="en-US" sz="2000" dirty="0"/>
              <a:t>은 </a:t>
            </a:r>
            <a:r>
              <a:rPr lang="en-US" altLang="ko-KR" sz="2000" dirty="0"/>
              <a:t>matplotlib</a:t>
            </a:r>
            <a:r>
              <a:rPr lang="ko-KR" altLang="en-US" sz="2000" dirty="0"/>
              <a:t>을 사용해서 그림을 그린다</a:t>
            </a:r>
            <a:r>
              <a:rPr lang="en-US" altLang="ko-KR" sz="2000" dirty="0"/>
              <a:t>. </a:t>
            </a:r>
            <a:r>
              <a:rPr lang="ko-KR" altLang="en-US" sz="2000" dirty="0"/>
              <a:t>많은 작업들이 </a:t>
            </a:r>
            <a:r>
              <a:rPr lang="en-US" altLang="ko-KR" sz="2000" dirty="0"/>
              <a:t>seaborn</a:t>
            </a:r>
            <a:r>
              <a:rPr lang="ko-KR" altLang="en-US" sz="2000" dirty="0"/>
              <a:t>으로 해결 가능하지만</a:t>
            </a:r>
            <a:r>
              <a:rPr lang="en-US" altLang="ko-KR" sz="2000" dirty="0"/>
              <a:t>, </a:t>
            </a:r>
            <a:r>
              <a:rPr lang="ko-KR" altLang="en-US" sz="2000" dirty="0"/>
              <a:t>추가적인 커스텀 옵션이 필요할 때는 </a:t>
            </a:r>
            <a:r>
              <a:rPr lang="en-US" altLang="ko-KR" sz="2000" dirty="0"/>
              <a:t>matplotlib</a:t>
            </a:r>
            <a:r>
              <a:rPr lang="ko-KR" altLang="en-US" sz="2000" dirty="0"/>
              <a:t>을 직접적으로 사용해야 한다</a:t>
            </a:r>
            <a:r>
              <a:rPr lang="en-US" altLang="ko-KR" sz="2000" dirty="0"/>
              <a:t>.</a:t>
            </a:r>
          </a:p>
          <a:p>
            <a:pPr>
              <a:lnSpc>
                <a:spcPct val="120000"/>
              </a:lnSpc>
              <a:spcBef>
                <a:spcPts val="600"/>
              </a:spcBef>
            </a:pPr>
            <a:r>
              <a:rPr lang="en-US" altLang="ko-KR" sz="2400" b="1" dirty="0"/>
              <a:t>Functionality that seaborn offers</a:t>
            </a:r>
          </a:p>
          <a:p>
            <a:pPr lvl="1">
              <a:lnSpc>
                <a:spcPct val="120000"/>
              </a:lnSpc>
              <a:spcBef>
                <a:spcPts val="600"/>
              </a:spcBef>
            </a:pPr>
            <a:r>
              <a:rPr lang="en-US" altLang="ko-KR" sz="2000" dirty="0"/>
              <a:t>A dataset-oriented API for examining relationships between multiple variables</a:t>
            </a:r>
          </a:p>
          <a:p>
            <a:pPr lvl="1">
              <a:lnSpc>
                <a:spcPct val="120000"/>
              </a:lnSpc>
              <a:spcBef>
                <a:spcPts val="600"/>
              </a:spcBef>
            </a:pPr>
            <a:r>
              <a:rPr lang="en-US" altLang="ko-KR" sz="2000" dirty="0"/>
              <a:t>Specialized support for using categorical variables to show observations or aggregate statistics</a:t>
            </a:r>
          </a:p>
          <a:p>
            <a:pPr lvl="1">
              <a:lnSpc>
                <a:spcPct val="120000"/>
              </a:lnSpc>
              <a:spcBef>
                <a:spcPts val="600"/>
              </a:spcBef>
            </a:pPr>
            <a:r>
              <a:rPr lang="en-US" altLang="ko-KR" sz="2000" dirty="0"/>
              <a:t>Options for visualizing univariate or bivariate distributions and for comparing them between subsets of data</a:t>
            </a:r>
          </a:p>
          <a:p>
            <a:pPr lvl="1">
              <a:lnSpc>
                <a:spcPct val="120000"/>
              </a:lnSpc>
              <a:spcBef>
                <a:spcPts val="600"/>
              </a:spcBef>
            </a:pPr>
            <a:r>
              <a:rPr lang="en-US" altLang="ko-KR" sz="2000" dirty="0"/>
              <a:t>Automatic estimation and plotting for linear regression models for different kinds dependent variables</a:t>
            </a:r>
          </a:p>
          <a:p>
            <a:pPr lvl="1">
              <a:lnSpc>
                <a:spcPct val="120000"/>
              </a:lnSpc>
              <a:spcBef>
                <a:spcPts val="600"/>
              </a:spcBef>
            </a:pPr>
            <a:r>
              <a:rPr lang="en-US" altLang="ko-KR" sz="2000" dirty="0"/>
              <a:t>Convenient views onto the overall structure of complex datasets</a:t>
            </a:r>
          </a:p>
          <a:p>
            <a:pPr lvl="1">
              <a:lnSpc>
                <a:spcPct val="120000"/>
              </a:lnSpc>
              <a:spcBef>
                <a:spcPts val="600"/>
              </a:spcBef>
            </a:pPr>
            <a:r>
              <a:rPr lang="en-US" altLang="ko-KR" sz="2000" dirty="0"/>
              <a:t>High-level abstractions for structuring multi-plot grids that let you easily build complex visualizations</a:t>
            </a:r>
          </a:p>
          <a:p>
            <a:pPr lvl="1">
              <a:lnSpc>
                <a:spcPct val="120000"/>
              </a:lnSpc>
              <a:spcBef>
                <a:spcPts val="600"/>
              </a:spcBef>
            </a:pPr>
            <a:r>
              <a:rPr lang="en-US" altLang="ko-KR" sz="2000" dirty="0"/>
              <a:t>Concise control over matplotlib figures styling with several built-in themes</a:t>
            </a:r>
          </a:p>
          <a:p>
            <a:pPr lvl="1">
              <a:lnSpc>
                <a:spcPct val="120000"/>
              </a:lnSpc>
              <a:spcBef>
                <a:spcPts val="600"/>
              </a:spcBef>
            </a:pPr>
            <a:r>
              <a:rPr lang="en-US" altLang="ko-KR" sz="2000" dirty="0"/>
              <a:t>Tools for choosing color palettes that faithfully reveal patterns in your data</a:t>
            </a:r>
          </a:p>
        </p:txBody>
      </p:sp>
      <p:sp>
        <p:nvSpPr>
          <p:cNvPr id="5" name="슬라이드 번호 개체 틀 4">
            <a:extLst>
              <a:ext uri="{FF2B5EF4-FFF2-40B4-BE49-F238E27FC236}">
                <a16:creationId xmlns:a16="http://schemas.microsoft.com/office/drawing/2014/main" id="{DFC116F5-3356-4EDB-9281-507D69B3FD19}"/>
              </a:ext>
            </a:extLst>
          </p:cNvPr>
          <p:cNvSpPr>
            <a:spLocks noGrp="1"/>
          </p:cNvSpPr>
          <p:nvPr>
            <p:ph type="sldNum" sz="quarter" idx="12"/>
          </p:nvPr>
        </p:nvSpPr>
        <p:spPr/>
        <p:txBody>
          <a:bodyPr/>
          <a:lstStyle/>
          <a:p>
            <a:fld id="{29B8006E-2624-4838-BCEF-2A7CD0867FCC}" type="slidenum">
              <a:rPr lang="ko-KR" altLang="en-US" smtClean="0"/>
              <a:t>13</a:t>
            </a:fld>
            <a:endParaRPr lang="ko-KR" altLang="en-US"/>
          </a:p>
        </p:txBody>
      </p:sp>
    </p:spTree>
    <p:extLst>
      <p:ext uri="{BB962C8B-B14F-4D97-AF65-F5344CB8AC3E}">
        <p14:creationId xmlns:p14="http://schemas.microsoft.com/office/powerpoint/2010/main" val="38701865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8749A82-C481-4D4C-9A7E-4464EFDA39AE}"/>
              </a:ext>
            </a:extLst>
          </p:cNvPr>
          <p:cNvSpPr>
            <a:spLocks noGrp="1"/>
          </p:cNvSpPr>
          <p:nvPr>
            <p:ph type="title"/>
          </p:nvPr>
        </p:nvSpPr>
        <p:spPr>
          <a:xfrm>
            <a:off x="838200" y="365126"/>
            <a:ext cx="10515600" cy="741779"/>
          </a:xfrm>
        </p:spPr>
        <p:txBody>
          <a:bodyPr>
            <a:normAutofit/>
          </a:bodyPr>
          <a:lstStyle/>
          <a:p>
            <a:r>
              <a:rPr lang="en-US" altLang="ko-KR" sz="3200" dirty="0"/>
              <a:t>Seaborn Plots</a:t>
            </a:r>
            <a:endParaRPr lang="ko-KR" altLang="en-US" sz="3200" dirty="0"/>
          </a:p>
        </p:txBody>
      </p:sp>
      <p:sp>
        <p:nvSpPr>
          <p:cNvPr id="3" name="내용 개체 틀 2">
            <a:extLst>
              <a:ext uri="{FF2B5EF4-FFF2-40B4-BE49-F238E27FC236}">
                <a16:creationId xmlns:a16="http://schemas.microsoft.com/office/drawing/2014/main" id="{40903E66-E0DD-46F3-9756-8ECD755E9804}"/>
              </a:ext>
            </a:extLst>
          </p:cNvPr>
          <p:cNvSpPr>
            <a:spLocks noGrp="1"/>
          </p:cNvSpPr>
          <p:nvPr>
            <p:ph idx="1"/>
          </p:nvPr>
        </p:nvSpPr>
        <p:spPr>
          <a:xfrm>
            <a:off x="838200" y="1411705"/>
            <a:ext cx="10515600" cy="5081169"/>
          </a:xfrm>
        </p:spPr>
        <p:txBody>
          <a:bodyPr>
            <a:normAutofit/>
          </a:bodyPr>
          <a:lstStyle/>
          <a:p>
            <a:pPr>
              <a:lnSpc>
                <a:spcPct val="100000"/>
              </a:lnSpc>
              <a:spcBef>
                <a:spcPts val="600"/>
              </a:spcBef>
            </a:pPr>
            <a:r>
              <a:rPr lang="ko-KR" altLang="en-US" sz="2000" b="1" dirty="0"/>
              <a:t>히스토그램 작성하기</a:t>
            </a:r>
            <a:endParaRPr lang="en-US" altLang="ko-KR" sz="2000" b="1" dirty="0"/>
          </a:p>
          <a:p>
            <a:pPr lvl="1">
              <a:lnSpc>
                <a:spcPct val="100000"/>
              </a:lnSpc>
              <a:spcBef>
                <a:spcPts val="600"/>
              </a:spcBef>
            </a:pPr>
            <a:r>
              <a:rPr lang="en-US" altLang="ko-KR" sz="1800" dirty="0" err="1"/>
              <a:t>sns.distplot</a:t>
            </a:r>
            <a:r>
              <a:rPr lang="en-US" altLang="ko-KR" sz="1800" dirty="0"/>
              <a:t>()</a:t>
            </a:r>
            <a:r>
              <a:rPr lang="ko-KR" altLang="en-US" sz="1800" dirty="0"/>
              <a:t> 함수를 사용하면 히스토그램과 확률밀도함수를 표현할 수 있다</a:t>
            </a:r>
            <a:r>
              <a:rPr lang="en-US" altLang="ko-KR" sz="1800" dirty="0"/>
              <a:t>. </a:t>
            </a:r>
          </a:p>
          <a:p>
            <a:pPr lvl="1">
              <a:lnSpc>
                <a:spcPct val="100000"/>
              </a:lnSpc>
              <a:spcBef>
                <a:spcPts val="600"/>
              </a:spcBef>
            </a:pPr>
            <a:r>
              <a:rPr lang="en-US" altLang="ko-KR" sz="1800" dirty="0"/>
              <a:t>bins, hist, </a:t>
            </a:r>
            <a:r>
              <a:rPr lang="en-US" altLang="ko-KR" sz="1800" dirty="0" err="1"/>
              <a:t>kde</a:t>
            </a:r>
            <a:r>
              <a:rPr lang="en-US" altLang="ko-KR" sz="1800" dirty="0"/>
              <a:t> </a:t>
            </a:r>
            <a:r>
              <a:rPr lang="ko-KR" altLang="en-US" sz="1800" dirty="0"/>
              <a:t>매개변수를 지정하여 필요한 형태를 변경할 수 있다</a:t>
            </a:r>
            <a:r>
              <a:rPr lang="en-US" altLang="ko-KR" sz="1800" dirty="0"/>
              <a:t>.</a:t>
            </a:r>
          </a:p>
          <a:p>
            <a:pPr>
              <a:lnSpc>
                <a:spcPct val="100000"/>
              </a:lnSpc>
              <a:spcBef>
                <a:spcPts val="600"/>
              </a:spcBef>
            </a:pPr>
            <a:r>
              <a:rPr lang="ko-KR" altLang="en-US" sz="2000" b="1" dirty="0"/>
              <a:t>막대그래프 작성하기</a:t>
            </a:r>
            <a:endParaRPr lang="en-US" altLang="ko-KR" sz="2000" b="1" dirty="0"/>
          </a:p>
          <a:p>
            <a:pPr lvl="1">
              <a:lnSpc>
                <a:spcPct val="100000"/>
              </a:lnSpc>
              <a:spcBef>
                <a:spcPts val="600"/>
              </a:spcBef>
            </a:pPr>
            <a:r>
              <a:rPr lang="en-US" altLang="ko-KR" sz="1800" dirty="0" err="1"/>
              <a:t>Countplot</a:t>
            </a:r>
            <a:r>
              <a:rPr lang="en-US" altLang="ko-KR" sz="1800" dirty="0"/>
              <a:t>() </a:t>
            </a:r>
            <a:r>
              <a:rPr lang="ko-KR" altLang="en-US" sz="1800" dirty="0"/>
              <a:t>함수를 사용하면 범주형 변수의 개수를 따로 산출하지 않고도 막대그래프를 작성하여 준다</a:t>
            </a:r>
            <a:r>
              <a:rPr lang="en-US" altLang="ko-KR" sz="1800" dirty="0"/>
              <a:t>. </a:t>
            </a:r>
            <a:r>
              <a:rPr lang="ko-KR" altLang="en-US" sz="1800" dirty="0"/>
              <a:t>이때 사용하는 데이터프레임을 </a:t>
            </a:r>
            <a:r>
              <a:rPr lang="en-US" altLang="ko-KR" sz="1800" dirty="0"/>
              <a:t>data </a:t>
            </a:r>
            <a:r>
              <a:rPr lang="ko-KR" altLang="en-US" sz="1800" dirty="0"/>
              <a:t>매개변수에 지정하여 주어야 한다</a:t>
            </a:r>
            <a:r>
              <a:rPr lang="en-US" altLang="ko-KR" sz="1800" dirty="0"/>
              <a:t>.</a:t>
            </a:r>
          </a:p>
          <a:p>
            <a:pPr lvl="1">
              <a:lnSpc>
                <a:spcPct val="100000"/>
              </a:lnSpc>
              <a:spcBef>
                <a:spcPts val="600"/>
              </a:spcBef>
            </a:pPr>
            <a:r>
              <a:rPr lang="en-US" altLang="ko-KR" sz="1800" dirty="0" err="1"/>
              <a:t>Barplot</a:t>
            </a:r>
            <a:r>
              <a:rPr lang="en-US" altLang="ko-KR" sz="1800" dirty="0"/>
              <a:t>() </a:t>
            </a:r>
            <a:r>
              <a:rPr lang="ko-KR" altLang="en-US" sz="1800" dirty="0"/>
              <a:t>함수를 사용하면 </a:t>
            </a:r>
            <a:r>
              <a:rPr lang="en-US" altLang="ko-KR" sz="1800" dirty="0"/>
              <a:t>x </a:t>
            </a:r>
            <a:r>
              <a:rPr lang="ko-KR" altLang="en-US" sz="1800" dirty="0"/>
              <a:t>매개변수에 </a:t>
            </a:r>
            <a:r>
              <a:rPr lang="ko-KR" altLang="en-US" sz="1800" dirty="0" err="1"/>
              <a:t>범주형변수</a:t>
            </a:r>
            <a:r>
              <a:rPr lang="en-US" altLang="ko-KR" sz="1800" dirty="0"/>
              <a:t>, y </a:t>
            </a:r>
            <a:r>
              <a:rPr lang="ko-KR" altLang="en-US" sz="1800" dirty="0"/>
              <a:t>매개변수에 </a:t>
            </a:r>
            <a:r>
              <a:rPr lang="ko-KR" altLang="en-US" sz="1800" dirty="0" err="1"/>
              <a:t>연속형변수를</a:t>
            </a:r>
            <a:r>
              <a:rPr lang="ko-KR" altLang="en-US" sz="1800" dirty="0"/>
              <a:t> 지정하며 주면 </a:t>
            </a:r>
            <a:r>
              <a:rPr lang="ko-KR" altLang="en-US" sz="1800" dirty="0" err="1"/>
              <a:t>범주별</a:t>
            </a:r>
            <a:r>
              <a:rPr lang="ko-KR" altLang="en-US" sz="1800" dirty="0"/>
              <a:t> 평균값을 산출하여 막대그래프를 작성하여 준다</a:t>
            </a:r>
            <a:r>
              <a:rPr lang="en-US" altLang="ko-KR" sz="1800" dirty="0"/>
              <a:t>.</a:t>
            </a:r>
          </a:p>
          <a:p>
            <a:pPr>
              <a:lnSpc>
                <a:spcPct val="100000"/>
              </a:lnSpc>
              <a:spcBef>
                <a:spcPts val="600"/>
              </a:spcBef>
            </a:pPr>
            <a:r>
              <a:rPr lang="ko-KR" altLang="en-US" sz="2000" b="1" dirty="0"/>
              <a:t>상자그림 작성하기</a:t>
            </a:r>
            <a:endParaRPr lang="en-US" altLang="ko-KR" sz="2000" b="1" dirty="0"/>
          </a:p>
          <a:p>
            <a:pPr lvl="1">
              <a:lnSpc>
                <a:spcPct val="100000"/>
              </a:lnSpc>
              <a:spcBef>
                <a:spcPts val="600"/>
              </a:spcBef>
            </a:pPr>
            <a:r>
              <a:rPr lang="en-US" altLang="ko-KR" sz="2000" dirty="0"/>
              <a:t>Draw a box plot to show distribution with respect to categories</a:t>
            </a:r>
          </a:p>
          <a:p>
            <a:pPr marL="457200" lvl="1" indent="0">
              <a:buNone/>
            </a:pPr>
            <a:endParaRPr lang="en-US" altLang="ko-KR" sz="2000" dirty="0"/>
          </a:p>
        </p:txBody>
      </p:sp>
      <p:sp>
        <p:nvSpPr>
          <p:cNvPr id="5" name="슬라이드 번호 개체 틀 4">
            <a:extLst>
              <a:ext uri="{FF2B5EF4-FFF2-40B4-BE49-F238E27FC236}">
                <a16:creationId xmlns:a16="http://schemas.microsoft.com/office/drawing/2014/main" id="{DFC116F5-3356-4EDB-9281-507D69B3FD19}"/>
              </a:ext>
            </a:extLst>
          </p:cNvPr>
          <p:cNvSpPr>
            <a:spLocks noGrp="1"/>
          </p:cNvSpPr>
          <p:nvPr>
            <p:ph type="sldNum" sz="quarter" idx="12"/>
          </p:nvPr>
        </p:nvSpPr>
        <p:spPr/>
        <p:txBody>
          <a:bodyPr/>
          <a:lstStyle/>
          <a:p>
            <a:fld id="{29B8006E-2624-4838-BCEF-2A7CD0867FCC}" type="slidenum">
              <a:rPr lang="ko-KR" altLang="en-US" smtClean="0"/>
              <a:t>14</a:t>
            </a:fld>
            <a:endParaRPr lang="ko-KR" altLang="en-US"/>
          </a:p>
        </p:txBody>
      </p:sp>
      <p:pic>
        <p:nvPicPr>
          <p:cNvPr id="6" name="그림 5">
            <a:extLst>
              <a:ext uri="{FF2B5EF4-FFF2-40B4-BE49-F238E27FC236}">
                <a16:creationId xmlns:a16="http://schemas.microsoft.com/office/drawing/2014/main" id="{9726F44E-87E1-46B6-AC17-4B8C7015A5DF}"/>
              </a:ext>
            </a:extLst>
          </p:cNvPr>
          <p:cNvPicPr>
            <a:picLocks noChangeAspect="1"/>
          </p:cNvPicPr>
          <p:nvPr/>
        </p:nvPicPr>
        <p:blipFill>
          <a:blip r:embed="rId2"/>
          <a:stretch>
            <a:fillRect/>
          </a:stretch>
        </p:blipFill>
        <p:spPr>
          <a:xfrm>
            <a:off x="1500689" y="4897408"/>
            <a:ext cx="6848475" cy="533400"/>
          </a:xfrm>
          <a:prstGeom prst="rect">
            <a:avLst/>
          </a:prstGeom>
        </p:spPr>
      </p:pic>
      <p:pic>
        <p:nvPicPr>
          <p:cNvPr id="7" name="그림 6">
            <a:extLst>
              <a:ext uri="{FF2B5EF4-FFF2-40B4-BE49-F238E27FC236}">
                <a16:creationId xmlns:a16="http://schemas.microsoft.com/office/drawing/2014/main" id="{38F1AD42-8F7F-47CE-B897-15CF155D4D1D}"/>
              </a:ext>
            </a:extLst>
          </p:cNvPr>
          <p:cNvPicPr>
            <a:picLocks noChangeAspect="1"/>
          </p:cNvPicPr>
          <p:nvPr/>
        </p:nvPicPr>
        <p:blipFill>
          <a:blip r:embed="rId3"/>
          <a:stretch>
            <a:fillRect/>
          </a:stretch>
        </p:blipFill>
        <p:spPr>
          <a:xfrm>
            <a:off x="1500689" y="5459969"/>
            <a:ext cx="5602448" cy="1147205"/>
          </a:xfrm>
          <a:prstGeom prst="rect">
            <a:avLst/>
          </a:prstGeom>
        </p:spPr>
      </p:pic>
    </p:spTree>
    <p:extLst>
      <p:ext uri="{BB962C8B-B14F-4D97-AF65-F5344CB8AC3E}">
        <p14:creationId xmlns:p14="http://schemas.microsoft.com/office/powerpoint/2010/main" val="39851829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8749A82-C481-4D4C-9A7E-4464EFDA39AE}"/>
              </a:ext>
            </a:extLst>
          </p:cNvPr>
          <p:cNvSpPr>
            <a:spLocks noGrp="1"/>
          </p:cNvSpPr>
          <p:nvPr>
            <p:ph type="title"/>
          </p:nvPr>
        </p:nvSpPr>
        <p:spPr>
          <a:xfrm>
            <a:off x="838200" y="365126"/>
            <a:ext cx="10515600" cy="741779"/>
          </a:xfrm>
        </p:spPr>
        <p:txBody>
          <a:bodyPr>
            <a:normAutofit/>
          </a:bodyPr>
          <a:lstStyle/>
          <a:p>
            <a:r>
              <a:rPr lang="en-US" altLang="ko-KR" sz="3200" dirty="0"/>
              <a:t>Seaborn</a:t>
            </a:r>
            <a:r>
              <a:rPr lang="ko-KR" altLang="en-US" sz="3200" dirty="0"/>
              <a:t> </a:t>
            </a:r>
            <a:r>
              <a:rPr lang="en-US" altLang="ko-KR" sz="3200" dirty="0"/>
              <a:t>Plots</a:t>
            </a:r>
            <a:endParaRPr lang="ko-KR" altLang="en-US" sz="3200" dirty="0"/>
          </a:p>
        </p:txBody>
      </p:sp>
      <p:sp>
        <p:nvSpPr>
          <p:cNvPr id="3" name="내용 개체 틀 2">
            <a:extLst>
              <a:ext uri="{FF2B5EF4-FFF2-40B4-BE49-F238E27FC236}">
                <a16:creationId xmlns:a16="http://schemas.microsoft.com/office/drawing/2014/main" id="{40903E66-E0DD-46F3-9756-8ECD755E9804}"/>
              </a:ext>
            </a:extLst>
          </p:cNvPr>
          <p:cNvSpPr>
            <a:spLocks noGrp="1"/>
          </p:cNvSpPr>
          <p:nvPr>
            <p:ph idx="1"/>
          </p:nvPr>
        </p:nvSpPr>
        <p:spPr>
          <a:xfrm>
            <a:off x="838200" y="1411705"/>
            <a:ext cx="10515600" cy="5081169"/>
          </a:xfrm>
        </p:spPr>
        <p:txBody>
          <a:bodyPr>
            <a:normAutofit fontScale="85000" lnSpcReduction="10000"/>
          </a:bodyPr>
          <a:lstStyle/>
          <a:p>
            <a:pPr>
              <a:lnSpc>
                <a:spcPct val="120000"/>
              </a:lnSpc>
              <a:spcBef>
                <a:spcPts val="600"/>
              </a:spcBef>
            </a:pPr>
            <a:r>
              <a:rPr lang="en-US" altLang="ko-KR" sz="2400" b="1" dirty="0"/>
              <a:t>Scatter plots</a:t>
            </a:r>
          </a:p>
          <a:p>
            <a:pPr lvl="1">
              <a:lnSpc>
                <a:spcPct val="120000"/>
              </a:lnSpc>
              <a:spcBef>
                <a:spcPts val="600"/>
              </a:spcBef>
            </a:pPr>
            <a:r>
              <a:rPr lang="en-US" altLang="ko-KR" sz="1900" dirty="0"/>
              <a:t>Draw a scatter plot with possibility of several semantic groupings.</a:t>
            </a:r>
          </a:p>
          <a:p>
            <a:pPr lvl="1">
              <a:lnSpc>
                <a:spcPct val="120000"/>
              </a:lnSpc>
              <a:spcBef>
                <a:spcPts val="600"/>
              </a:spcBef>
            </a:pPr>
            <a:r>
              <a:rPr lang="en-US" altLang="ko-KR" sz="1900" dirty="0"/>
              <a:t>The relationship between x and y can be shown for different subsets of the data using the hue, size, and style parameters.</a:t>
            </a:r>
          </a:p>
          <a:p>
            <a:pPr>
              <a:lnSpc>
                <a:spcPct val="120000"/>
              </a:lnSpc>
              <a:spcBef>
                <a:spcPts val="600"/>
              </a:spcBef>
            </a:pPr>
            <a:r>
              <a:rPr lang="en-US" altLang="ko-KR" sz="2400" b="1" dirty="0"/>
              <a:t>Regression plots</a:t>
            </a:r>
          </a:p>
          <a:p>
            <a:pPr lvl="1">
              <a:lnSpc>
                <a:spcPct val="120000"/>
              </a:lnSpc>
              <a:spcBef>
                <a:spcPts val="600"/>
              </a:spcBef>
            </a:pPr>
            <a:r>
              <a:rPr lang="en-US" altLang="ko-KR" sz="1900" dirty="0" err="1"/>
              <a:t>regplot</a:t>
            </a:r>
            <a:r>
              <a:rPr lang="en-US" altLang="ko-KR" sz="1900" dirty="0"/>
              <a:t>()</a:t>
            </a:r>
            <a:r>
              <a:rPr lang="ko-KR" altLang="en-US" sz="1900" dirty="0"/>
              <a:t>함수</a:t>
            </a:r>
            <a:r>
              <a:rPr lang="en-US" altLang="ko-KR" sz="1900" dirty="0"/>
              <a:t>: Plot data and a linear regression model plot.</a:t>
            </a:r>
            <a:endParaRPr lang="en-US" altLang="ko-KR" sz="2100" dirty="0"/>
          </a:p>
          <a:p>
            <a:pPr>
              <a:lnSpc>
                <a:spcPct val="120000"/>
              </a:lnSpc>
              <a:spcBef>
                <a:spcPts val="600"/>
              </a:spcBef>
            </a:pPr>
            <a:r>
              <a:rPr lang="en-US" altLang="ko-KR" sz="2400" b="1" dirty="0" err="1"/>
              <a:t>Pairplot</a:t>
            </a:r>
            <a:r>
              <a:rPr lang="en-US" altLang="ko-KR" sz="2400" b="1" dirty="0"/>
              <a:t>()</a:t>
            </a:r>
          </a:p>
          <a:p>
            <a:pPr lvl="1">
              <a:lnSpc>
                <a:spcPct val="120000"/>
              </a:lnSpc>
              <a:spcBef>
                <a:spcPts val="600"/>
              </a:spcBef>
            </a:pPr>
            <a:r>
              <a:rPr lang="en-US" altLang="ko-KR" sz="1900" dirty="0"/>
              <a:t>This function will create a grid of Axes such that each numeric variable in data will be shared in the y-axis across a single row and in the x-axis across a single column.</a:t>
            </a:r>
          </a:p>
          <a:p>
            <a:pPr>
              <a:lnSpc>
                <a:spcPct val="120000"/>
              </a:lnSpc>
              <a:spcBef>
                <a:spcPts val="600"/>
              </a:spcBef>
            </a:pPr>
            <a:r>
              <a:rPr lang="en-US" altLang="ko-KR" sz="2400" b="1" dirty="0" err="1"/>
              <a:t>FacetGrid</a:t>
            </a:r>
            <a:r>
              <a:rPr lang="en-US" altLang="ko-KR" sz="2400" b="1" dirty="0"/>
              <a:t>()</a:t>
            </a:r>
          </a:p>
          <a:p>
            <a:pPr lvl="1">
              <a:lnSpc>
                <a:spcPct val="120000"/>
              </a:lnSpc>
              <a:spcBef>
                <a:spcPts val="600"/>
              </a:spcBef>
            </a:pPr>
            <a:r>
              <a:rPr lang="ko-KR" altLang="en-US" sz="1900" dirty="0"/>
              <a:t>그룹별로 여러 그림을 한꺼번에 작성하는 방법</a:t>
            </a:r>
            <a:endParaRPr lang="en-US" altLang="ko-KR" sz="1900" dirty="0"/>
          </a:p>
          <a:p>
            <a:pPr lvl="1">
              <a:lnSpc>
                <a:spcPct val="120000"/>
              </a:lnSpc>
              <a:spcBef>
                <a:spcPts val="600"/>
              </a:spcBef>
            </a:pPr>
            <a:r>
              <a:rPr lang="ko-KR" altLang="en-US" sz="1900" dirty="0"/>
              <a:t>먼저 </a:t>
            </a:r>
            <a:r>
              <a:rPr lang="en-US" altLang="ko-KR" sz="1900" dirty="0" err="1"/>
              <a:t>FacetGrid</a:t>
            </a:r>
            <a:r>
              <a:rPr lang="en-US" altLang="ko-KR" sz="1900" dirty="0"/>
              <a:t>() </a:t>
            </a:r>
            <a:r>
              <a:rPr lang="ko-KR" altLang="en-US" sz="1900" dirty="0"/>
              <a:t>함수를 이용하여 데이터프레임과 그룹을 구분할 열이름을 전달하여 객체를 생성</a:t>
            </a:r>
            <a:endParaRPr lang="en-US" altLang="ko-KR" sz="1900" dirty="0"/>
          </a:p>
          <a:p>
            <a:pPr lvl="1">
              <a:lnSpc>
                <a:spcPct val="120000"/>
              </a:lnSpc>
              <a:spcBef>
                <a:spcPts val="600"/>
              </a:spcBef>
            </a:pPr>
            <a:r>
              <a:rPr lang="ko-KR" altLang="en-US" sz="1900" dirty="0" err="1"/>
              <a:t>그런다음</a:t>
            </a:r>
            <a:r>
              <a:rPr lang="ko-KR" altLang="en-US" sz="1900" dirty="0"/>
              <a:t> </a:t>
            </a:r>
            <a:r>
              <a:rPr lang="ko-KR" altLang="en-US" sz="1900" dirty="0" err="1"/>
              <a:t>객체명</a:t>
            </a:r>
            <a:r>
              <a:rPr lang="en-US" altLang="ko-KR" sz="1900" dirty="0"/>
              <a:t>.map() </a:t>
            </a:r>
            <a:r>
              <a:rPr lang="ko-KR" altLang="en-US" sz="1900" dirty="0"/>
              <a:t>메서드를 이용하여 그래프의 종류 및 필요한 정보를 제공하여 그림을 그린다</a:t>
            </a:r>
            <a:r>
              <a:rPr lang="en-US" altLang="ko-KR" sz="1900" dirty="0"/>
              <a:t>.</a:t>
            </a:r>
          </a:p>
        </p:txBody>
      </p:sp>
      <p:sp>
        <p:nvSpPr>
          <p:cNvPr id="5" name="슬라이드 번호 개체 틀 4">
            <a:extLst>
              <a:ext uri="{FF2B5EF4-FFF2-40B4-BE49-F238E27FC236}">
                <a16:creationId xmlns:a16="http://schemas.microsoft.com/office/drawing/2014/main" id="{DFC116F5-3356-4EDB-9281-507D69B3FD19}"/>
              </a:ext>
            </a:extLst>
          </p:cNvPr>
          <p:cNvSpPr>
            <a:spLocks noGrp="1"/>
          </p:cNvSpPr>
          <p:nvPr>
            <p:ph type="sldNum" sz="quarter" idx="12"/>
          </p:nvPr>
        </p:nvSpPr>
        <p:spPr/>
        <p:txBody>
          <a:bodyPr/>
          <a:lstStyle/>
          <a:p>
            <a:fld id="{29B8006E-2624-4838-BCEF-2A7CD0867FCC}" type="slidenum">
              <a:rPr lang="ko-KR" altLang="en-US" smtClean="0"/>
              <a:t>15</a:t>
            </a:fld>
            <a:endParaRPr lang="ko-KR" altLang="en-US"/>
          </a:p>
        </p:txBody>
      </p:sp>
    </p:spTree>
    <p:extLst>
      <p:ext uri="{BB962C8B-B14F-4D97-AF65-F5344CB8AC3E}">
        <p14:creationId xmlns:p14="http://schemas.microsoft.com/office/powerpoint/2010/main" val="26731790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8749A82-C481-4D4C-9A7E-4464EFDA39AE}"/>
              </a:ext>
            </a:extLst>
          </p:cNvPr>
          <p:cNvSpPr>
            <a:spLocks noGrp="1"/>
          </p:cNvSpPr>
          <p:nvPr>
            <p:ph type="title"/>
          </p:nvPr>
        </p:nvSpPr>
        <p:spPr>
          <a:xfrm>
            <a:off x="838200" y="365126"/>
            <a:ext cx="10515600" cy="741779"/>
          </a:xfrm>
        </p:spPr>
        <p:txBody>
          <a:bodyPr>
            <a:normAutofit/>
          </a:bodyPr>
          <a:lstStyle/>
          <a:p>
            <a:r>
              <a:rPr lang="en-US" altLang="ko-KR" sz="3200" dirty="0"/>
              <a:t>Seaborn dataset</a:t>
            </a:r>
            <a:endParaRPr lang="ko-KR" altLang="en-US" sz="3200" dirty="0"/>
          </a:p>
        </p:txBody>
      </p:sp>
      <p:sp>
        <p:nvSpPr>
          <p:cNvPr id="5" name="슬라이드 번호 개체 틀 4">
            <a:extLst>
              <a:ext uri="{FF2B5EF4-FFF2-40B4-BE49-F238E27FC236}">
                <a16:creationId xmlns:a16="http://schemas.microsoft.com/office/drawing/2014/main" id="{DFC116F5-3356-4EDB-9281-507D69B3FD19}"/>
              </a:ext>
            </a:extLst>
          </p:cNvPr>
          <p:cNvSpPr>
            <a:spLocks noGrp="1"/>
          </p:cNvSpPr>
          <p:nvPr>
            <p:ph type="sldNum" sz="quarter" idx="12"/>
          </p:nvPr>
        </p:nvSpPr>
        <p:spPr/>
        <p:txBody>
          <a:bodyPr/>
          <a:lstStyle/>
          <a:p>
            <a:fld id="{29B8006E-2624-4838-BCEF-2A7CD0867FCC}" type="slidenum">
              <a:rPr lang="ko-KR" altLang="en-US" smtClean="0"/>
              <a:t>16</a:t>
            </a:fld>
            <a:endParaRPr lang="ko-KR" altLang="en-US"/>
          </a:p>
        </p:txBody>
      </p:sp>
      <p:pic>
        <p:nvPicPr>
          <p:cNvPr id="6" name="내용 개체 틀 4">
            <a:extLst>
              <a:ext uri="{FF2B5EF4-FFF2-40B4-BE49-F238E27FC236}">
                <a16:creationId xmlns:a16="http://schemas.microsoft.com/office/drawing/2014/main" id="{34DA44B1-34DA-4CAB-B0EB-BE6E9D50145C}"/>
              </a:ext>
            </a:extLst>
          </p:cNvPr>
          <p:cNvPicPr>
            <a:picLocks noGrp="1" noChangeAspect="1"/>
          </p:cNvPicPr>
          <p:nvPr>
            <p:ph idx="1"/>
          </p:nvPr>
        </p:nvPicPr>
        <p:blipFill>
          <a:blip r:embed="rId2"/>
          <a:stretch>
            <a:fillRect/>
          </a:stretch>
        </p:blipFill>
        <p:spPr>
          <a:xfrm>
            <a:off x="2998769" y="945900"/>
            <a:ext cx="6194462" cy="5775575"/>
          </a:xfrm>
          <a:prstGeom prst="rect">
            <a:avLst/>
          </a:prstGeom>
        </p:spPr>
      </p:pic>
    </p:spTree>
    <p:extLst>
      <p:ext uri="{BB962C8B-B14F-4D97-AF65-F5344CB8AC3E}">
        <p14:creationId xmlns:p14="http://schemas.microsoft.com/office/powerpoint/2010/main" val="1468366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8749A82-C481-4D4C-9A7E-4464EFDA39AE}"/>
              </a:ext>
            </a:extLst>
          </p:cNvPr>
          <p:cNvSpPr>
            <a:spLocks noGrp="1"/>
          </p:cNvSpPr>
          <p:nvPr>
            <p:ph type="title"/>
          </p:nvPr>
        </p:nvSpPr>
        <p:spPr>
          <a:xfrm>
            <a:off x="838200" y="365126"/>
            <a:ext cx="10515600" cy="741779"/>
          </a:xfrm>
        </p:spPr>
        <p:txBody>
          <a:bodyPr>
            <a:normAutofit/>
          </a:bodyPr>
          <a:lstStyle/>
          <a:p>
            <a:endParaRPr lang="ko-KR" altLang="en-US" sz="3200" dirty="0"/>
          </a:p>
        </p:txBody>
      </p:sp>
      <p:sp>
        <p:nvSpPr>
          <p:cNvPr id="3" name="내용 개체 틀 2">
            <a:extLst>
              <a:ext uri="{FF2B5EF4-FFF2-40B4-BE49-F238E27FC236}">
                <a16:creationId xmlns:a16="http://schemas.microsoft.com/office/drawing/2014/main" id="{40903E66-E0DD-46F3-9756-8ECD755E9804}"/>
              </a:ext>
            </a:extLst>
          </p:cNvPr>
          <p:cNvSpPr>
            <a:spLocks noGrp="1"/>
          </p:cNvSpPr>
          <p:nvPr>
            <p:ph idx="1"/>
          </p:nvPr>
        </p:nvSpPr>
        <p:spPr>
          <a:xfrm>
            <a:off x="838200" y="1411705"/>
            <a:ext cx="10515600" cy="5081169"/>
          </a:xfrm>
        </p:spPr>
        <p:txBody>
          <a:bodyPr>
            <a:normAutofit/>
          </a:bodyPr>
          <a:lstStyle/>
          <a:p>
            <a:endParaRPr lang="ko-KR" altLang="en-US" sz="2400" dirty="0"/>
          </a:p>
        </p:txBody>
      </p:sp>
      <p:sp>
        <p:nvSpPr>
          <p:cNvPr id="5" name="슬라이드 번호 개체 틀 4">
            <a:extLst>
              <a:ext uri="{FF2B5EF4-FFF2-40B4-BE49-F238E27FC236}">
                <a16:creationId xmlns:a16="http://schemas.microsoft.com/office/drawing/2014/main" id="{DFC116F5-3356-4EDB-9281-507D69B3FD19}"/>
              </a:ext>
            </a:extLst>
          </p:cNvPr>
          <p:cNvSpPr>
            <a:spLocks noGrp="1"/>
          </p:cNvSpPr>
          <p:nvPr>
            <p:ph type="sldNum" sz="quarter" idx="12"/>
          </p:nvPr>
        </p:nvSpPr>
        <p:spPr/>
        <p:txBody>
          <a:bodyPr/>
          <a:lstStyle/>
          <a:p>
            <a:fld id="{29B8006E-2624-4838-BCEF-2A7CD0867FCC}" type="slidenum">
              <a:rPr lang="ko-KR" altLang="en-US" smtClean="0"/>
              <a:t>17</a:t>
            </a:fld>
            <a:endParaRPr lang="ko-KR" altLang="en-US"/>
          </a:p>
        </p:txBody>
      </p:sp>
    </p:spTree>
    <p:extLst>
      <p:ext uri="{BB962C8B-B14F-4D97-AF65-F5344CB8AC3E}">
        <p14:creationId xmlns:p14="http://schemas.microsoft.com/office/powerpoint/2010/main" val="22861974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8749A82-C481-4D4C-9A7E-4464EFDA39AE}"/>
              </a:ext>
            </a:extLst>
          </p:cNvPr>
          <p:cNvSpPr>
            <a:spLocks noGrp="1"/>
          </p:cNvSpPr>
          <p:nvPr>
            <p:ph type="title"/>
          </p:nvPr>
        </p:nvSpPr>
        <p:spPr>
          <a:xfrm>
            <a:off x="838200" y="365126"/>
            <a:ext cx="10515600" cy="741779"/>
          </a:xfrm>
        </p:spPr>
        <p:txBody>
          <a:bodyPr>
            <a:normAutofit/>
          </a:bodyPr>
          <a:lstStyle/>
          <a:p>
            <a:r>
              <a:rPr lang="en-US" altLang="ko-KR" sz="3200" dirty="0"/>
              <a:t>Matplotlib</a:t>
            </a:r>
            <a:endParaRPr lang="ko-KR" altLang="en-US" sz="3200" dirty="0"/>
          </a:p>
        </p:txBody>
      </p:sp>
      <p:sp>
        <p:nvSpPr>
          <p:cNvPr id="3" name="내용 개체 틀 2">
            <a:extLst>
              <a:ext uri="{FF2B5EF4-FFF2-40B4-BE49-F238E27FC236}">
                <a16:creationId xmlns:a16="http://schemas.microsoft.com/office/drawing/2014/main" id="{40903E66-E0DD-46F3-9756-8ECD755E9804}"/>
              </a:ext>
            </a:extLst>
          </p:cNvPr>
          <p:cNvSpPr>
            <a:spLocks noGrp="1"/>
          </p:cNvSpPr>
          <p:nvPr>
            <p:ph idx="1"/>
          </p:nvPr>
        </p:nvSpPr>
        <p:spPr>
          <a:xfrm>
            <a:off x="838200" y="1411705"/>
            <a:ext cx="10515600" cy="5081169"/>
          </a:xfrm>
        </p:spPr>
        <p:txBody>
          <a:bodyPr>
            <a:normAutofit/>
          </a:bodyPr>
          <a:lstStyle/>
          <a:p>
            <a:pPr>
              <a:lnSpc>
                <a:spcPct val="100000"/>
              </a:lnSpc>
              <a:spcBef>
                <a:spcPts val="600"/>
              </a:spcBef>
              <a:buClr>
                <a:srgbClr val="0070C0"/>
              </a:buClr>
            </a:pPr>
            <a:r>
              <a:rPr lang="en-US" altLang="ko-KR" sz="2000" b="1" dirty="0"/>
              <a:t>Matplotlib</a:t>
            </a:r>
            <a:r>
              <a:rPr lang="ko-KR" altLang="en-US" sz="2000" b="1" dirty="0"/>
              <a:t>을 통한 시각화</a:t>
            </a:r>
            <a:endParaRPr lang="en-US" altLang="ko-KR" sz="2000" b="1" dirty="0"/>
          </a:p>
          <a:p>
            <a:pPr lvl="1">
              <a:lnSpc>
                <a:spcPct val="100000"/>
              </a:lnSpc>
              <a:spcBef>
                <a:spcPts val="600"/>
              </a:spcBef>
            </a:pPr>
            <a:r>
              <a:rPr lang="ko-KR" altLang="en-US" sz="1800" dirty="0"/>
              <a:t>정보를 시각화 하는 것은 데이터 분석에 있어서 가장 중요한 작업 중 하나이다</a:t>
            </a:r>
            <a:r>
              <a:rPr lang="en-US" altLang="ko-KR" sz="1800" dirty="0"/>
              <a:t>.</a:t>
            </a:r>
          </a:p>
          <a:p>
            <a:pPr lvl="1">
              <a:lnSpc>
                <a:spcPct val="100000"/>
              </a:lnSpc>
              <a:spcBef>
                <a:spcPts val="600"/>
              </a:spcBef>
            </a:pPr>
            <a:r>
              <a:rPr lang="ko-KR" altLang="en-US" sz="1800" dirty="0" err="1"/>
              <a:t>맷플롭라이브러리는</a:t>
            </a:r>
            <a:r>
              <a:rPr lang="ko-KR" altLang="en-US" sz="1800" dirty="0"/>
              <a:t> 화면상에 그래프를 그려주는 패키지인데 특히 </a:t>
            </a:r>
            <a:r>
              <a:rPr lang="en-US" altLang="ko-KR" sz="1800" dirty="0"/>
              <a:t>2</a:t>
            </a:r>
            <a:r>
              <a:rPr lang="ko-KR" altLang="en-US" sz="1800" dirty="0"/>
              <a:t>차원 그림에 특화되어 있다</a:t>
            </a:r>
            <a:r>
              <a:rPr lang="en-US" altLang="ko-KR" sz="1800" dirty="0"/>
              <a:t>.</a:t>
            </a:r>
          </a:p>
          <a:p>
            <a:pPr lvl="1">
              <a:lnSpc>
                <a:spcPct val="100000"/>
              </a:lnSpc>
              <a:spcBef>
                <a:spcPts val="600"/>
              </a:spcBef>
            </a:pPr>
            <a:r>
              <a:rPr lang="en-US" altLang="ko-KR" sz="1800" dirty="0"/>
              <a:t>MATLAB-style</a:t>
            </a:r>
            <a:r>
              <a:rPr lang="ko-KR" altLang="en-US" sz="1800" dirty="0"/>
              <a:t>의 그래프 작성을 가능하게 한다</a:t>
            </a:r>
            <a:r>
              <a:rPr lang="en-US" altLang="ko-KR" sz="1800" dirty="0"/>
              <a:t>.</a:t>
            </a:r>
          </a:p>
          <a:p>
            <a:pPr lvl="1">
              <a:lnSpc>
                <a:spcPct val="100000"/>
              </a:lnSpc>
              <a:spcBef>
                <a:spcPts val="600"/>
              </a:spcBef>
            </a:pPr>
            <a:r>
              <a:rPr lang="en-US" altLang="ko-KR" sz="1800" dirty="0"/>
              <a:t>One of Matplotlib’s most important features is its ability to play well with many operating systems and graphic backends.</a:t>
            </a:r>
          </a:p>
          <a:p>
            <a:pPr lvl="1">
              <a:lnSpc>
                <a:spcPct val="100000"/>
              </a:lnSpc>
              <a:spcBef>
                <a:spcPts val="600"/>
              </a:spcBef>
            </a:pPr>
            <a:r>
              <a:rPr lang="en-US" altLang="ko-KR" sz="1800" dirty="0"/>
              <a:t>In recent year, more modern APIs, Seaborn, </a:t>
            </a:r>
            <a:r>
              <a:rPr lang="en-US" altLang="ko-KR" sz="1800" dirty="0" err="1"/>
              <a:t>ggplot</a:t>
            </a:r>
            <a:r>
              <a:rPr lang="en-US" altLang="ko-KR" sz="1800" dirty="0"/>
              <a:t>, </a:t>
            </a:r>
            <a:r>
              <a:rPr lang="en-US" altLang="ko-KR" sz="1800" dirty="0" err="1"/>
              <a:t>HoloViews</a:t>
            </a:r>
            <a:r>
              <a:rPr lang="en-US" altLang="ko-KR" sz="1800" dirty="0"/>
              <a:t>, Altair, and even Pandas itself can be used as wrappers around Matplotlib’s API.</a:t>
            </a:r>
          </a:p>
          <a:p>
            <a:pPr>
              <a:lnSpc>
                <a:spcPct val="100000"/>
              </a:lnSpc>
              <a:spcBef>
                <a:spcPts val="600"/>
              </a:spcBef>
              <a:buClr>
                <a:srgbClr val="0070C0"/>
              </a:buClr>
            </a:pPr>
            <a:r>
              <a:rPr lang="en-US" altLang="ko-KR" sz="2000" b="1" dirty="0" err="1"/>
              <a:t>Matplotlib.pyplot</a:t>
            </a:r>
            <a:endParaRPr lang="en-US" altLang="ko-KR" sz="2000" b="1" dirty="0"/>
          </a:p>
          <a:p>
            <a:pPr lvl="1">
              <a:lnSpc>
                <a:spcPct val="100000"/>
              </a:lnSpc>
              <a:spcBef>
                <a:spcPts val="600"/>
              </a:spcBef>
            </a:pPr>
            <a:r>
              <a:rPr lang="en-US" altLang="ko-KR" sz="1800" dirty="0" err="1"/>
              <a:t>Matplotlib.pyplot</a:t>
            </a:r>
            <a:r>
              <a:rPr lang="ko-KR" altLang="en-US" sz="1800" dirty="0"/>
              <a:t>은 </a:t>
            </a:r>
            <a:r>
              <a:rPr lang="en-US" altLang="ko-KR" sz="1800" dirty="0"/>
              <a:t>Matplotlib</a:t>
            </a:r>
            <a:r>
              <a:rPr lang="ko-KR" altLang="en-US" sz="1800" dirty="0"/>
              <a:t>을 </a:t>
            </a:r>
            <a:r>
              <a:rPr lang="en-US" altLang="ko-KR" sz="1800" dirty="0"/>
              <a:t>MATLAB</a:t>
            </a:r>
            <a:r>
              <a:rPr lang="ko-KR" altLang="en-US" sz="1800" dirty="0"/>
              <a:t>처럼 작동하게끔 하는 함수 명령어 스타일의 모음이다</a:t>
            </a:r>
            <a:r>
              <a:rPr lang="en-US" altLang="ko-KR" sz="1800" dirty="0"/>
              <a:t>.</a:t>
            </a:r>
          </a:p>
          <a:p>
            <a:pPr lvl="1">
              <a:lnSpc>
                <a:spcPct val="100000"/>
              </a:lnSpc>
              <a:spcBef>
                <a:spcPts val="600"/>
              </a:spcBef>
            </a:pPr>
            <a:r>
              <a:rPr lang="ko-KR" altLang="en-US" sz="1800" dirty="0"/>
              <a:t>각각의 </a:t>
            </a:r>
            <a:r>
              <a:rPr lang="en-US" altLang="ko-KR" sz="1800" dirty="0" err="1"/>
              <a:t>pyplot</a:t>
            </a:r>
            <a:r>
              <a:rPr lang="ko-KR" altLang="en-US" sz="1800" dirty="0"/>
              <a:t> 함수는 그림을 조금씩 꾸미고</a:t>
            </a:r>
            <a:r>
              <a:rPr lang="en-US" altLang="ko-KR" sz="1800" dirty="0"/>
              <a:t>, </a:t>
            </a:r>
            <a:r>
              <a:rPr lang="ko-KR" altLang="en-US" sz="1800" dirty="0"/>
              <a:t>변경할 수 있는 기능을 가지고 있다</a:t>
            </a:r>
            <a:r>
              <a:rPr lang="en-US" altLang="ko-KR" sz="1800" dirty="0"/>
              <a:t>.</a:t>
            </a:r>
          </a:p>
          <a:p>
            <a:pPr lvl="1">
              <a:lnSpc>
                <a:spcPct val="100000"/>
              </a:lnSpc>
              <a:spcBef>
                <a:spcPts val="600"/>
              </a:spcBef>
            </a:pPr>
            <a:r>
              <a:rPr lang="ko-KR" altLang="en-US" sz="1800" dirty="0" err="1"/>
              <a:t>프로그램적인</a:t>
            </a:r>
            <a:r>
              <a:rPr lang="ko-KR" altLang="en-US" sz="1800" dirty="0"/>
              <a:t> 간단한 그림을 그릴 의도로 제작되었다</a:t>
            </a:r>
            <a:r>
              <a:rPr lang="en-US" altLang="ko-KR" sz="1800" dirty="0"/>
              <a:t>.</a:t>
            </a:r>
          </a:p>
        </p:txBody>
      </p:sp>
      <p:sp>
        <p:nvSpPr>
          <p:cNvPr id="5" name="슬라이드 번호 개체 틀 4">
            <a:extLst>
              <a:ext uri="{FF2B5EF4-FFF2-40B4-BE49-F238E27FC236}">
                <a16:creationId xmlns:a16="http://schemas.microsoft.com/office/drawing/2014/main" id="{DFC116F5-3356-4EDB-9281-507D69B3FD19}"/>
              </a:ext>
            </a:extLst>
          </p:cNvPr>
          <p:cNvSpPr>
            <a:spLocks noGrp="1"/>
          </p:cNvSpPr>
          <p:nvPr>
            <p:ph type="sldNum" sz="quarter" idx="12"/>
          </p:nvPr>
        </p:nvSpPr>
        <p:spPr/>
        <p:txBody>
          <a:bodyPr/>
          <a:lstStyle/>
          <a:p>
            <a:fld id="{29B8006E-2624-4838-BCEF-2A7CD0867FCC}" type="slidenum">
              <a:rPr lang="ko-KR" altLang="en-US" smtClean="0"/>
              <a:t>2</a:t>
            </a:fld>
            <a:endParaRPr lang="ko-KR" altLang="en-US"/>
          </a:p>
        </p:txBody>
      </p:sp>
    </p:spTree>
    <p:extLst>
      <p:ext uri="{BB962C8B-B14F-4D97-AF65-F5344CB8AC3E}">
        <p14:creationId xmlns:p14="http://schemas.microsoft.com/office/powerpoint/2010/main" val="13949335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8749A82-C481-4D4C-9A7E-4464EFDA39AE}"/>
              </a:ext>
            </a:extLst>
          </p:cNvPr>
          <p:cNvSpPr>
            <a:spLocks noGrp="1"/>
          </p:cNvSpPr>
          <p:nvPr>
            <p:ph type="title"/>
          </p:nvPr>
        </p:nvSpPr>
        <p:spPr>
          <a:xfrm>
            <a:off x="838200" y="365126"/>
            <a:ext cx="10515600" cy="741779"/>
          </a:xfrm>
        </p:spPr>
        <p:txBody>
          <a:bodyPr>
            <a:normAutofit/>
          </a:bodyPr>
          <a:lstStyle/>
          <a:p>
            <a:r>
              <a:rPr lang="en-US" altLang="ko-KR" sz="3200" dirty="0"/>
              <a:t>General Matplotlib Tips</a:t>
            </a:r>
            <a:endParaRPr lang="ko-KR" altLang="en-US" sz="3200" dirty="0"/>
          </a:p>
        </p:txBody>
      </p:sp>
      <p:sp>
        <p:nvSpPr>
          <p:cNvPr id="3" name="내용 개체 틀 2">
            <a:extLst>
              <a:ext uri="{FF2B5EF4-FFF2-40B4-BE49-F238E27FC236}">
                <a16:creationId xmlns:a16="http://schemas.microsoft.com/office/drawing/2014/main" id="{40903E66-E0DD-46F3-9756-8ECD755E9804}"/>
              </a:ext>
            </a:extLst>
          </p:cNvPr>
          <p:cNvSpPr>
            <a:spLocks noGrp="1"/>
          </p:cNvSpPr>
          <p:nvPr>
            <p:ph idx="1"/>
          </p:nvPr>
        </p:nvSpPr>
        <p:spPr>
          <a:xfrm>
            <a:off x="838200" y="1411705"/>
            <a:ext cx="10515600" cy="5081169"/>
          </a:xfrm>
        </p:spPr>
        <p:txBody>
          <a:bodyPr>
            <a:normAutofit fontScale="92500" lnSpcReduction="20000"/>
          </a:bodyPr>
          <a:lstStyle/>
          <a:p>
            <a:pPr>
              <a:lnSpc>
                <a:spcPct val="110000"/>
              </a:lnSpc>
              <a:spcBef>
                <a:spcPts val="600"/>
              </a:spcBef>
            </a:pPr>
            <a:r>
              <a:rPr lang="en-US" altLang="ko-KR" sz="2200" b="1" dirty="0"/>
              <a:t>Importing matplotlib</a:t>
            </a:r>
          </a:p>
          <a:p>
            <a:pPr lvl="1">
              <a:lnSpc>
                <a:spcPct val="110000"/>
              </a:lnSpc>
              <a:spcBef>
                <a:spcPts val="600"/>
              </a:spcBef>
            </a:pPr>
            <a:r>
              <a:rPr lang="en-US" altLang="ko-KR" sz="1900" dirty="0" err="1"/>
              <a:t>plt</a:t>
            </a:r>
            <a:r>
              <a:rPr lang="en-US" altLang="ko-KR" sz="1900" dirty="0"/>
              <a:t> </a:t>
            </a:r>
            <a:r>
              <a:rPr lang="ko-KR" altLang="en-US" sz="1900" dirty="0"/>
              <a:t>인터페이스는 우리가 가장 자주 사용하는 형태이다</a:t>
            </a:r>
            <a:r>
              <a:rPr lang="en-US" altLang="ko-KR" sz="1900" dirty="0"/>
              <a:t>.</a:t>
            </a:r>
          </a:p>
          <a:p>
            <a:pPr marL="457200" lvl="1" indent="0">
              <a:lnSpc>
                <a:spcPct val="110000"/>
              </a:lnSpc>
              <a:spcBef>
                <a:spcPts val="600"/>
              </a:spcBef>
              <a:buNone/>
            </a:pPr>
            <a:r>
              <a:rPr lang="en-US" altLang="ko-KR" sz="1900" dirty="0"/>
              <a:t>&gt;&gt;&gt; import </a:t>
            </a:r>
            <a:r>
              <a:rPr lang="en-US" altLang="ko-KR" sz="1900" dirty="0" err="1"/>
              <a:t>matplotlib.pyplot</a:t>
            </a:r>
            <a:r>
              <a:rPr lang="en-US" altLang="ko-KR" sz="1900" dirty="0"/>
              <a:t> as </a:t>
            </a:r>
            <a:r>
              <a:rPr lang="en-US" altLang="ko-KR" sz="1900" dirty="0" err="1"/>
              <a:t>plt</a:t>
            </a:r>
            <a:endParaRPr lang="en-US" altLang="ko-KR" sz="1900" dirty="0"/>
          </a:p>
          <a:p>
            <a:pPr marL="457200" lvl="1" indent="0">
              <a:lnSpc>
                <a:spcPct val="110000"/>
              </a:lnSpc>
              <a:spcBef>
                <a:spcPts val="600"/>
              </a:spcBef>
              <a:buNone/>
            </a:pPr>
            <a:endParaRPr lang="en-US" altLang="ko-KR" sz="2000" dirty="0"/>
          </a:p>
          <a:p>
            <a:pPr>
              <a:lnSpc>
                <a:spcPct val="110000"/>
              </a:lnSpc>
              <a:spcBef>
                <a:spcPts val="600"/>
              </a:spcBef>
            </a:pPr>
            <a:r>
              <a:rPr lang="en-US" altLang="ko-KR" sz="2200" b="1" dirty="0"/>
              <a:t>Setting styles</a:t>
            </a:r>
          </a:p>
          <a:p>
            <a:pPr lvl="1">
              <a:lnSpc>
                <a:spcPct val="110000"/>
              </a:lnSpc>
              <a:spcBef>
                <a:spcPts val="600"/>
              </a:spcBef>
            </a:pPr>
            <a:r>
              <a:rPr lang="en-US" altLang="ko-KR" sz="1900" dirty="0" err="1"/>
              <a:t>plt.style.use</a:t>
            </a:r>
            <a:r>
              <a:rPr lang="en-US" altLang="ko-KR" sz="1900" dirty="0"/>
              <a:t>() </a:t>
            </a:r>
            <a:r>
              <a:rPr lang="ko-KR" altLang="en-US" sz="1900" dirty="0"/>
              <a:t>를 사용해</a:t>
            </a:r>
            <a:r>
              <a:rPr lang="en-US" altLang="ko-KR" sz="1900" dirty="0"/>
              <a:t>, </a:t>
            </a:r>
            <a:r>
              <a:rPr lang="ko-KR" altLang="en-US" sz="1900" dirty="0"/>
              <a:t>적절한 형태의 그림 스타일을 선택할 수 있다</a:t>
            </a:r>
            <a:r>
              <a:rPr lang="en-US" altLang="ko-KR" sz="1900" dirty="0"/>
              <a:t>.</a:t>
            </a:r>
          </a:p>
          <a:p>
            <a:pPr lvl="1">
              <a:lnSpc>
                <a:spcPct val="110000"/>
              </a:lnSpc>
              <a:spcBef>
                <a:spcPts val="600"/>
              </a:spcBef>
            </a:pPr>
            <a:r>
              <a:rPr lang="ko-KR" altLang="en-US" sz="1900" dirty="0"/>
              <a:t>가능한 스타일의 목록은 </a:t>
            </a:r>
            <a:r>
              <a:rPr lang="en-US" altLang="ko-KR" sz="1900" i="1" dirty="0"/>
              <a:t>print(</a:t>
            </a:r>
            <a:r>
              <a:rPr lang="en-US" altLang="ko-KR" sz="1900" i="1" dirty="0" err="1"/>
              <a:t>plt.style.available</a:t>
            </a:r>
            <a:r>
              <a:rPr lang="en-US" altLang="ko-KR" sz="1900" i="1" dirty="0"/>
              <a:t>) </a:t>
            </a:r>
            <a:r>
              <a:rPr lang="ko-KR" altLang="en-US" sz="1900" dirty="0"/>
              <a:t>로 확인할 수 있다</a:t>
            </a:r>
            <a:r>
              <a:rPr lang="en-US" altLang="ko-KR" sz="1900" dirty="0"/>
              <a:t>.</a:t>
            </a:r>
          </a:p>
          <a:p>
            <a:pPr marL="457200" lvl="1" indent="0">
              <a:lnSpc>
                <a:spcPct val="110000"/>
              </a:lnSpc>
              <a:spcBef>
                <a:spcPts val="600"/>
              </a:spcBef>
              <a:buNone/>
            </a:pPr>
            <a:r>
              <a:rPr lang="en-US" altLang="ko-KR" sz="1900" dirty="0"/>
              <a:t>&gt;&gt;&gt; </a:t>
            </a:r>
            <a:r>
              <a:rPr lang="en-US" altLang="ko-KR" sz="1900" dirty="0" err="1"/>
              <a:t>plt.style.use</a:t>
            </a:r>
            <a:r>
              <a:rPr lang="en-US" altLang="ko-KR" sz="1900" dirty="0"/>
              <a:t>(['</a:t>
            </a:r>
            <a:r>
              <a:rPr lang="en-US" altLang="ko-KR" sz="1900" dirty="0" err="1"/>
              <a:t>fivethirtyeight</a:t>
            </a:r>
            <a:r>
              <a:rPr lang="en-US" altLang="ko-KR" sz="1900" dirty="0"/>
              <a:t>’])</a:t>
            </a:r>
          </a:p>
          <a:p>
            <a:pPr marL="457200" lvl="1" indent="0">
              <a:lnSpc>
                <a:spcPct val="110000"/>
              </a:lnSpc>
              <a:spcBef>
                <a:spcPts val="600"/>
              </a:spcBef>
              <a:buNone/>
            </a:pPr>
            <a:endParaRPr lang="en-US" altLang="ko-KR" sz="2000" dirty="0"/>
          </a:p>
          <a:p>
            <a:pPr>
              <a:lnSpc>
                <a:spcPct val="110000"/>
              </a:lnSpc>
              <a:spcBef>
                <a:spcPts val="600"/>
              </a:spcBef>
            </a:pPr>
            <a:r>
              <a:rPr lang="en-US" altLang="ko-KR" sz="2200" b="1" dirty="0"/>
              <a:t>How to display your plots</a:t>
            </a:r>
          </a:p>
          <a:p>
            <a:pPr lvl="1">
              <a:lnSpc>
                <a:spcPct val="110000"/>
              </a:lnSpc>
              <a:spcBef>
                <a:spcPts val="600"/>
              </a:spcBef>
            </a:pPr>
            <a:r>
              <a:rPr lang="en-US" altLang="ko-KR" sz="1900" dirty="0" err="1"/>
              <a:t>plt.show</a:t>
            </a:r>
            <a:r>
              <a:rPr lang="en-US" altLang="ko-KR" sz="1900" dirty="0"/>
              <a:t>() </a:t>
            </a:r>
            <a:r>
              <a:rPr lang="ko-KR" altLang="en-US" sz="1900" dirty="0"/>
              <a:t>는 이벤트 루프를 시작 시켜 현재 활성화 되어있는 그림 객체들을 확인한 후</a:t>
            </a:r>
            <a:r>
              <a:rPr lang="en-US" altLang="ko-KR" sz="1900" dirty="0"/>
              <a:t>, </a:t>
            </a:r>
            <a:r>
              <a:rPr lang="ko-KR" altLang="en-US" sz="1900" dirty="0"/>
              <a:t>새로운 상호작용 윈도우 창을 생성해  그림</a:t>
            </a:r>
            <a:r>
              <a:rPr lang="en-US" altLang="ko-KR" sz="1900" dirty="0"/>
              <a:t>, </a:t>
            </a:r>
            <a:r>
              <a:rPr lang="ko-KR" altLang="en-US" sz="1900" dirty="0"/>
              <a:t>그림들을 보여준다</a:t>
            </a:r>
            <a:r>
              <a:rPr lang="en-US" altLang="ko-KR" sz="1900" dirty="0"/>
              <a:t>.</a:t>
            </a:r>
          </a:p>
          <a:p>
            <a:pPr lvl="1">
              <a:lnSpc>
                <a:spcPct val="110000"/>
              </a:lnSpc>
              <a:spcBef>
                <a:spcPts val="600"/>
              </a:spcBef>
            </a:pPr>
            <a:r>
              <a:rPr lang="ko-KR" altLang="en-US" sz="1900" dirty="0"/>
              <a:t>주의해야 할 점은</a:t>
            </a:r>
            <a:r>
              <a:rPr lang="en-US" altLang="ko-KR" sz="1900" dirty="0"/>
              <a:t>, </a:t>
            </a:r>
            <a:r>
              <a:rPr lang="en-US" altLang="ko-KR" sz="1900" dirty="0" err="1"/>
              <a:t>plt.show</a:t>
            </a:r>
            <a:r>
              <a:rPr lang="en-US" altLang="ko-KR" sz="1900" dirty="0"/>
              <a:t>() </a:t>
            </a:r>
            <a:r>
              <a:rPr lang="ko-KR" altLang="en-US" sz="1900" dirty="0"/>
              <a:t>명령어는 파이썬 세션 한 개당 한 번만 사용해야 한다</a:t>
            </a:r>
            <a:r>
              <a:rPr lang="en-US" altLang="ko-KR" sz="1900" dirty="0"/>
              <a:t>.</a:t>
            </a:r>
            <a:r>
              <a:rPr lang="ko-KR" altLang="en-US" sz="1900" dirty="0"/>
              <a:t> 그리고 보통 스크립트의 거의 마지막 부분에서 사용한다</a:t>
            </a:r>
            <a:r>
              <a:rPr lang="en-US" altLang="ko-KR" sz="1900" dirty="0"/>
              <a:t>.</a:t>
            </a:r>
          </a:p>
          <a:p>
            <a:pPr lvl="1">
              <a:lnSpc>
                <a:spcPct val="110000"/>
              </a:lnSpc>
              <a:spcBef>
                <a:spcPts val="600"/>
              </a:spcBef>
            </a:pPr>
            <a:r>
              <a:rPr lang="ko-KR" altLang="en-US" sz="1900" dirty="0"/>
              <a:t>그림 저장은 </a:t>
            </a:r>
            <a:r>
              <a:rPr lang="en-US" altLang="ko-KR" sz="1900" dirty="0" err="1"/>
              <a:t>savefig</a:t>
            </a:r>
            <a:r>
              <a:rPr lang="en-US" altLang="ko-KR" sz="1900" dirty="0"/>
              <a:t>() </a:t>
            </a:r>
            <a:r>
              <a:rPr lang="ko-KR" altLang="en-US" sz="1900" dirty="0"/>
              <a:t>명령어를 사용한다</a:t>
            </a:r>
            <a:r>
              <a:rPr lang="en-US" altLang="ko-KR" sz="1900" dirty="0"/>
              <a:t>.</a:t>
            </a:r>
            <a:endParaRPr lang="ko-KR" altLang="en-US" sz="1900" dirty="0"/>
          </a:p>
        </p:txBody>
      </p:sp>
      <p:sp>
        <p:nvSpPr>
          <p:cNvPr id="5" name="슬라이드 번호 개체 틀 4">
            <a:extLst>
              <a:ext uri="{FF2B5EF4-FFF2-40B4-BE49-F238E27FC236}">
                <a16:creationId xmlns:a16="http://schemas.microsoft.com/office/drawing/2014/main" id="{DFC116F5-3356-4EDB-9281-507D69B3FD19}"/>
              </a:ext>
            </a:extLst>
          </p:cNvPr>
          <p:cNvSpPr>
            <a:spLocks noGrp="1"/>
          </p:cNvSpPr>
          <p:nvPr>
            <p:ph type="sldNum" sz="quarter" idx="12"/>
          </p:nvPr>
        </p:nvSpPr>
        <p:spPr/>
        <p:txBody>
          <a:bodyPr/>
          <a:lstStyle/>
          <a:p>
            <a:fld id="{29B8006E-2624-4838-BCEF-2A7CD0867FCC}" type="slidenum">
              <a:rPr lang="ko-KR" altLang="en-US" smtClean="0"/>
              <a:t>3</a:t>
            </a:fld>
            <a:endParaRPr lang="ko-KR" altLang="en-US"/>
          </a:p>
        </p:txBody>
      </p:sp>
    </p:spTree>
    <p:extLst>
      <p:ext uri="{BB962C8B-B14F-4D97-AF65-F5344CB8AC3E}">
        <p14:creationId xmlns:p14="http://schemas.microsoft.com/office/powerpoint/2010/main" val="15520227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8749A82-C481-4D4C-9A7E-4464EFDA39AE}"/>
              </a:ext>
            </a:extLst>
          </p:cNvPr>
          <p:cNvSpPr>
            <a:spLocks noGrp="1"/>
          </p:cNvSpPr>
          <p:nvPr>
            <p:ph type="title"/>
          </p:nvPr>
        </p:nvSpPr>
        <p:spPr>
          <a:xfrm>
            <a:off x="838200" y="365126"/>
            <a:ext cx="10515600" cy="741779"/>
          </a:xfrm>
        </p:spPr>
        <p:txBody>
          <a:bodyPr>
            <a:normAutofit/>
          </a:bodyPr>
          <a:lstStyle/>
          <a:p>
            <a:r>
              <a:rPr lang="en-US" altLang="ko-KR" sz="3200" dirty="0"/>
              <a:t>Two Interfaces of Matplotlib</a:t>
            </a:r>
            <a:endParaRPr lang="ko-KR" altLang="en-US" sz="3200" dirty="0"/>
          </a:p>
        </p:txBody>
      </p:sp>
      <p:sp>
        <p:nvSpPr>
          <p:cNvPr id="3" name="내용 개체 틀 2">
            <a:extLst>
              <a:ext uri="{FF2B5EF4-FFF2-40B4-BE49-F238E27FC236}">
                <a16:creationId xmlns:a16="http://schemas.microsoft.com/office/drawing/2014/main" id="{40903E66-E0DD-46F3-9756-8ECD755E9804}"/>
              </a:ext>
            </a:extLst>
          </p:cNvPr>
          <p:cNvSpPr>
            <a:spLocks noGrp="1"/>
          </p:cNvSpPr>
          <p:nvPr>
            <p:ph idx="1"/>
          </p:nvPr>
        </p:nvSpPr>
        <p:spPr>
          <a:xfrm>
            <a:off x="838200" y="1411705"/>
            <a:ext cx="10515600" cy="5081169"/>
          </a:xfrm>
        </p:spPr>
        <p:txBody>
          <a:bodyPr>
            <a:normAutofit/>
          </a:bodyPr>
          <a:lstStyle/>
          <a:p>
            <a:pPr marL="457200" indent="-457200">
              <a:lnSpc>
                <a:spcPct val="100000"/>
              </a:lnSpc>
              <a:spcBef>
                <a:spcPts val="600"/>
              </a:spcBef>
              <a:buAutoNum type="arabicPeriod"/>
            </a:pPr>
            <a:r>
              <a:rPr lang="en-US" altLang="ko-KR" sz="2000" b="1" dirty="0"/>
              <a:t>A convenient MATLAB-style state-based interface</a:t>
            </a:r>
          </a:p>
          <a:p>
            <a:pPr lvl="1">
              <a:lnSpc>
                <a:spcPct val="100000"/>
              </a:lnSpc>
              <a:spcBef>
                <a:spcPts val="600"/>
              </a:spcBef>
            </a:pPr>
            <a:r>
              <a:rPr lang="en-US" altLang="ko-KR" sz="1800" dirty="0" err="1"/>
              <a:t>pyplot</a:t>
            </a:r>
            <a:r>
              <a:rPr lang="ko-KR" altLang="en-US" sz="1800" dirty="0"/>
              <a:t>으로 자동적으로 그림을 생성</a:t>
            </a:r>
            <a:r>
              <a:rPr lang="en-US" altLang="ko-KR" sz="1800" dirty="0"/>
              <a:t>, </a:t>
            </a:r>
            <a:r>
              <a:rPr lang="ko-KR" altLang="en-US" sz="1800" dirty="0"/>
              <a:t>관리할 수 있다</a:t>
            </a:r>
            <a:r>
              <a:rPr lang="en-US" altLang="ko-KR" sz="1800" dirty="0"/>
              <a:t>. Figures, axes, </a:t>
            </a:r>
            <a:r>
              <a:rPr lang="en-US" altLang="ko-KR" sz="1800" dirty="0" err="1"/>
              <a:t>pyplot</a:t>
            </a:r>
            <a:r>
              <a:rPr lang="en-US" altLang="ko-KR" sz="1800" dirty="0"/>
              <a:t> </a:t>
            </a:r>
            <a:r>
              <a:rPr lang="en-US" altLang="ko-KR" sz="1800" dirty="0" err="1"/>
              <a:t>fuctions</a:t>
            </a:r>
            <a:r>
              <a:rPr lang="en-US" altLang="ko-KR" sz="1800" dirty="0"/>
              <a:t>…</a:t>
            </a:r>
          </a:p>
          <a:p>
            <a:pPr lvl="1">
              <a:lnSpc>
                <a:spcPct val="100000"/>
              </a:lnSpc>
              <a:spcBef>
                <a:spcPts val="600"/>
              </a:spcBef>
            </a:pPr>
            <a:r>
              <a:rPr lang="en-US" altLang="ko-KR" sz="1800" dirty="0"/>
              <a:t>It is important to note that this interface is stateful: it keeps track of the “current” figure and axes, which are where all </a:t>
            </a:r>
            <a:r>
              <a:rPr lang="en-US" altLang="ko-KR" sz="1800" dirty="0" err="1"/>
              <a:t>plt</a:t>
            </a:r>
            <a:r>
              <a:rPr lang="en-US" altLang="ko-KR" sz="1800" dirty="0"/>
              <a:t> commands are applied. </a:t>
            </a:r>
            <a:r>
              <a:rPr lang="ko-KR" altLang="en-US" sz="1800" dirty="0"/>
              <a:t>정적인 그림이라는 뜻</a:t>
            </a:r>
            <a:endParaRPr lang="en-US" altLang="ko-KR" sz="1800" dirty="0"/>
          </a:p>
          <a:p>
            <a:pPr lvl="1">
              <a:lnSpc>
                <a:spcPct val="100000"/>
              </a:lnSpc>
              <a:spcBef>
                <a:spcPts val="600"/>
              </a:spcBef>
            </a:pPr>
            <a:r>
              <a:rPr lang="en-US" altLang="ko-KR" sz="1800" dirty="0"/>
              <a:t>This stateful interface is fast and convenient for simple plots.</a:t>
            </a:r>
          </a:p>
          <a:p>
            <a:pPr lvl="1">
              <a:lnSpc>
                <a:spcPct val="100000"/>
              </a:lnSpc>
              <a:spcBef>
                <a:spcPts val="600"/>
              </a:spcBef>
            </a:pPr>
            <a:r>
              <a:rPr lang="en-US" altLang="ko-KR" sz="1800" dirty="0" err="1"/>
              <a:t>Plt</a:t>
            </a:r>
            <a:r>
              <a:rPr lang="en-US" altLang="ko-KR" sz="1800" dirty="0"/>
              <a:t> </a:t>
            </a:r>
            <a:r>
              <a:rPr lang="ko-KR" altLang="en-US" sz="1800" dirty="0"/>
              <a:t>모듈의 필요한 형태 </a:t>
            </a:r>
            <a:r>
              <a:rPr lang="en-US" altLang="ko-KR" sz="1800" dirty="0"/>
              <a:t>plotting </a:t>
            </a:r>
            <a:r>
              <a:rPr lang="ko-KR" altLang="en-US" sz="1800" dirty="0"/>
              <a:t>함수를 이용하여 직접 그림을 작성하는 방식</a:t>
            </a:r>
            <a:r>
              <a:rPr lang="en-US" altLang="ko-KR" sz="1800" dirty="0"/>
              <a:t>.</a:t>
            </a:r>
          </a:p>
          <a:p>
            <a:pPr lvl="1">
              <a:lnSpc>
                <a:spcPct val="100000"/>
              </a:lnSpc>
              <a:spcBef>
                <a:spcPts val="600"/>
              </a:spcBef>
            </a:pPr>
            <a:endParaRPr lang="en-US" altLang="ko-KR" sz="1800" dirty="0"/>
          </a:p>
          <a:p>
            <a:pPr marL="457200" indent="-457200">
              <a:lnSpc>
                <a:spcPct val="100000"/>
              </a:lnSpc>
              <a:spcBef>
                <a:spcPts val="600"/>
              </a:spcBef>
              <a:buAutoNum type="arabicPeriod"/>
            </a:pPr>
            <a:r>
              <a:rPr lang="en-US" altLang="ko-KR" sz="2000" b="1" dirty="0"/>
              <a:t>A more powerful objected-oriented interface</a:t>
            </a:r>
          </a:p>
          <a:p>
            <a:pPr lvl="1">
              <a:lnSpc>
                <a:spcPct val="100000"/>
              </a:lnSpc>
              <a:spcBef>
                <a:spcPts val="600"/>
              </a:spcBef>
            </a:pPr>
            <a:r>
              <a:rPr lang="en-US" altLang="ko-KR" sz="1800" dirty="0"/>
              <a:t>Figures</a:t>
            </a:r>
            <a:r>
              <a:rPr lang="ko-KR" altLang="en-US" sz="1800" dirty="0"/>
              <a:t>와</a:t>
            </a:r>
            <a:r>
              <a:rPr lang="en-US" altLang="ko-KR" sz="1800" dirty="0"/>
              <a:t> axes</a:t>
            </a:r>
            <a:r>
              <a:rPr lang="ko-KR" altLang="en-US" sz="1800" dirty="0"/>
              <a:t>를 메소드를 활용해서 더 명시적으로 생성할 수 있다</a:t>
            </a:r>
            <a:r>
              <a:rPr lang="en-US" altLang="ko-KR" sz="1800" dirty="0"/>
              <a:t>.</a:t>
            </a:r>
          </a:p>
          <a:p>
            <a:pPr lvl="1">
              <a:lnSpc>
                <a:spcPct val="100000"/>
              </a:lnSpc>
              <a:spcBef>
                <a:spcPts val="600"/>
              </a:spcBef>
            </a:pPr>
            <a:r>
              <a:rPr lang="ko-KR" altLang="en-US" sz="1800" dirty="0"/>
              <a:t>객체지향 인터페이스는 더 복잡한 그림을 그릴 수 있게 해주고</a:t>
            </a:r>
            <a:r>
              <a:rPr lang="en-US" altLang="ko-KR" sz="1800" dirty="0"/>
              <a:t>, </a:t>
            </a:r>
            <a:r>
              <a:rPr lang="ko-KR" altLang="en-US" sz="1800" dirty="0"/>
              <a:t>그림에 대해 자유자재로 조작 할 수 있게 해준다</a:t>
            </a:r>
            <a:r>
              <a:rPr lang="en-US" altLang="ko-KR" sz="1800" dirty="0"/>
              <a:t>.</a:t>
            </a:r>
          </a:p>
          <a:p>
            <a:pPr lvl="1">
              <a:lnSpc>
                <a:spcPct val="100000"/>
              </a:lnSpc>
              <a:spcBef>
                <a:spcPts val="600"/>
              </a:spcBef>
            </a:pPr>
            <a:r>
              <a:rPr lang="en-US" altLang="ko-KR" sz="1800" dirty="0"/>
              <a:t>In the OO interface the plotting functions are methods of explicit Figure and Axes objects.</a:t>
            </a:r>
          </a:p>
          <a:p>
            <a:pPr lvl="1">
              <a:lnSpc>
                <a:spcPct val="100000"/>
              </a:lnSpc>
              <a:spcBef>
                <a:spcPts val="600"/>
              </a:spcBef>
            </a:pPr>
            <a:r>
              <a:rPr lang="ko-KR" altLang="en-US" sz="1800" dirty="0"/>
              <a:t>그림을 그리기 위한 객체인 </a:t>
            </a:r>
            <a:r>
              <a:rPr lang="en-US" altLang="ko-KR" sz="1800" dirty="0"/>
              <a:t>Figure, Axes</a:t>
            </a:r>
            <a:r>
              <a:rPr lang="ko-KR" altLang="en-US" sz="1800" dirty="0"/>
              <a:t>를 먼저 생성하고</a:t>
            </a:r>
            <a:r>
              <a:rPr lang="en-US" altLang="ko-KR" sz="1800" dirty="0"/>
              <a:t>, </a:t>
            </a:r>
            <a:r>
              <a:rPr lang="ko-KR" altLang="en-US" sz="1800" dirty="0"/>
              <a:t>원하는 객체에 대하여 </a:t>
            </a:r>
            <a:r>
              <a:rPr lang="en-US" altLang="ko-KR" sz="1800" dirty="0" err="1"/>
              <a:t>pyplot</a:t>
            </a:r>
            <a:r>
              <a:rPr lang="en-US" altLang="ko-KR" sz="1800" dirty="0"/>
              <a:t> </a:t>
            </a:r>
            <a:r>
              <a:rPr lang="ko-KR" altLang="en-US" sz="1800" dirty="0"/>
              <a:t>모듈의 </a:t>
            </a:r>
            <a:r>
              <a:rPr lang="en-US" altLang="ko-KR" sz="1800" dirty="0"/>
              <a:t>plotting </a:t>
            </a:r>
            <a:r>
              <a:rPr lang="ko-KR" altLang="en-US" sz="1800" dirty="0"/>
              <a:t>함수를 이용하여 그림을 작성하는 방법</a:t>
            </a:r>
            <a:r>
              <a:rPr lang="en-US" altLang="ko-KR" sz="1800" dirty="0"/>
              <a:t>.</a:t>
            </a:r>
          </a:p>
          <a:p>
            <a:pPr lvl="1"/>
            <a:endParaRPr lang="ko-KR" altLang="en-US" sz="2000" dirty="0"/>
          </a:p>
        </p:txBody>
      </p:sp>
      <p:sp>
        <p:nvSpPr>
          <p:cNvPr id="5" name="슬라이드 번호 개체 틀 4">
            <a:extLst>
              <a:ext uri="{FF2B5EF4-FFF2-40B4-BE49-F238E27FC236}">
                <a16:creationId xmlns:a16="http://schemas.microsoft.com/office/drawing/2014/main" id="{DFC116F5-3356-4EDB-9281-507D69B3FD19}"/>
              </a:ext>
            </a:extLst>
          </p:cNvPr>
          <p:cNvSpPr>
            <a:spLocks noGrp="1"/>
          </p:cNvSpPr>
          <p:nvPr>
            <p:ph type="sldNum" sz="quarter" idx="12"/>
          </p:nvPr>
        </p:nvSpPr>
        <p:spPr/>
        <p:txBody>
          <a:bodyPr/>
          <a:lstStyle/>
          <a:p>
            <a:fld id="{29B8006E-2624-4838-BCEF-2A7CD0867FCC}" type="slidenum">
              <a:rPr lang="ko-KR" altLang="en-US" smtClean="0"/>
              <a:t>4</a:t>
            </a:fld>
            <a:endParaRPr lang="ko-KR" altLang="en-US"/>
          </a:p>
        </p:txBody>
      </p:sp>
    </p:spTree>
    <p:extLst>
      <p:ext uri="{BB962C8B-B14F-4D97-AF65-F5344CB8AC3E}">
        <p14:creationId xmlns:p14="http://schemas.microsoft.com/office/powerpoint/2010/main" val="38373204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8749A82-C481-4D4C-9A7E-4464EFDA39AE}"/>
              </a:ext>
            </a:extLst>
          </p:cNvPr>
          <p:cNvSpPr>
            <a:spLocks noGrp="1"/>
          </p:cNvSpPr>
          <p:nvPr>
            <p:ph type="title"/>
          </p:nvPr>
        </p:nvSpPr>
        <p:spPr>
          <a:xfrm>
            <a:off x="838200" y="365126"/>
            <a:ext cx="10515600" cy="741779"/>
          </a:xfrm>
        </p:spPr>
        <p:txBody>
          <a:bodyPr>
            <a:normAutofit/>
          </a:bodyPr>
          <a:lstStyle/>
          <a:p>
            <a:r>
              <a:rPr lang="en-US" altLang="ko-KR" sz="3200" dirty="0"/>
              <a:t>Parts of a Figure</a:t>
            </a:r>
            <a:endParaRPr lang="ko-KR" altLang="en-US" sz="3200" dirty="0"/>
          </a:p>
        </p:txBody>
      </p:sp>
      <p:sp>
        <p:nvSpPr>
          <p:cNvPr id="3" name="내용 개체 틀 2">
            <a:extLst>
              <a:ext uri="{FF2B5EF4-FFF2-40B4-BE49-F238E27FC236}">
                <a16:creationId xmlns:a16="http://schemas.microsoft.com/office/drawing/2014/main" id="{40903E66-E0DD-46F3-9756-8ECD755E9804}"/>
              </a:ext>
            </a:extLst>
          </p:cNvPr>
          <p:cNvSpPr>
            <a:spLocks noGrp="1"/>
          </p:cNvSpPr>
          <p:nvPr>
            <p:ph idx="1"/>
          </p:nvPr>
        </p:nvSpPr>
        <p:spPr>
          <a:xfrm>
            <a:off x="838200" y="1267327"/>
            <a:ext cx="10515600" cy="5225548"/>
          </a:xfrm>
        </p:spPr>
        <p:txBody>
          <a:bodyPr>
            <a:normAutofit fontScale="77500" lnSpcReduction="20000"/>
          </a:bodyPr>
          <a:lstStyle/>
          <a:p>
            <a:pPr>
              <a:lnSpc>
                <a:spcPct val="110000"/>
              </a:lnSpc>
              <a:spcBef>
                <a:spcPts val="600"/>
              </a:spcBef>
            </a:pPr>
            <a:r>
              <a:rPr lang="en-US" altLang="ko-KR" sz="2400" b="1" dirty="0"/>
              <a:t>Figure</a:t>
            </a:r>
          </a:p>
          <a:p>
            <a:pPr lvl="1">
              <a:lnSpc>
                <a:spcPct val="110000"/>
              </a:lnSpc>
              <a:spcBef>
                <a:spcPts val="600"/>
              </a:spcBef>
            </a:pPr>
            <a:r>
              <a:rPr lang="en-US" altLang="ko-KR" sz="2100" dirty="0"/>
              <a:t>The whole figure. </a:t>
            </a:r>
            <a:r>
              <a:rPr lang="ko-KR" altLang="en-US" sz="2100" dirty="0"/>
              <a:t>그림 전체</a:t>
            </a:r>
            <a:endParaRPr lang="en-US" altLang="ko-KR" sz="2100" dirty="0"/>
          </a:p>
          <a:p>
            <a:pPr lvl="1">
              <a:lnSpc>
                <a:spcPct val="110000"/>
              </a:lnSpc>
              <a:spcBef>
                <a:spcPts val="600"/>
              </a:spcBef>
            </a:pPr>
            <a:r>
              <a:rPr lang="ko-KR" altLang="en-US" sz="2100" dirty="0"/>
              <a:t>하나의 </a:t>
            </a:r>
            <a:r>
              <a:rPr lang="en-US" altLang="ko-KR" sz="2100" dirty="0"/>
              <a:t>figure</a:t>
            </a:r>
            <a:r>
              <a:rPr lang="ko-KR" altLang="en-US" sz="2100" dirty="0"/>
              <a:t>는 여러 </a:t>
            </a:r>
            <a:r>
              <a:rPr lang="en-US" altLang="ko-KR" sz="2100" dirty="0"/>
              <a:t>axes</a:t>
            </a:r>
            <a:r>
              <a:rPr lang="ko-KR" altLang="en-US" sz="2100" dirty="0"/>
              <a:t>를 가질 수 있지만 보통 최소 </a:t>
            </a:r>
            <a:r>
              <a:rPr lang="en-US" altLang="ko-KR" sz="2100" dirty="0"/>
              <a:t>1</a:t>
            </a:r>
            <a:r>
              <a:rPr lang="ko-KR" altLang="en-US" sz="2100" dirty="0"/>
              <a:t>개만 가진다</a:t>
            </a:r>
            <a:r>
              <a:rPr lang="en-US" altLang="ko-KR" sz="2100" dirty="0"/>
              <a:t>.</a:t>
            </a:r>
          </a:p>
          <a:p>
            <a:pPr lvl="1">
              <a:lnSpc>
                <a:spcPct val="110000"/>
              </a:lnSpc>
              <a:spcBef>
                <a:spcPts val="600"/>
              </a:spcBef>
            </a:pPr>
            <a:r>
              <a:rPr lang="en-US" altLang="ko-KR" sz="2100" dirty="0"/>
              <a:t>Figure</a:t>
            </a:r>
            <a:r>
              <a:rPr lang="ko-KR" altLang="en-US" sz="2100" dirty="0"/>
              <a:t>와 </a:t>
            </a:r>
            <a:r>
              <a:rPr lang="en-US" altLang="ko-KR" sz="2100" dirty="0"/>
              <a:t>axes</a:t>
            </a:r>
            <a:r>
              <a:rPr lang="ko-KR" altLang="en-US" sz="2100" dirty="0"/>
              <a:t>를 한번에 같이 생성하는게 편리하지만</a:t>
            </a:r>
            <a:r>
              <a:rPr lang="en-US" altLang="ko-KR" sz="2100" dirty="0"/>
              <a:t>, </a:t>
            </a:r>
            <a:r>
              <a:rPr lang="ko-KR" altLang="en-US" sz="2100" dirty="0"/>
              <a:t>나중에 필요에 의해 더 복잡한 </a:t>
            </a:r>
            <a:r>
              <a:rPr lang="en-US" altLang="ko-KR" sz="2100" dirty="0"/>
              <a:t>axes </a:t>
            </a:r>
            <a:r>
              <a:rPr lang="ko-KR" altLang="en-US" sz="2100" dirty="0"/>
              <a:t>레이아웃을 추가할 수 있다</a:t>
            </a:r>
            <a:r>
              <a:rPr lang="en-US" altLang="ko-KR" sz="2100" dirty="0"/>
              <a:t>.</a:t>
            </a:r>
          </a:p>
          <a:p>
            <a:pPr>
              <a:lnSpc>
                <a:spcPct val="110000"/>
              </a:lnSpc>
              <a:spcBef>
                <a:spcPts val="600"/>
              </a:spcBef>
            </a:pPr>
            <a:r>
              <a:rPr lang="en-US" altLang="ko-KR" sz="2400" b="1" dirty="0"/>
              <a:t>Axes</a:t>
            </a:r>
          </a:p>
          <a:p>
            <a:pPr lvl="1">
              <a:lnSpc>
                <a:spcPct val="110000"/>
              </a:lnSpc>
              <a:spcBef>
                <a:spcPts val="600"/>
              </a:spcBef>
            </a:pPr>
            <a:r>
              <a:rPr lang="en-US" altLang="ko-KR" sz="2100" dirty="0"/>
              <a:t>This is what you think of as ‘a plot’. </a:t>
            </a:r>
            <a:r>
              <a:rPr lang="ko-KR" altLang="en-US" sz="2100" dirty="0"/>
              <a:t>당신이 하나의 </a:t>
            </a:r>
            <a:r>
              <a:rPr lang="en-US" altLang="ko-KR" sz="2100" dirty="0"/>
              <a:t>‘</a:t>
            </a:r>
            <a:r>
              <a:rPr lang="ko-KR" altLang="en-US" sz="2100" dirty="0"/>
              <a:t>그림</a:t>
            </a:r>
            <a:r>
              <a:rPr lang="en-US" altLang="ko-KR" sz="2100" dirty="0"/>
              <a:t>’ </a:t>
            </a:r>
            <a:r>
              <a:rPr lang="ko-KR" altLang="en-US" sz="2100" dirty="0"/>
              <a:t>이라고 생각하는 그것</a:t>
            </a:r>
            <a:r>
              <a:rPr lang="en-US" altLang="ko-KR" sz="2100" dirty="0"/>
              <a:t>. </a:t>
            </a:r>
            <a:r>
              <a:rPr lang="ko-KR" altLang="en-US" sz="2100" dirty="0"/>
              <a:t>데이터 공간에서 이미지가 차지하는 영역이다</a:t>
            </a:r>
            <a:r>
              <a:rPr lang="en-US" altLang="ko-KR" sz="2100" dirty="0"/>
              <a:t>. </a:t>
            </a:r>
            <a:r>
              <a:rPr lang="ko-KR" altLang="en-US" sz="2100" dirty="0"/>
              <a:t>한 개의 </a:t>
            </a:r>
            <a:r>
              <a:rPr lang="en-US" altLang="ko-KR" sz="2100" dirty="0"/>
              <a:t>figure</a:t>
            </a:r>
            <a:r>
              <a:rPr lang="ko-KR" altLang="en-US" sz="2100" dirty="0"/>
              <a:t>는 여러 </a:t>
            </a:r>
            <a:r>
              <a:rPr lang="en-US" altLang="ko-KR" sz="2100" dirty="0"/>
              <a:t>axes</a:t>
            </a:r>
            <a:r>
              <a:rPr lang="ko-KR" altLang="en-US" sz="2100" dirty="0"/>
              <a:t>를 포함할 수 있지만</a:t>
            </a:r>
            <a:r>
              <a:rPr lang="en-US" altLang="ko-KR" sz="2100" dirty="0"/>
              <a:t>, </a:t>
            </a:r>
            <a:r>
              <a:rPr lang="ko-KR" altLang="en-US" sz="2100" dirty="0"/>
              <a:t>한 개의 </a:t>
            </a:r>
            <a:r>
              <a:rPr lang="en-US" altLang="ko-KR" sz="2100" dirty="0"/>
              <a:t>axes</a:t>
            </a:r>
            <a:r>
              <a:rPr lang="ko-KR" altLang="en-US" sz="2100" dirty="0"/>
              <a:t>객체는 오직 하나의 </a:t>
            </a:r>
            <a:r>
              <a:rPr lang="en-US" altLang="ko-KR" sz="2100" dirty="0"/>
              <a:t>figure </a:t>
            </a:r>
            <a:r>
              <a:rPr lang="ko-KR" altLang="en-US" sz="2100" dirty="0"/>
              <a:t>안에 존재할 수 있다</a:t>
            </a:r>
            <a:r>
              <a:rPr lang="en-US" altLang="ko-KR" sz="2100" dirty="0"/>
              <a:t>.</a:t>
            </a:r>
          </a:p>
          <a:p>
            <a:pPr lvl="1">
              <a:lnSpc>
                <a:spcPct val="110000"/>
              </a:lnSpc>
              <a:spcBef>
                <a:spcPts val="600"/>
              </a:spcBef>
            </a:pPr>
            <a:r>
              <a:rPr lang="en-US" altLang="ko-KR" sz="2100" dirty="0"/>
              <a:t>The axes class and its member functions are the primary entry point to working with the PP interface.</a:t>
            </a:r>
          </a:p>
          <a:p>
            <a:pPr>
              <a:lnSpc>
                <a:spcPct val="110000"/>
              </a:lnSpc>
              <a:spcBef>
                <a:spcPts val="600"/>
              </a:spcBef>
            </a:pPr>
            <a:r>
              <a:rPr lang="en-US" altLang="ko-KR" sz="2400" b="1" dirty="0"/>
              <a:t>Axis</a:t>
            </a:r>
          </a:p>
          <a:p>
            <a:pPr lvl="1">
              <a:lnSpc>
                <a:spcPct val="110000"/>
              </a:lnSpc>
              <a:spcBef>
                <a:spcPts val="600"/>
              </a:spcBef>
            </a:pPr>
            <a:r>
              <a:rPr lang="en-US" altLang="ko-KR" sz="2100" dirty="0"/>
              <a:t>These are the number-line-like objects. They take care of setting the graph limits and generating the ticks(the marks on the axis) and </a:t>
            </a:r>
            <a:r>
              <a:rPr lang="en-US" altLang="ko-KR" sz="2100" dirty="0" err="1"/>
              <a:t>ticklabels</a:t>
            </a:r>
            <a:r>
              <a:rPr lang="en-US" altLang="ko-KR" sz="2100" dirty="0"/>
              <a:t>. </a:t>
            </a:r>
            <a:r>
              <a:rPr lang="ko-KR" altLang="en-US" sz="2100" dirty="0"/>
              <a:t>그래프</a:t>
            </a:r>
            <a:r>
              <a:rPr lang="en-US" altLang="ko-KR" sz="2100" dirty="0"/>
              <a:t>, </a:t>
            </a:r>
            <a:r>
              <a:rPr lang="ko-KR" altLang="en-US" sz="2100" dirty="0"/>
              <a:t>그림의 크기</a:t>
            </a:r>
            <a:r>
              <a:rPr lang="en-US" altLang="ko-KR" sz="2100" dirty="0"/>
              <a:t>, </a:t>
            </a:r>
            <a:r>
              <a:rPr lang="ko-KR" altLang="en-US" sz="2100" dirty="0"/>
              <a:t>축</a:t>
            </a:r>
            <a:r>
              <a:rPr lang="en-US" altLang="ko-KR" sz="2100" dirty="0"/>
              <a:t>, </a:t>
            </a:r>
            <a:r>
              <a:rPr lang="ko-KR" altLang="en-US" sz="2100" dirty="0"/>
              <a:t>눈금 등을 조작할 수 있는 객체</a:t>
            </a:r>
            <a:r>
              <a:rPr lang="en-US" altLang="ko-KR" sz="2100" dirty="0"/>
              <a:t>.</a:t>
            </a:r>
          </a:p>
          <a:p>
            <a:pPr>
              <a:lnSpc>
                <a:spcPct val="110000"/>
              </a:lnSpc>
              <a:spcBef>
                <a:spcPts val="600"/>
              </a:spcBef>
            </a:pPr>
            <a:r>
              <a:rPr lang="en-US" altLang="ko-KR" sz="2400" b="1" dirty="0"/>
              <a:t>Artist</a:t>
            </a:r>
          </a:p>
          <a:p>
            <a:pPr lvl="1">
              <a:lnSpc>
                <a:spcPct val="110000"/>
              </a:lnSpc>
              <a:spcBef>
                <a:spcPts val="600"/>
              </a:spcBef>
            </a:pPr>
            <a:r>
              <a:rPr lang="en-US" altLang="ko-KR" sz="2100" dirty="0"/>
              <a:t>Basically everything you can see on the figure is an artist. This includes Text, Line2D, collections, Patch objects…. Most artists are tied to an axes such an artist cannot be shared by multiple axes</a:t>
            </a:r>
            <a:endParaRPr lang="ko-KR" altLang="en-US" sz="2100" dirty="0"/>
          </a:p>
        </p:txBody>
      </p:sp>
      <p:sp>
        <p:nvSpPr>
          <p:cNvPr id="5" name="슬라이드 번호 개체 틀 4">
            <a:extLst>
              <a:ext uri="{FF2B5EF4-FFF2-40B4-BE49-F238E27FC236}">
                <a16:creationId xmlns:a16="http://schemas.microsoft.com/office/drawing/2014/main" id="{DFC116F5-3356-4EDB-9281-507D69B3FD19}"/>
              </a:ext>
            </a:extLst>
          </p:cNvPr>
          <p:cNvSpPr>
            <a:spLocks noGrp="1"/>
          </p:cNvSpPr>
          <p:nvPr>
            <p:ph type="sldNum" sz="quarter" idx="12"/>
          </p:nvPr>
        </p:nvSpPr>
        <p:spPr/>
        <p:txBody>
          <a:bodyPr/>
          <a:lstStyle/>
          <a:p>
            <a:fld id="{29B8006E-2624-4838-BCEF-2A7CD0867FCC}" type="slidenum">
              <a:rPr lang="ko-KR" altLang="en-US" smtClean="0"/>
              <a:t>5</a:t>
            </a:fld>
            <a:endParaRPr lang="ko-KR" altLang="en-US"/>
          </a:p>
        </p:txBody>
      </p:sp>
    </p:spTree>
    <p:extLst>
      <p:ext uri="{BB962C8B-B14F-4D97-AF65-F5344CB8AC3E}">
        <p14:creationId xmlns:p14="http://schemas.microsoft.com/office/powerpoint/2010/main" val="25336922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8749A82-C481-4D4C-9A7E-4464EFDA39AE}"/>
              </a:ext>
            </a:extLst>
          </p:cNvPr>
          <p:cNvSpPr>
            <a:spLocks noGrp="1"/>
          </p:cNvSpPr>
          <p:nvPr>
            <p:ph type="title"/>
          </p:nvPr>
        </p:nvSpPr>
        <p:spPr>
          <a:xfrm>
            <a:off x="838200" y="365126"/>
            <a:ext cx="10515600" cy="741779"/>
          </a:xfrm>
        </p:spPr>
        <p:txBody>
          <a:bodyPr>
            <a:normAutofit/>
          </a:bodyPr>
          <a:lstStyle/>
          <a:p>
            <a:r>
              <a:rPr lang="en-US" altLang="ko-KR" sz="3200" dirty="0"/>
              <a:t>Adjusting the Plot</a:t>
            </a:r>
            <a:endParaRPr lang="ko-KR" altLang="en-US" sz="3200" dirty="0"/>
          </a:p>
        </p:txBody>
      </p:sp>
      <p:sp>
        <p:nvSpPr>
          <p:cNvPr id="3" name="내용 개체 틀 2">
            <a:extLst>
              <a:ext uri="{FF2B5EF4-FFF2-40B4-BE49-F238E27FC236}">
                <a16:creationId xmlns:a16="http://schemas.microsoft.com/office/drawing/2014/main" id="{40903E66-E0DD-46F3-9756-8ECD755E9804}"/>
              </a:ext>
            </a:extLst>
          </p:cNvPr>
          <p:cNvSpPr>
            <a:spLocks noGrp="1"/>
          </p:cNvSpPr>
          <p:nvPr>
            <p:ph idx="1"/>
          </p:nvPr>
        </p:nvSpPr>
        <p:spPr>
          <a:xfrm>
            <a:off x="838200" y="1411705"/>
            <a:ext cx="10515600" cy="5081169"/>
          </a:xfrm>
        </p:spPr>
        <p:txBody>
          <a:bodyPr>
            <a:normAutofit fontScale="85000" lnSpcReduction="10000"/>
          </a:bodyPr>
          <a:lstStyle/>
          <a:p>
            <a:pPr>
              <a:lnSpc>
                <a:spcPct val="110000"/>
              </a:lnSpc>
              <a:spcBef>
                <a:spcPts val="600"/>
              </a:spcBef>
            </a:pPr>
            <a:r>
              <a:rPr lang="en-US" altLang="ko-KR" sz="2400" b="1" dirty="0"/>
              <a:t>Adjusting the plot: Line colors and styles</a:t>
            </a:r>
          </a:p>
          <a:p>
            <a:pPr lvl="1">
              <a:lnSpc>
                <a:spcPct val="110000"/>
              </a:lnSpc>
              <a:spcBef>
                <a:spcPts val="600"/>
              </a:spcBef>
            </a:pPr>
            <a:r>
              <a:rPr lang="en-US" altLang="ko-KR" sz="2000" dirty="0" err="1"/>
              <a:t>plt.plot</a:t>
            </a:r>
            <a:r>
              <a:rPr lang="en-US" altLang="ko-KR" sz="2000" dirty="0"/>
              <a:t>() </a:t>
            </a:r>
            <a:r>
              <a:rPr lang="ko-KR" altLang="en-US" sz="2000" dirty="0"/>
              <a:t>함수는 그림의 선 색이나 스타일을 정하기 위해 추가적인 매개변수</a:t>
            </a:r>
            <a:r>
              <a:rPr lang="en-US" altLang="ko-KR" sz="2000" dirty="0"/>
              <a:t>(arguments)</a:t>
            </a:r>
            <a:r>
              <a:rPr lang="ko-KR" altLang="en-US" sz="2000" dirty="0"/>
              <a:t>를 가진다</a:t>
            </a:r>
            <a:r>
              <a:rPr lang="en-US" altLang="ko-KR" sz="2000" dirty="0"/>
              <a:t>.</a:t>
            </a:r>
          </a:p>
          <a:p>
            <a:pPr lvl="1">
              <a:lnSpc>
                <a:spcPct val="110000"/>
              </a:lnSpc>
              <a:spcBef>
                <a:spcPts val="600"/>
              </a:spcBef>
            </a:pPr>
            <a:r>
              <a:rPr lang="ko-KR" altLang="en-US" sz="2000" dirty="0"/>
              <a:t>그림에 색을 적용하기 위해</a:t>
            </a:r>
            <a:r>
              <a:rPr lang="en-US" altLang="ko-KR" sz="2000" dirty="0"/>
              <a:t>, </a:t>
            </a:r>
            <a:r>
              <a:rPr lang="ko-KR" altLang="en-US" sz="2000" dirty="0"/>
              <a:t>문자열 인자로 받는 칼라 키워드를 사용할 수 있다</a:t>
            </a:r>
            <a:r>
              <a:rPr lang="en-US" altLang="ko-KR" sz="2000" dirty="0"/>
              <a:t>. </a:t>
            </a:r>
            <a:r>
              <a:rPr lang="ko-KR" altLang="en-US" sz="2000" dirty="0"/>
              <a:t>색깔은 다양한 방법으로 지정할 수 있다</a:t>
            </a:r>
            <a:r>
              <a:rPr lang="en-US" altLang="ko-KR" sz="2000" dirty="0"/>
              <a:t>. (</a:t>
            </a:r>
            <a:r>
              <a:rPr lang="ko-KR" altLang="en-US" sz="2000" dirty="0"/>
              <a:t>키워드</a:t>
            </a:r>
            <a:r>
              <a:rPr lang="en-US" altLang="ko-KR" sz="2000" dirty="0"/>
              <a:t>, RGB </a:t>
            </a:r>
            <a:r>
              <a:rPr lang="ko-KR" altLang="en-US" sz="2000" dirty="0"/>
              <a:t>코드 등등</a:t>
            </a:r>
            <a:r>
              <a:rPr lang="en-US" altLang="ko-KR" sz="2000" dirty="0"/>
              <a:t>…)</a:t>
            </a:r>
          </a:p>
          <a:p>
            <a:pPr lvl="1">
              <a:lnSpc>
                <a:spcPct val="110000"/>
              </a:lnSpc>
              <a:spcBef>
                <a:spcPts val="600"/>
              </a:spcBef>
            </a:pPr>
            <a:r>
              <a:rPr lang="ko-KR" altLang="en-US" sz="2000" dirty="0"/>
              <a:t>지정한 색</a:t>
            </a:r>
            <a:r>
              <a:rPr lang="en-US" altLang="ko-KR" sz="2000" dirty="0"/>
              <a:t>, </a:t>
            </a:r>
            <a:r>
              <a:rPr lang="ko-KR" altLang="en-US" sz="2000" dirty="0"/>
              <a:t>스타일이 없으면</a:t>
            </a:r>
            <a:r>
              <a:rPr lang="en-US" altLang="ko-KR" sz="2000" dirty="0"/>
              <a:t>, </a:t>
            </a:r>
            <a:r>
              <a:rPr lang="ko-KR" altLang="en-US" sz="2000" dirty="0" err="1"/>
              <a:t>맷플롭라이브러리는</a:t>
            </a:r>
            <a:r>
              <a:rPr lang="ko-KR" altLang="en-US" sz="2000" dirty="0"/>
              <a:t> 자동적으로 </a:t>
            </a:r>
            <a:r>
              <a:rPr lang="ko-KR" altLang="en-US" sz="2000" dirty="0" err="1"/>
              <a:t>디폴트값으로</a:t>
            </a:r>
            <a:r>
              <a:rPr lang="ko-KR" altLang="en-US" sz="2000" dirty="0"/>
              <a:t> 그림을 그린다</a:t>
            </a:r>
            <a:r>
              <a:rPr lang="en-US" altLang="ko-KR" sz="2000" dirty="0"/>
              <a:t>.</a:t>
            </a:r>
          </a:p>
          <a:p>
            <a:pPr lvl="1">
              <a:lnSpc>
                <a:spcPct val="110000"/>
              </a:lnSpc>
              <a:spcBef>
                <a:spcPts val="600"/>
              </a:spcBef>
            </a:pPr>
            <a:r>
              <a:rPr lang="en-US" altLang="ko-KR" sz="2000" dirty="0" err="1"/>
              <a:t>linestyle</a:t>
            </a:r>
            <a:r>
              <a:rPr lang="en-US" altLang="ko-KR" sz="2000" dirty="0"/>
              <a:t> </a:t>
            </a:r>
            <a:r>
              <a:rPr lang="ko-KR" altLang="en-US" sz="2000" dirty="0"/>
              <a:t>키워드로 선의 스타일도 지정할 수 있다</a:t>
            </a:r>
            <a:r>
              <a:rPr lang="en-US" altLang="ko-KR" sz="2000" dirty="0"/>
              <a:t>.</a:t>
            </a:r>
          </a:p>
          <a:p>
            <a:pPr lvl="1">
              <a:lnSpc>
                <a:spcPct val="110000"/>
              </a:lnSpc>
              <a:spcBef>
                <a:spcPts val="600"/>
              </a:spcBef>
            </a:pPr>
            <a:r>
              <a:rPr lang="en-US" altLang="ko-KR" sz="2000" dirty="0"/>
              <a:t>If you would like to be extremely terse, these </a:t>
            </a:r>
            <a:r>
              <a:rPr lang="en-US" altLang="ko-KR" sz="2000" dirty="0" err="1"/>
              <a:t>linestyle</a:t>
            </a:r>
            <a:r>
              <a:rPr lang="en-US" altLang="ko-KR" sz="2000" dirty="0"/>
              <a:t> and color code can be combined into a single </a:t>
            </a:r>
            <a:r>
              <a:rPr lang="en-US" altLang="ko-KR" sz="2000" dirty="0" err="1"/>
              <a:t>nonkeyword</a:t>
            </a:r>
            <a:r>
              <a:rPr lang="en-US" altLang="ko-KR" sz="2000" dirty="0"/>
              <a:t> argument.</a:t>
            </a:r>
          </a:p>
          <a:p>
            <a:pPr lvl="1">
              <a:lnSpc>
                <a:spcPct val="110000"/>
              </a:lnSpc>
              <a:spcBef>
                <a:spcPts val="600"/>
              </a:spcBef>
            </a:pPr>
            <a:r>
              <a:rPr lang="ko-KR" altLang="en-US" sz="2000" dirty="0"/>
              <a:t>매개변수를 명확하게 지정하는 것이 좋음</a:t>
            </a:r>
            <a:r>
              <a:rPr lang="en-US" altLang="ko-KR" sz="2000" dirty="0"/>
              <a:t>(marker, </a:t>
            </a:r>
            <a:r>
              <a:rPr lang="en-US" altLang="ko-KR" sz="2000" dirty="0" err="1"/>
              <a:t>linestyle</a:t>
            </a:r>
            <a:r>
              <a:rPr lang="en-US" altLang="ko-KR" sz="2000" dirty="0"/>
              <a:t>, color)</a:t>
            </a:r>
          </a:p>
          <a:p>
            <a:pPr>
              <a:lnSpc>
                <a:spcPct val="110000"/>
              </a:lnSpc>
              <a:spcBef>
                <a:spcPts val="600"/>
              </a:spcBef>
            </a:pPr>
            <a:r>
              <a:rPr lang="en-US" altLang="ko-KR" sz="2400" b="1" dirty="0"/>
              <a:t>Adjusting the plot: Axes Limits</a:t>
            </a:r>
          </a:p>
          <a:p>
            <a:pPr lvl="1">
              <a:lnSpc>
                <a:spcPct val="110000"/>
              </a:lnSpc>
              <a:spcBef>
                <a:spcPts val="600"/>
              </a:spcBef>
            </a:pPr>
            <a:r>
              <a:rPr lang="ko-KR" altLang="en-US" sz="2000" dirty="0" err="1"/>
              <a:t>맷플롭라이브러리는</a:t>
            </a:r>
            <a:r>
              <a:rPr lang="ko-KR" altLang="en-US" sz="2000" dirty="0"/>
              <a:t> 당신의 데이터에 대해 꽤 적절하게 그림을 자동적으로 그려주지만</a:t>
            </a:r>
            <a:r>
              <a:rPr lang="en-US" altLang="ko-KR" sz="2000" dirty="0"/>
              <a:t>, </a:t>
            </a:r>
            <a:r>
              <a:rPr lang="ko-KR" altLang="en-US" sz="2000" dirty="0"/>
              <a:t>좀 더 자세하게 그림을 그려야 할 때도 있다</a:t>
            </a:r>
            <a:r>
              <a:rPr lang="en-US" altLang="ko-KR" sz="2000" dirty="0"/>
              <a:t>.</a:t>
            </a:r>
          </a:p>
          <a:p>
            <a:pPr lvl="1">
              <a:lnSpc>
                <a:spcPct val="110000"/>
              </a:lnSpc>
              <a:spcBef>
                <a:spcPts val="600"/>
              </a:spcBef>
            </a:pPr>
            <a:r>
              <a:rPr lang="ko-KR" altLang="en-US" sz="2000" dirty="0"/>
              <a:t>그림의 축의 한계를 지정할 때에는 </a:t>
            </a:r>
            <a:r>
              <a:rPr lang="en-US" altLang="ko-KR" sz="2000" dirty="0" err="1"/>
              <a:t>plt.xlim</a:t>
            </a:r>
            <a:r>
              <a:rPr lang="en-US" altLang="ko-KR" sz="2000" dirty="0"/>
              <a:t>(), and </a:t>
            </a:r>
            <a:r>
              <a:rPr lang="en-US" altLang="ko-KR" sz="2000" dirty="0" err="1"/>
              <a:t>plt.ylim</a:t>
            </a:r>
            <a:r>
              <a:rPr lang="en-US" altLang="ko-KR" sz="2000" dirty="0"/>
              <a:t>() </a:t>
            </a:r>
            <a:r>
              <a:rPr lang="ko-KR" altLang="en-US" sz="2000" dirty="0"/>
              <a:t>메소드를 사용한다</a:t>
            </a:r>
            <a:r>
              <a:rPr lang="en-US" altLang="ko-KR" sz="2000" dirty="0"/>
              <a:t>. (</a:t>
            </a:r>
            <a:r>
              <a:rPr lang="ko-KR" altLang="en-US" sz="2000" dirty="0"/>
              <a:t>그림</a:t>
            </a:r>
            <a:r>
              <a:rPr lang="en-US" altLang="ko-KR" sz="2000" dirty="0"/>
              <a:t>, </a:t>
            </a:r>
            <a:r>
              <a:rPr lang="ko-KR" altLang="en-US" sz="2000" dirty="0"/>
              <a:t>그래프 범위</a:t>
            </a:r>
            <a:r>
              <a:rPr lang="en-US" altLang="ko-KR" sz="2000" dirty="0"/>
              <a:t>)</a:t>
            </a:r>
          </a:p>
          <a:p>
            <a:pPr lvl="1">
              <a:lnSpc>
                <a:spcPct val="110000"/>
              </a:lnSpc>
              <a:spcBef>
                <a:spcPts val="600"/>
              </a:spcBef>
            </a:pPr>
            <a:r>
              <a:rPr lang="en-US" altLang="ko-KR" sz="2000" dirty="0"/>
              <a:t>The </a:t>
            </a:r>
            <a:r>
              <a:rPr lang="en-US" altLang="ko-KR" sz="2000" dirty="0" err="1"/>
              <a:t>plt.axis</a:t>
            </a:r>
            <a:r>
              <a:rPr lang="en-US" altLang="ko-KR" sz="2000" dirty="0"/>
              <a:t>() method allows you to set the x and y limits with a single call, by passing a list [</a:t>
            </a:r>
            <a:r>
              <a:rPr lang="en-US" altLang="ko-KR" sz="2000" dirty="0" err="1"/>
              <a:t>xmin</a:t>
            </a:r>
            <a:r>
              <a:rPr lang="en-US" altLang="ko-KR" sz="2000" dirty="0"/>
              <a:t>, </a:t>
            </a:r>
            <a:r>
              <a:rPr lang="en-US" altLang="ko-KR" sz="2000" dirty="0" err="1"/>
              <a:t>xmax</a:t>
            </a:r>
            <a:r>
              <a:rPr lang="en-US" altLang="ko-KR" sz="2000" dirty="0"/>
              <a:t>, </a:t>
            </a:r>
            <a:r>
              <a:rPr lang="en-US" altLang="ko-KR" sz="2000" dirty="0" err="1"/>
              <a:t>ymin</a:t>
            </a:r>
            <a:r>
              <a:rPr lang="en-US" altLang="ko-KR" sz="2000" dirty="0"/>
              <a:t>, </a:t>
            </a:r>
            <a:r>
              <a:rPr lang="en-US" altLang="ko-KR" sz="2000" dirty="0" err="1"/>
              <a:t>ymax</a:t>
            </a:r>
            <a:r>
              <a:rPr lang="en-US" altLang="ko-KR" sz="2000" dirty="0"/>
              <a:t>].</a:t>
            </a:r>
            <a:endParaRPr lang="ko-KR" altLang="en-US" sz="2000" dirty="0"/>
          </a:p>
        </p:txBody>
      </p:sp>
      <p:sp>
        <p:nvSpPr>
          <p:cNvPr id="5" name="슬라이드 번호 개체 틀 4">
            <a:extLst>
              <a:ext uri="{FF2B5EF4-FFF2-40B4-BE49-F238E27FC236}">
                <a16:creationId xmlns:a16="http://schemas.microsoft.com/office/drawing/2014/main" id="{DFC116F5-3356-4EDB-9281-507D69B3FD19}"/>
              </a:ext>
            </a:extLst>
          </p:cNvPr>
          <p:cNvSpPr>
            <a:spLocks noGrp="1"/>
          </p:cNvSpPr>
          <p:nvPr>
            <p:ph type="sldNum" sz="quarter" idx="12"/>
          </p:nvPr>
        </p:nvSpPr>
        <p:spPr/>
        <p:txBody>
          <a:bodyPr/>
          <a:lstStyle/>
          <a:p>
            <a:fld id="{29B8006E-2624-4838-BCEF-2A7CD0867FCC}" type="slidenum">
              <a:rPr lang="ko-KR" altLang="en-US" smtClean="0"/>
              <a:t>6</a:t>
            </a:fld>
            <a:endParaRPr lang="ko-KR" altLang="en-US"/>
          </a:p>
        </p:txBody>
      </p:sp>
    </p:spTree>
    <p:extLst>
      <p:ext uri="{BB962C8B-B14F-4D97-AF65-F5344CB8AC3E}">
        <p14:creationId xmlns:p14="http://schemas.microsoft.com/office/powerpoint/2010/main" val="17244999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8749A82-C481-4D4C-9A7E-4464EFDA39AE}"/>
              </a:ext>
            </a:extLst>
          </p:cNvPr>
          <p:cNvSpPr>
            <a:spLocks noGrp="1"/>
          </p:cNvSpPr>
          <p:nvPr>
            <p:ph type="title"/>
          </p:nvPr>
        </p:nvSpPr>
        <p:spPr>
          <a:xfrm>
            <a:off x="838200" y="365126"/>
            <a:ext cx="10515600" cy="741779"/>
          </a:xfrm>
        </p:spPr>
        <p:txBody>
          <a:bodyPr>
            <a:normAutofit/>
          </a:bodyPr>
          <a:lstStyle/>
          <a:p>
            <a:r>
              <a:rPr lang="en-US" altLang="ko-KR" sz="3200" dirty="0"/>
              <a:t>Adjusting the Plot</a:t>
            </a:r>
            <a:endParaRPr lang="ko-KR" altLang="en-US" sz="3200" dirty="0"/>
          </a:p>
        </p:txBody>
      </p:sp>
      <p:sp>
        <p:nvSpPr>
          <p:cNvPr id="3" name="내용 개체 틀 2">
            <a:extLst>
              <a:ext uri="{FF2B5EF4-FFF2-40B4-BE49-F238E27FC236}">
                <a16:creationId xmlns:a16="http://schemas.microsoft.com/office/drawing/2014/main" id="{40903E66-E0DD-46F3-9756-8ECD755E9804}"/>
              </a:ext>
            </a:extLst>
          </p:cNvPr>
          <p:cNvSpPr>
            <a:spLocks noGrp="1"/>
          </p:cNvSpPr>
          <p:nvPr>
            <p:ph idx="1"/>
          </p:nvPr>
        </p:nvSpPr>
        <p:spPr>
          <a:xfrm>
            <a:off x="838200" y="1411705"/>
            <a:ext cx="10515600" cy="5081169"/>
          </a:xfrm>
        </p:spPr>
        <p:txBody>
          <a:bodyPr>
            <a:normAutofit fontScale="92500" lnSpcReduction="20000"/>
          </a:bodyPr>
          <a:lstStyle/>
          <a:p>
            <a:pPr>
              <a:lnSpc>
                <a:spcPct val="110000"/>
              </a:lnSpc>
              <a:spcBef>
                <a:spcPts val="600"/>
              </a:spcBef>
              <a:buClr>
                <a:srgbClr val="0070C0"/>
              </a:buClr>
            </a:pPr>
            <a:r>
              <a:rPr lang="en-US" altLang="ko-KR" sz="2200" b="1" dirty="0"/>
              <a:t>Labeling Plots</a:t>
            </a:r>
          </a:p>
          <a:p>
            <a:pPr lvl="1">
              <a:lnSpc>
                <a:spcPct val="110000"/>
              </a:lnSpc>
              <a:spcBef>
                <a:spcPts val="600"/>
              </a:spcBef>
            </a:pPr>
            <a:r>
              <a:rPr lang="en-US" altLang="ko-KR" sz="1900" dirty="0"/>
              <a:t>Titles: </a:t>
            </a:r>
            <a:r>
              <a:rPr lang="en-US" altLang="ko-KR" sz="1900" dirty="0" err="1"/>
              <a:t>plt.title</a:t>
            </a:r>
            <a:r>
              <a:rPr lang="en-US" altLang="ko-KR" sz="1900" dirty="0"/>
              <a:t>() method</a:t>
            </a:r>
          </a:p>
          <a:p>
            <a:pPr lvl="1">
              <a:lnSpc>
                <a:spcPct val="110000"/>
              </a:lnSpc>
              <a:spcBef>
                <a:spcPts val="600"/>
              </a:spcBef>
            </a:pPr>
            <a:r>
              <a:rPr lang="en-US" altLang="ko-KR" sz="1900" dirty="0"/>
              <a:t>Axis labels: </a:t>
            </a:r>
            <a:r>
              <a:rPr lang="en-US" altLang="ko-KR" sz="1900" dirty="0" err="1"/>
              <a:t>plt.xlabel</a:t>
            </a:r>
            <a:r>
              <a:rPr lang="en-US" altLang="ko-KR" sz="1900" dirty="0"/>
              <a:t>(), </a:t>
            </a:r>
            <a:r>
              <a:rPr lang="en-US" altLang="ko-KR" sz="1900" dirty="0" err="1"/>
              <a:t>plt.ylabel</a:t>
            </a:r>
            <a:r>
              <a:rPr lang="en-US" altLang="ko-KR" sz="1900" dirty="0"/>
              <a:t>() method</a:t>
            </a:r>
          </a:p>
          <a:p>
            <a:pPr lvl="1">
              <a:lnSpc>
                <a:spcPct val="110000"/>
              </a:lnSpc>
              <a:spcBef>
                <a:spcPts val="600"/>
              </a:spcBef>
            </a:pPr>
            <a:r>
              <a:rPr lang="en-US" altLang="ko-KR" sz="1900" dirty="0"/>
              <a:t>When multiple lines are being shown within a single axes, it can be useful to create a plot legend that labels each line type with </a:t>
            </a:r>
            <a:r>
              <a:rPr lang="en-US" altLang="ko-KR" sz="1900" dirty="0" err="1"/>
              <a:t>plt.legend</a:t>
            </a:r>
            <a:r>
              <a:rPr lang="en-US" altLang="ko-KR" sz="1900" dirty="0"/>
              <a:t>() method. </a:t>
            </a:r>
          </a:p>
          <a:p>
            <a:pPr lvl="1">
              <a:lnSpc>
                <a:spcPct val="110000"/>
              </a:lnSpc>
              <a:spcBef>
                <a:spcPts val="600"/>
              </a:spcBef>
            </a:pPr>
            <a:r>
              <a:rPr lang="en-US" altLang="ko-KR" sz="1900" dirty="0"/>
              <a:t>It is easy to specify the label of each line using the label keyword of the plot function.</a:t>
            </a:r>
          </a:p>
          <a:p>
            <a:pPr lvl="1">
              <a:lnSpc>
                <a:spcPct val="110000"/>
              </a:lnSpc>
              <a:spcBef>
                <a:spcPts val="600"/>
              </a:spcBef>
            </a:pPr>
            <a:r>
              <a:rPr lang="en-US" altLang="ko-KR" sz="1900" dirty="0"/>
              <a:t>More information on specifying and formatting plot legend can be found in the </a:t>
            </a:r>
            <a:r>
              <a:rPr lang="en-US" altLang="ko-KR" sz="1900" dirty="0" err="1"/>
              <a:t>plt.legend</a:t>
            </a:r>
            <a:r>
              <a:rPr lang="en-US" altLang="ko-KR" sz="1900" dirty="0"/>
              <a:t>() docstring.</a:t>
            </a:r>
          </a:p>
          <a:p>
            <a:pPr>
              <a:lnSpc>
                <a:spcPct val="110000"/>
              </a:lnSpc>
              <a:spcBef>
                <a:spcPts val="600"/>
              </a:spcBef>
              <a:buClr>
                <a:srgbClr val="0070C0"/>
              </a:buClr>
              <a:buFont typeface="맑은 고딕" panose="020B0503020000020004" pitchFamily="50" charset="-127"/>
              <a:buChar char="•"/>
            </a:pPr>
            <a:r>
              <a:rPr lang="en-US" altLang="ko-KR" sz="2200" b="1" dirty="0"/>
              <a:t>Changes from </a:t>
            </a:r>
            <a:r>
              <a:rPr lang="en-US" altLang="ko-KR" sz="2200" b="1" dirty="0" err="1"/>
              <a:t>pyplot</a:t>
            </a:r>
            <a:r>
              <a:rPr lang="en-US" altLang="ko-KR" sz="2200" b="1" dirty="0"/>
              <a:t> interface to OO-interface methods</a:t>
            </a:r>
          </a:p>
          <a:p>
            <a:pPr lvl="1">
              <a:lnSpc>
                <a:spcPct val="110000"/>
              </a:lnSpc>
              <a:spcBef>
                <a:spcPts val="600"/>
              </a:spcBef>
            </a:pPr>
            <a:r>
              <a:rPr lang="en-US" altLang="ko-KR" sz="1900" dirty="0" err="1"/>
              <a:t>plt.xlabel</a:t>
            </a:r>
            <a:r>
              <a:rPr lang="en-US" altLang="ko-KR" sz="1900" dirty="0"/>
              <a:t>() -&gt; </a:t>
            </a:r>
            <a:r>
              <a:rPr lang="en-US" altLang="ko-KR" sz="1900" dirty="0" err="1"/>
              <a:t>ax.set_xlabel</a:t>
            </a:r>
            <a:r>
              <a:rPr lang="en-US" altLang="ko-KR" sz="1900" dirty="0"/>
              <a:t>()</a:t>
            </a:r>
          </a:p>
          <a:p>
            <a:pPr lvl="1">
              <a:lnSpc>
                <a:spcPct val="110000"/>
              </a:lnSpc>
              <a:spcBef>
                <a:spcPts val="600"/>
              </a:spcBef>
            </a:pPr>
            <a:r>
              <a:rPr lang="en-US" altLang="ko-KR" sz="1900" dirty="0" err="1"/>
              <a:t>plt.ylabel</a:t>
            </a:r>
            <a:r>
              <a:rPr lang="en-US" altLang="ko-KR" sz="1900" dirty="0"/>
              <a:t>() -&gt; </a:t>
            </a:r>
            <a:r>
              <a:rPr lang="en-US" altLang="ko-KR" sz="1900" dirty="0" err="1"/>
              <a:t>ax.set_ylabel</a:t>
            </a:r>
            <a:r>
              <a:rPr lang="en-US" altLang="ko-KR" sz="1900" dirty="0"/>
              <a:t>()</a:t>
            </a:r>
          </a:p>
          <a:p>
            <a:pPr lvl="1">
              <a:lnSpc>
                <a:spcPct val="110000"/>
              </a:lnSpc>
              <a:spcBef>
                <a:spcPts val="600"/>
              </a:spcBef>
            </a:pPr>
            <a:r>
              <a:rPr lang="en-US" altLang="ko-KR" sz="1900" dirty="0" err="1"/>
              <a:t>plt.xlim</a:t>
            </a:r>
            <a:r>
              <a:rPr lang="en-US" altLang="ko-KR" sz="1900" dirty="0"/>
              <a:t>() -&gt; </a:t>
            </a:r>
            <a:r>
              <a:rPr lang="en-US" altLang="ko-KR" sz="1900" dirty="0" err="1"/>
              <a:t>ax.set_xlim</a:t>
            </a:r>
            <a:r>
              <a:rPr lang="en-US" altLang="ko-KR" sz="1900" dirty="0"/>
              <a:t>()</a:t>
            </a:r>
          </a:p>
          <a:p>
            <a:pPr lvl="1">
              <a:lnSpc>
                <a:spcPct val="110000"/>
              </a:lnSpc>
              <a:spcBef>
                <a:spcPts val="600"/>
              </a:spcBef>
            </a:pPr>
            <a:r>
              <a:rPr lang="en-US" altLang="ko-KR" sz="1900" dirty="0" err="1"/>
              <a:t>plt.ylim</a:t>
            </a:r>
            <a:r>
              <a:rPr lang="en-US" altLang="ko-KR" sz="1900" dirty="0"/>
              <a:t>() -&gt; </a:t>
            </a:r>
            <a:r>
              <a:rPr lang="en-US" altLang="ko-KR" sz="1900" dirty="0" err="1"/>
              <a:t>ax.set_ylim</a:t>
            </a:r>
            <a:r>
              <a:rPr lang="en-US" altLang="ko-KR" sz="1900" dirty="0"/>
              <a:t>()</a:t>
            </a:r>
          </a:p>
          <a:p>
            <a:pPr lvl="1">
              <a:lnSpc>
                <a:spcPct val="110000"/>
              </a:lnSpc>
              <a:spcBef>
                <a:spcPts val="600"/>
              </a:spcBef>
            </a:pPr>
            <a:r>
              <a:rPr lang="en-US" altLang="ko-KR" sz="1900" dirty="0" err="1"/>
              <a:t>plt.title</a:t>
            </a:r>
            <a:r>
              <a:rPr lang="en-US" altLang="ko-KR" sz="1900" dirty="0"/>
              <a:t>() -&gt; </a:t>
            </a:r>
            <a:r>
              <a:rPr lang="en-US" altLang="ko-KR" sz="1900" dirty="0" err="1"/>
              <a:t>ax.set_title</a:t>
            </a:r>
            <a:r>
              <a:rPr lang="en-US" altLang="ko-KR" sz="1900" dirty="0"/>
              <a:t>()</a:t>
            </a:r>
          </a:p>
          <a:p>
            <a:pPr lvl="1">
              <a:lnSpc>
                <a:spcPct val="110000"/>
              </a:lnSpc>
              <a:spcBef>
                <a:spcPts val="600"/>
              </a:spcBef>
            </a:pPr>
            <a:r>
              <a:rPr lang="en-US" altLang="ko-KR" sz="1900" dirty="0" err="1"/>
              <a:t>plt.subplot</a:t>
            </a:r>
            <a:r>
              <a:rPr lang="en-US" altLang="ko-KR" sz="1900" dirty="0"/>
              <a:t>() -&gt; </a:t>
            </a:r>
            <a:r>
              <a:rPr lang="en-US" altLang="ko-KR" sz="1900" dirty="0" err="1"/>
              <a:t>fig.add_subplot</a:t>
            </a:r>
            <a:r>
              <a:rPr lang="en-US" altLang="ko-KR" sz="1900" dirty="0"/>
              <a:t>()</a:t>
            </a:r>
          </a:p>
        </p:txBody>
      </p:sp>
      <p:sp>
        <p:nvSpPr>
          <p:cNvPr id="5" name="슬라이드 번호 개체 틀 4">
            <a:extLst>
              <a:ext uri="{FF2B5EF4-FFF2-40B4-BE49-F238E27FC236}">
                <a16:creationId xmlns:a16="http://schemas.microsoft.com/office/drawing/2014/main" id="{DFC116F5-3356-4EDB-9281-507D69B3FD19}"/>
              </a:ext>
            </a:extLst>
          </p:cNvPr>
          <p:cNvSpPr>
            <a:spLocks noGrp="1"/>
          </p:cNvSpPr>
          <p:nvPr>
            <p:ph type="sldNum" sz="quarter" idx="12"/>
          </p:nvPr>
        </p:nvSpPr>
        <p:spPr/>
        <p:txBody>
          <a:bodyPr/>
          <a:lstStyle/>
          <a:p>
            <a:fld id="{29B8006E-2624-4838-BCEF-2A7CD0867FCC}" type="slidenum">
              <a:rPr lang="ko-KR" altLang="en-US" smtClean="0"/>
              <a:t>7</a:t>
            </a:fld>
            <a:endParaRPr lang="ko-KR" altLang="en-US"/>
          </a:p>
        </p:txBody>
      </p:sp>
    </p:spTree>
    <p:extLst>
      <p:ext uri="{BB962C8B-B14F-4D97-AF65-F5344CB8AC3E}">
        <p14:creationId xmlns:p14="http://schemas.microsoft.com/office/powerpoint/2010/main" val="24754531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8749A82-C481-4D4C-9A7E-4464EFDA39AE}"/>
              </a:ext>
            </a:extLst>
          </p:cNvPr>
          <p:cNvSpPr>
            <a:spLocks noGrp="1"/>
          </p:cNvSpPr>
          <p:nvPr>
            <p:ph type="title"/>
          </p:nvPr>
        </p:nvSpPr>
        <p:spPr>
          <a:xfrm>
            <a:off x="838200" y="365126"/>
            <a:ext cx="10515600" cy="741779"/>
          </a:xfrm>
        </p:spPr>
        <p:txBody>
          <a:bodyPr>
            <a:normAutofit/>
          </a:bodyPr>
          <a:lstStyle/>
          <a:p>
            <a:r>
              <a:rPr lang="en-US" altLang="ko-KR" sz="3200" dirty="0"/>
              <a:t>Parts of a figure</a:t>
            </a:r>
            <a:endParaRPr lang="ko-KR" altLang="en-US" sz="3200" dirty="0"/>
          </a:p>
        </p:txBody>
      </p:sp>
      <p:sp>
        <p:nvSpPr>
          <p:cNvPr id="5" name="슬라이드 번호 개체 틀 4">
            <a:extLst>
              <a:ext uri="{FF2B5EF4-FFF2-40B4-BE49-F238E27FC236}">
                <a16:creationId xmlns:a16="http://schemas.microsoft.com/office/drawing/2014/main" id="{DFC116F5-3356-4EDB-9281-507D69B3FD19}"/>
              </a:ext>
            </a:extLst>
          </p:cNvPr>
          <p:cNvSpPr>
            <a:spLocks noGrp="1"/>
          </p:cNvSpPr>
          <p:nvPr>
            <p:ph type="sldNum" sz="quarter" idx="12"/>
          </p:nvPr>
        </p:nvSpPr>
        <p:spPr/>
        <p:txBody>
          <a:bodyPr/>
          <a:lstStyle/>
          <a:p>
            <a:fld id="{29B8006E-2624-4838-BCEF-2A7CD0867FCC}" type="slidenum">
              <a:rPr lang="ko-KR" altLang="en-US" smtClean="0"/>
              <a:t>8</a:t>
            </a:fld>
            <a:endParaRPr lang="ko-KR" altLang="en-US"/>
          </a:p>
        </p:txBody>
      </p:sp>
      <p:pic>
        <p:nvPicPr>
          <p:cNvPr id="6" name="내용 개체 틀 4">
            <a:extLst>
              <a:ext uri="{FF2B5EF4-FFF2-40B4-BE49-F238E27FC236}">
                <a16:creationId xmlns:a16="http://schemas.microsoft.com/office/drawing/2014/main" id="{569E9E41-4AB0-41C0-B712-0320A2B71E61}"/>
              </a:ext>
            </a:extLst>
          </p:cNvPr>
          <p:cNvPicPr>
            <a:picLocks noGrp="1" noChangeAspect="1"/>
          </p:cNvPicPr>
          <p:nvPr>
            <p:ph idx="1"/>
          </p:nvPr>
        </p:nvPicPr>
        <p:blipFill>
          <a:blip r:embed="rId2"/>
          <a:stretch>
            <a:fillRect/>
          </a:stretch>
        </p:blipFill>
        <p:spPr>
          <a:xfrm>
            <a:off x="4209989" y="365126"/>
            <a:ext cx="6373299" cy="6356349"/>
          </a:xfrm>
          <a:prstGeom prst="rect">
            <a:avLst/>
          </a:prstGeom>
        </p:spPr>
      </p:pic>
    </p:spTree>
    <p:extLst>
      <p:ext uri="{BB962C8B-B14F-4D97-AF65-F5344CB8AC3E}">
        <p14:creationId xmlns:p14="http://schemas.microsoft.com/office/powerpoint/2010/main" val="10810493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8749A82-C481-4D4C-9A7E-4464EFDA39AE}"/>
              </a:ext>
            </a:extLst>
          </p:cNvPr>
          <p:cNvSpPr>
            <a:spLocks noGrp="1"/>
          </p:cNvSpPr>
          <p:nvPr>
            <p:ph type="title"/>
          </p:nvPr>
        </p:nvSpPr>
        <p:spPr>
          <a:xfrm>
            <a:off x="838200" y="365126"/>
            <a:ext cx="10515600" cy="741779"/>
          </a:xfrm>
        </p:spPr>
        <p:txBody>
          <a:bodyPr>
            <a:normAutofit/>
          </a:bodyPr>
          <a:lstStyle/>
          <a:p>
            <a:r>
              <a:rPr lang="en-US" altLang="ko-KR" sz="3200" dirty="0"/>
              <a:t>Scatter plots</a:t>
            </a:r>
            <a:endParaRPr lang="ko-KR" altLang="en-US" sz="3200" dirty="0"/>
          </a:p>
        </p:txBody>
      </p:sp>
      <p:sp>
        <p:nvSpPr>
          <p:cNvPr id="3" name="내용 개체 틀 2">
            <a:extLst>
              <a:ext uri="{FF2B5EF4-FFF2-40B4-BE49-F238E27FC236}">
                <a16:creationId xmlns:a16="http://schemas.microsoft.com/office/drawing/2014/main" id="{40903E66-E0DD-46F3-9756-8ECD755E9804}"/>
              </a:ext>
            </a:extLst>
          </p:cNvPr>
          <p:cNvSpPr>
            <a:spLocks noGrp="1"/>
          </p:cNvSpPr>
          <p:nvPr>
            <p:ph idx="1"/>
          </p:nvPr>
        </p:nvSpPr>
        <p:spPr>
          <a:xfrm>
            <a:off x="838200" y="1411705"/>
            <a:ext cx="10515600" cy="5081169"/>
          </a:xfrm>
        </p:spPr>
        <p:txBody>
          <a:bodyPr>
            <a:normAutofit/>
          </a:bodyPr>
          <a:lstStyle/>
          <a:p>
            <a:pPr>
              <a:lnSpc>
                <a:spcPct val="100000"/>
              </a:lnSpc>
              <a:spcBef>
                <a:spcPts val="600"/>
              </a:spcBef>
            </a:pPr>
            <a:r>
              <a:rPr lang="ko-KR" altLang="en-US" sz="2000" b="1" dirty="0" err="1"/>
              <a:t>산점도</a:t>
            </a:r>
            <a:endParaRPr lang="en-US" altLang="ko-KR" sz="2000" b="1" dirty="0"/>
          </a:p>
          <a:p>
            <a:pPr lvl="1">
              <a:lnSpc>
                <a:spcPct val="100000"/>
              </a:lnSpc>
              <a:spcBef>
                <a:spcPts val="600"/>
              </a:spcBef>
            </a:pPr>
            <a:r>
              <a:rPr lang="en-US" altLang="ko-KR" sz="1800" dirty="0"/>
              <a:t>Instead of points being joined by line segments, the points are represented individually with a dot, circle, or other shape.</a:t>
            </a:r>
          </a:p>
          <a:p>
            <a:pPr lvl="1">
              <a:lnSpc>
                <a:spcPct val="100000"/>
              </a:lnSpc>
              <a:spcBef>
                <a:spcPts val="600"/>
              </a:spcBef>
            </a:pPr>
            <a:r>
              <a:rPr lang="en-US" altLang="ko-KR" sz="1800" dirty="0"/>
              <a:t>The </a:t>
            </a:r>
            <a:r>
              <a:rPr lang="en-US" altLang="ko-KR" sz="1800" dirty="0" err="1"/>
              <a:t>plt.plot</a:t>
            </a:r>
            <a:r>
              <a:rPr lang="en-US" altLang="ko-KR" sz="1800" dirty="0"/>
              <a:t>() can produce scatter plots as well by specifying the </a:t>
            </a:r>
            <a:r>
              <a:rPr lang="en-US" altLang="ko-KR" sz="1800" dirty="0" err="1"/>
              <a:t>linestype</a:t>
            </a:r>
            <a:r>
              <a:rPr lang="en-US" altLang="ko-KR" sz="1800" dirty="0"/>
              <a:t> properly. This type of flexibility in the </a:t>
            </a:r>
            <a:r>
              <a:rPr lang="en-US" altLang="ko-KR" sz="1800" dirty="0" err="1"/>
              <a:t>plt.plot</a:t>
            </a:r>
            <a:r>
              <a:rPr lang="en-US" altLang="ko-KR" sz="1800" dirty="0"/>
              <a:t>() function allows for a wide variety of possible visualization options.</a:t>
            </a:r>
          </a:p>
          <a:p>
            <a:pPr lvl="1">
              <a:lnSpc>
                <a:spcPct val="100000"/>
              </a:lnSpc>
              <a:spcBef>
                <a:spcPts val="600"/>
              </a:spcBef>
            </a:pPr>
            <a:r>
              <a:rPr lang="en-US" altLang="ko-KR" sz="1800" dirty="0"/>
              <a:t>A more powerful method of creating scatter plots is the </a:t>
            </a:r>
            <a:r>
              <a:rPr lang="en-US" altLang="ko-KR" sz="1800" dirty="0" err="1"/>
              <a:t>plt.scatter</a:t>
            </a:r>
            <a:r>
              <a:rPr lang="en-US" altLang="ko-KR" sz="1800" dirty="0"/>
              <a:t>() function. The primary difference is that it can be used to create scatter plots where the properties of each individual point can be individually controlled or mapped to data.</a:t>
            </a:r>
          </a:p>
          <a:p>
            <a:pPr marL="457200" lvl="1" indent="0">
              <a:lnSpc>
                <a:spcPct val="100000"/>
              </a:lnSpc>
              <a:spcBef>
                <a:spcPts val="600"/>
              </a:spcBef>
              <a:buNone/>
            </a:pPr>
            <a:r>
              <a:rPr lang="en-US" altLang="ko-KR" sz="1800" dirty="0"/>
              <a:t>&gt; </a:t>
            </a:r>
            <a:r>
              <a:rPr lang="en-US" altLang="ko-KR" sz="1800" dirty="0" err="1"/>
              <a:t>plt.plot</a:t>
            </a:r>
            <a:r>
              <a:rPr lang="en-US" altLang="ko-KR" sz="1800" dirty="0"/>
              <a:t>() </a:t>
            </a:r>
            <a:r>
              <a:rPr lang="ko-KR" altLang="en-US" sz="1800" dirty="0"/>
              <a:t>해도 </a:t>
            </a:r>
            <a:r>
              <a:rPr lang="ko-KR" altLang="en-US" sz="1800" dirty="0" err="1"/>
              <a:t>산점도</a:t>
            </a:r>
            <a:r>
              <a:rPr lang="ko-KR" altLang="en-US" sz="1800" dirty="0"/>
              <a:t> 그려주는데 </a:t>
            </a:r>
            <a:r>
              <a:rPr lang="en-US" altLang="ko-KR" sz="1800" dirty="0" err="1"/>
              <a:t>plt.scatter</a:t>
            </a:r>
            <a:r>
              <a:rPr lang="en-US" altLang="ko-KR" sz="1800" dirty="0"/>
              <a:t>() </a:t>
            </a:r>
            <a:r>
              <a:rPr lang="ko-KR" altLang="en-US" sz="1800" dirty="0"/>
              <a:t>를 사용하면 더 정밀한 그림을 그릴 수 있다</a:t>
            </a:r>
            <a:r>
              <a:rPr lang="en-US" altLang="ko-KR" sz="1800" dirty="0"/>
              <a:t>.</a:t>
            </a:r>
            <a:r>
              <a:rPr lang="ko-KR" altLang="en-US" sz="1800" dirty="0"/>
              <a:t> </a:t>
            </a:r>
            <a:endParaRPr lang="en-US" altLang="ko-KR" sz="1400" dirty="0"/>
          </a:p>
          <a:p>
            <a:pPr lvl="1">
              <a:lnSpc>
                <a:spcPct val="100000"/>
              </a:lnSpc>
              <a:spcBef>
                <a:spcPts val="600"/>
              </a:spcBef>
            </a:pPr>
            <a:r>
              <a:rPr lang="en-US" altLang="ko-KR" sz="1800" dirty="0"/>
              <a:t>As datasets get larger than a few thousands points, </a:t>
            </a:r>
            <a:r>
              <a:rPr lang="en-US" altLang="ko-KR" sz="1800" dirty="0" err="1"/>
              <a:t>plt.plot</a:t>
            </a:r>
            <a:r>
              <a:rPr lang="en-US" altLang="ko-KR" sz="1800" dirty="0"/>
              <a:t>() an be noticeably more efficient than </a:t>
            </a:r>
            <a:r>
              <a:rPr lang="en-US" altLang="ko-KR" sz="1800" dirty="0" err="1"/>
              <a:t>plt.scatter</a:t>
            </a:r>
            <a:r>
              <a:rPr lang="en-US" altLang="ko-KR" sz="1800" dirty="0"/>
              <a:t>().</a:t>
            </a:r>
          </a:p>
          <a:p>
            <a:pPr marL="457200" lvl="1" indent="0">
              <a:lnSpc>
                <a:spcPct val="100000"/>
              </a:lnSpc>
              <a:spcBef>
                <a:spcPts val="600"/>
              </a:spcBef>
              <a:buNone/>
            </a:pPr>
            <a:r>
              <a:rPr lang="en-US" altLang="ko-KR" sz="1800" dirty="0"/>
              <a:t>&gt; </a:t>
            </a:r>
            <a:r>
              <a:rPr lang="ko-KR" altLang="en-US" sz="1800" dirty="0"/>
              <a:t>데이터가 매우 많아지면 </a:t>
            </a:r>
            <a:r>
              <a:rPr lang="ko-KR" altLang="en-US" sz="1800" dirty="0" err="1"/>
              <a:t>산점도보다</a:t>
            </a:r>
            <a:r>
              <a:rPr lang="ko-KR" altLang="en-US" sz="1800" dirty="0"/>
              <a:t> </a:t>
            </a:r>
            <a:r>
              <a:rPr lang="en-US" altLang="ko-KR" sz="1800" dirty="0" err="1"/>
              <a:t>plt.plot</a:t>
            </a:r>
            <a:r>
              <a:rPr lang="en-US" altLang="ko-KR" sz="1800" dirty="0"/>
              <a:t>() </a:t>
            </a:r>
            <a:r>
              <a:rPr lang="ko-KR" altLang="en-US" sz="1800" dirty="0"/>
              <a:t>으로 그리는게 좋다</a:t>
            </a:r>
            <a:r>
              <a:rPr lang="en-US" altLang="ko-KR" sz="1800" dirty="0"/>
              <a:t>.</a:t>
            </a:r>
          </a:p>
          <a:p>
            <a:pPr marL="457200" lvl="1" indent="0">
              <a:buNone/>
            </a:pPr>
            <a:endParaRPr lang="ko-KR" altLang="en-US" sz="2000" dirty="0"/>
          </a:p>
        </p:txBody>
      </p:sp>
      <p:sp>
        <p:nvSpPr>
          <p:cNvPr id="5" name="슬라이드 번호 개체 틀 4">
            <a:extLst>
              <a:ext uri="{FF2B5EF4-FFF2-40B4-BE49-F238E27FC236}">
                <a16:creationId xmlns:a16="http://schemas.microsoft.com/office/drawing/2014/main" id="{DFC116F5-3356-4EDB-9281-507D69B3FD19}"/>
              </a:ext>
            </a:extLst>
          </p:cNvPr>
          <p:cNvSpPr>
            <a:spLocks noGrp="1"/>
          </p:cNvSpPr>
          <p:nvPr>
            <p:ph type="sldNum" sz="quarter" idx="12"/>
          </p:nvPr>
        </p:nvSpPr>
        <p:spPr/>
        <p:txBody>
          <a:bodyPr/>
          <a:lstStyle/>
          <a:p>
            <a:fld id="{29B8006E-2624-4838-BCEF-2A7CD0867FCC}" type="slidenum">
              <a:rPr lang="ko-KR" altLang="en-US" smtClean="0"/>
              <a:t>9</a:t>
            </a:fld>
            <a:endParaRPr lang="ko-KR" altLang="en-US"/>
          </a:p>
        </p:txBody>
      </p:sp>
    </p:spTree>
    <p:extLst>
      <p:ext uri="{BB962C8B-B14F-4D97-AF65-F5344CB8AC3E}">
        <p14:creationId xmlns:p14="http://schemas.microsoft.com/office/powerpoint/2010/main" val="1805165674"/>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517</TotalTime>
  <Words>1960</Words>
  <Application>Microsoft Office PowerPoint</Application>
  <PresentationFormat>와이드스크린</PresentationFormat>
  <Paragraphs>168</Paragraphs>
  <Slides>17</Slides>
  <Notes>0</Notes>
  <HiddenSlides>0</HiddenSlides>
  <MMClips>0</MMClips>
  <ScaleCrop>false</ScaleCrop>
  <HeadingPairs>
    <vt:vector size="6" baseType="variant">
      <vt:variant>
        <vt:lpstr>사용한 글꼴</vt:lpstr>
      </vt:variant>
      <vt:variant>
        <vt:i4>2</vt:i4>
      </vt:variant>
      <vt:variant>
        <vt:lpstr>테마</vt:lpstr>
      </vt:variant>
      <vt:variant>
        <vt:i4>1</vt:i4>
      </vt:variant>
      <vt:variant>
        <vt:lpstr>슬라이드 제목</vt:lpstr>
      </vt:variant>
      <vt:variant>
        <vt:i4>17</vt:i4>
      </vt:variant>
    </vt:vector>
  </HeadingPairs>
  <TitlesOfParts>
    <vt:vector size="20" baseType="lpstr">
      <vt:lpstr>맑은 고딕</vt:lpstr>
      <vt:lpstr>Arial</vt:lpstr>
      <vt:lpstr>Office 테마</vt:lpstr>
      <vt:lpstr>파이썬 스터디 5주차  실증분석을 위한 파이썬 패키지  Numpy Pandas -Matplotlib, Seaborn- Sklearn ….   실증분석 연구회</vt:lpstr>
      <vt:lpstr>Matplotlib</vt:lpstr>
      <vt:lpstr>General Matplotlib Tips</vt:lpstr>
      <vt:lpstr>Two Interfaces of Matplotlib</vt:lpstr>
      <vt:lpstr>Parts of a Figure</vt:lpstr>
      <vt:lpstr>Adjusting the Plot</vt:lpstr>
      <vt:lpstr>Adjusting the Plot</vt:lpstr>
      <vt:lpstr>Parts of a figure</vt:lpstr>
      <vt:lpstr>Scatter plots</vt:lpstr>
      <vt:lpstr>Multiple subplots</vt:lpstr>
      <vt:lpstr>다양한 유형의 그림</vt:lpstr>
      <vt:lpstr>다양한 유형의 그림</vt:lpstr>
      <vt:lpstr>Seaborn</vt:lpstr>
      <vt:lpstr>Seaborn Plots</vt:lpstr>
      <vt:lpstr>Seaborn Plots</vt:lpstr>
      <vt:lpstr>Seaborn dataset</vt:lpstr>
      <vt:lpstr>PowerPoint 프레젠테이션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파이썬 스터디 5주차  실증분석을 위한 파이썬 패키지  Numpy Pandas -Matplotlib- Sklearn ….   실증분석 연구회</dc:title>
  <dc:creator>94jjiisu@naver.com</dc:creator>
  <cp:lastModifiedBy>94jjiisu@naver.com</cp:lastModifiedBy>
  <cp:revision>16</cp:revision>
  <dcterms:created xsi:type="dcterms:W3CDTF">2020-08-12T01:05:13Z</dcterms:created>
  <dcterms:modified xsi:type="dcterms:W3CDTF">2020-08-19T02:06:44Z</dcterms:modified>
</cp:coreProperties>
</file>