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307" r:id="rId4"/>
    <p:sldId id="262" r:id="rId5"/>
    <p:sldId id="308" r:id="rId6"/>
    <p:sldId id="309" r:id="rId7"/>
    <p:sldId id="310" r:id="rId8"/>
    <p:sldId id="279" r:id="rId9"/>
    <p:sldId id="342" r:id="rId10"/>
    <p:sldId id="337" r:id="rId11"/>
    <p:sldId id="339" r:id="rId12"/>
    <p:sldId id="338" r:id="rId13"/>
    <p:sldId id="341" r:id="rId14"/>
    <p:sldId id="340" r:id="rId15"/>
    <p:sldId id="281" r:id="rId16"/>
    <p:sldId id="311" r:id="rId17"/>
    <p:sldId id="312" r:id="rId18"/>
    <p:sldId id="313" r:id="rId19"/>
    <p:sldId id="314" r:id="rId20"/>
    <p:sldId id="316" r:id="rId21"/>
    <p:sldId id="320" r:id="rId22"/>
    <p:sldId id="321" r:id="rId23"/>
    <p:sldId id="322" r:id="rId24"/>
    <p:sldId id="319" r:id="rId25"/>
    <p:sldId id="318" r:id="rId26"/>
    <p:sldId id="317" r:id="rId27"/>
    <p:sldId id="323" r:id="rId28"/>
    <p:sldId id="325" r:id="rId29"/>
    <p:sldId id="326" r:id="rId30"/>
    <p:sldId id="327" r:id="rId31"/>
    <p:sldId id="336" r:id="rId32"/>
    <p:sldId id="328" r:id="rId33"/>
    <p:sldId id="330" r:id="rId34"/>
    <p:sldId id="332" r:id="rId35"/>
    <p:sldId id="331" r:id="rId36"/>
    <p:sldId id="334" r:id="rId37"/>
    <p:sldId id="333" r:id="rId38"/>
    <p:sldId id="335" r:id="rId39"/>
    <p:sldId id="343" r:id="rId40"/>
    <p:sldId id="27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D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8118" autoAdjust="0"/>
  </p:normalViewPr>
  <p:slideViewPr>
    <p:cSldViewPr snapToGrid="0">
      <p:cViewPr>
        <p:scale>
          <a:sx n="75" d="100"/>
          <a:sy n="75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D9DC-4CF8-491E-85E8-9F12454711D4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6DD71-FA32-4BE1-886F-91A147747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1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6DD71-FA32-4BE1-886F-91A1477470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6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2 </a:t>
            </a:r>
            <a:r>
              <a:rPr lang="ko-KR" altLang="en-US" dirty="0"/>
              <a:t>에 대한 예시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hp</a:t>
            </a:r>
            <a:r>
              <a:rPr lang="ko-KR" altLang="en-US" dirty="0"/>
              <a:t>의 타입이 </a:t>
            </a:r>
            <a:r>
              <a:rPr lang="en-US" altLang="ko-KR" dirty="0"/>
              <a:t>double </a:t>
            </a:r>
            <a:r>
              <a:rPr lang="ko-KR" altLang="en-US" dirty="0"/>
              <a:t>혹은 </a:t>
            </a:r>
            <a:r>
              <a:rPr lang="en-US" altLang="ko-KR" dirty="0"/>
              <a:t>long </a:t>
            </a:r>
            <a:r>
              <a:rPr lang="ko-KR" altLang="en-US" dirty="0"/>
              <a:t>타입으로 수정되거나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혹은 완전 극단적으로 생각해서 </a:t>
            </a:r>
            <a:r>
              <a:rPr lang="en-US" altLang="ko-KR" dirty="0" err="1"/>
              <a:t>HitPoint</a:t>
            </a:r>
            <a:r>
              <a:rPr lang="ko-KR" altLang="en-US" dirty="0"/>
              <a:t>라는 객체에서 </a:t>
            </a:r>
            <a:r>
              <a:rPr lang="en-US" altLang="ko-KR" dirty="0"/>
              <a:t>hp</a:t>
            </a:r>
            <a:r>
              <a:rPr lang="ko-KR" altLang="en-US" dirty="0"/>
              <a:t>라는 데이터가 아예 삭제된다면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6DD71-FA32-4BE1-886F-91A1477470D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8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2 </a:t>
            </a:r>
            <a:r>
              <a:rPr lang="ko-KR" altLang="en-US" dirty="0"/>
              <a:t>에 대한 예시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hp</a:t>
            </a:r>
            <a:r>
              <a:rPr lang="ko-KR" altLang="en-US" dirty="0"/>
              <a:t>의 타입이 </a:t>
            </a:r>
            <a:r>
              <a:rPr lang="en-US" altLang="ko-KR" dirty="0"/>
              <a:t>double </a:t>
            </a:r>
            <a:r>
              <a:rPr lang="ko-KR" altLang="en-US" dirty="0"/>
              <a:t>혹은 </a:t>
            </a:r>
            <a:r>
              <a:rPr lang="en-US" altLang="ko-KR" dirty="0"/>
              <a:t>long </a:t>
            </a:r>
            <a:r>
              <a:rPr lang="ko-KR" altLang="en-US" dirty="0"/>
              <a:t>타입으로 수정되거나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혹은 완전 극단적으로 생각해서 </a:t>
            </a:r>
            <a:r>
              <a:rPr lang="en-US" altLang="ko-KR" dirty="0" err="1"/>
              <a:t>HitPoint</a:t>
            </a:r>
            <a:r>
              <a:rPr lang="ko-KR" altLang="en-US" dirty="0"/>
              <a:t>라는 객체에서 </a:t>
            </a:r>
            <a:r>
              <a:rPr lang="en-US" altLang="ko-KR" dirty="0"/>
              <a:t>hp</a:t>
            </a:r>
            <a:r>
              <a:rPr lang="ko-KR" altLang="en-US" dirty="0"/>
              <a:t>라는 데이터가 아예 삭제된다면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6DD71-FA32-4BE1-886F-91A1477470D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4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832D6-9A39-4DA4-AD54-6190EBD0D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E3EBCD-EA5F-43A0-8E56-46467B0E8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D1588-B699-4ED5-84B7-475C4EBF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5AD-2CB8-4F99-9BFA-7C1E09D7F7F3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79375-7584-486B-B048-A05B9E99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B3BE9-5884-4EA4-9DE9-ACDFD5D2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721-1BD2-440A-9256-6FFD5D85F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EB5E-E7AF-4D31-8AFF-5F9C6313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D8F671-B468-4A5E-BA28-9318842C0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36A3C-8595-476C-B0C2-E28AFEE5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5AD-2CB8-4F99-9BFA-7C1E09D7F7F3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C72E2-5906-450F-9E3E-88B55400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D2122-7EBC-4AD3-8820-49D17A8A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721-1BD2-440A-9256-6FFD5D85F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6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AE1FC5-5494-4200-BB63-2D1083F55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E1403-A304-4AA4-A64A-AB547AB0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B192B-5BAD-4FB4-806E-8AA21D47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5AD-2CB8-4F99-9BFA-7C1E09D7F7F3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60C96-1B11-4097-AFFC-02D85872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2C085-A15C-4F6A-98F3-17D83AFF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721-1BD2-440A-9256-6FFD5D85F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0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08AD6-5B01-43BA-8A7B-1B7DD52D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61B31-F1DA-4865-B1FF-D9B97A8D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DAB60-88AF-48EC-873B-2F82882D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5AD-2CB8-4F99-9BFA-7C1E09D7F7F3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374BD-52E0-47D6-8B5F-ACCFFBE2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B139C-A9F7-48F4-8095-6985C02F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721-1BD2-440A-9256-6FFD5D85F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0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D3343-8505-4117-8199-D882FDE6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5E30D-2844-4A90-ACAE-8AAC912D2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CEDF2-FD4A-4C77-AAEB-570F2A4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5AD-2CB8-4F99-9BFA-7C1E09D7F7F3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E3036-92FC-4F3E-BBD0-6820DA9C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909CA-907C-4920-9B77-EB204B1C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721-1BD2-440A-9256-6FFD5D85F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5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97533-565C-4B48-9266-60D32D57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2A985-9254-4926-AB57-77D6D27BB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CAAC91-54A6-430C-9334-D170FBEE1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0E9B3F-88CE-46C1-818A-ABB4624C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5AD-2CB8-4F99-9BFA-7C1E09D7F7F3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F70CE-0684-48BE-A9C1-15617AF5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60CD2-5C12-4AAB-8648-7EA4DCC0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721-1BD2-440A-9256-6FFD5D85F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7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7611F-D4DB-4E99-A669-289DD11D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ABEDA-1EC8-4576-B2C3-6CBE08FB1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C7546D-AC79-421E-A886-C44D22C7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56406-6BFD-4969-8C30-896C57FB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0EBFF6-A3AB-4063-B239-4758E67DE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25C0CD-C6A0-4A9D-BF85-2C12E8AB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5AD-2CB8-4F99-9BFA-7C1E09D7F7F3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61C559-3CC2-4B01-AAE7-307DC929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5A9E7-FEDF-4851-9782-659F3F0C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721-1BD2-440A-9256-6FFD5D85F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0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836B5-D2E3-48D3-BC42-CDF7664B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54D7EB-488C-4CE6-80B0-1E3E16A7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5AD-2CB8-4F99-9BFA-7C1E09D7F7F3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3A5CB8-C2C8-4F50-B8AA-DAF04925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9B3D01-9748-4666-AACF-75040F53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721-1BD2-440A-9256-6FFD5D85F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A2A1A-C559-46B0-BC1A-3633C66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5AD-2CB8-4F99-9BFA-7C1E09D7F7F3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FF06B8-5257-4D37-8966-A39F1278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266AEC-CD66-4F6B-A986-B8E03284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721-1BD2-440A-9256-6FFD5D85F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4CA8A-12B6-4259-AD90-A56E96FD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D84AA-CAFA-4F0E-B043-503DEDC3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663E5B-164D-48EF-912B-4F404BA5E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2C0AC8-6EA0-4CFD-9C7E-75A194D5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5AD-2CB8-4F99-9BFA-7C1E09D7F7F3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02489-4553-47A5-B6B7-8964FFFA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66927E-5DC0-4599-8345-B9D24C0A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721-1BD2-440A-9256-6FFD5D85F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6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58ABA-A365-46BA-BC04-F5AB7872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789ECF-B867-4366-B3BC-C3B0F1D15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22C40-EF1F-48D3-B05B-7C23314C5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A48FDB-F776-44E8-ADB4-4C571264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5AD-2CB8-4F99-9BFA-7C1E09D7F7F3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96B8B-D5C8-4FE6-B106-CA9373DA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C9CBB-342B-4A2A-B556-7126ADAE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721-1BD2-440A-9256-6FFD5D85F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5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9B0DF6-27C7-48CD-A05B-EFF68D17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F6D7D-606A-47D1-8E56-6B82F4E69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CCE0B-1B87-42E0-8589-AE74A061D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45AD-2CB8-4F99-9BFA-7C1E09D7F7F3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8AED4-EA99-4337-97E3-A98BC73E6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F8C97-C5FA-417D-A0E2-C99BCDC28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D721-1BD2-440A-9256-6FFD5D85F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8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7DC063-A979-44EB-B1F7-1E6BFCEE692A}"/>
              </a:ext>
            </a:extLst>
          </p:cNvPr>
          <p:cNvCxnSpPr>
            <a:cxnSpLocks/>
          </p:cNvCxnSpPr>
          <p:nvPr/>
        </p:nvCxnSpPr>
        <p:spPr>
          <a:xfrm>
            <a:off x="251057" y="4564747"/>
            <a:ext cx="1169941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A22FD7-C109-40B6-8E78-116B2D078FE9}"/>
              </a:ext>
            </a:extLst>
          </p:cNvPr>
          <p:cNvSpPr/>
          <p:nvPr/>
        </p:nvSpPr>
        <p:spPr>
          <a:xfrm>
            <a:off x="8577208" y="867508"/>
            <a:ext cx="2851490" cy="2851490"/>
          </a:xfrm>
          <a:prstGeom prst="ellipse">
            <a:avLst/>
          </a:prstGeom>
          <a:solidFill>
            <a:srgbClr val="6D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작성하는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6641C2-108A-445B-B1A5-A395AC02D565}"/>
              </a:ext>
            </a:extLst>
          </p:cNvPr>
          <p:cNvSpPr txBox="1"/>
          <p:nvPr/>
        </p:nvSpPr>
        <p:spPr>
          <a:xfrm>
            <a:off x="10901876" y="6244663"/>
            <a:ext cx="1039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i="1" dirty="0">
                <a:solidFill>
                  <a:schemeClr val="bg1">
                    <a:lumMod val="50000"/>
                  </a:schemeClr>
                </a:solidFill>
              </a:rPr>
              <a:t>by </a:t>
            </a:r>
            <a:r>
              <a:rPr lang="ko-KR" altLang="en-US" sz="1500" i="1" dirty="0" err="1">
                <a:solidFill>
                  <a:schemeClr val="bg1">
                    <a:lumMod val="50000"/>
                  </a:schemeClr>
                </a:solidFill>
              </a:rPr>
              <a:t>최상욱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1F7E28-55C7-13FC-CDEB-90D7C6F92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25" y="2830949"/>
            <a:ext cx="872266" cy="15711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187C97-D089-542E-D9EB-306B80D3F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78" y="2770181"/>
            <a:ext cx="1794566" cy="17945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093346-5273-B857-5848-D1B9BF8481A2}"/>
              </a:ext>
            </a:extLst>
          </p:cNvPr>
          <p:cNvSpPr txBox="1"/>
          <p:nvPr/>
        </p:nvSpPr>
        <p:spPr>
          <a:xfrm>
            <a:off x="2074999" y="3736247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MUD – GAME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D3FC9A-E378-1E68-4B37-C9E526410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488" y="4059412"/>
            <a:ext cx="2097246" cy="209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5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33D3-529A-99B7-C3CA-26FCB391BC57}"/>
              </a:ext>
            </a:extLst>
          </p:cNvPr>
          <p:cNvSpPr txBox="1"/>
          <p:nvPr/>
        </p:nvSpPr>
        <p:spPr>
          <a:xfrm>
            <a:off x="241531" y="219674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기능 시연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C76A7-9043-ACDB-24E5-4F5159784DF1}"/>
              </a:ext>
            </a:extLst>
          </p:cNvPr>
          <p:cNvSpPr txBox="1"/>
          <p:nvPr/>
        </p:nvSpPr>
        <p:spPr>
          <a:xfrm>
            <a:off x="4023360" y="5899831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경험치 기반의 레벨 디자인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B0DA76-3613-DFC3-56CF-35C425D1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6" y="609296"/>
            <a:ext cx="4349114" cy="50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3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33D3-529A-99B7-C3CA-26FCB391BC57}"/>
              </a:ext>
            </a:extLst>
          </p:cNvPr>
          <p:cNvSpPr txBox="1"/>
          <p:nvPr/>
        </p:nvSpPr>
        <p:spPr>
          <a:xfrm>
            <a:off x="241531" y="219674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기능 시연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10454E-2E95-0CF0-718F-819274E8C87D}"/>
              </a:ext>
            </a:extLst>
          </p:cNvPr>
          <p:cNvSpPr/>
          <p:nvPr/>
        </p:nvSpPr>
        <p:spPr>
          <a:xfrm>
            <a:off x="5729293" y="129260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Exp0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805B37-60D7-5FAA-92F0-B424F87E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25063"/>
            <a:ext cx="4688259" cy="54869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6F4A01-27D8-BEF7-350E-BE6511AEBFC1}"/>
              </a:ext>
            </a:extLst>
          </p:cNvPr>
          <p:cNvSpPr/>
          <p:nvPr/>
        </p:nvSpPr>
        <p:spPr>
          <a:xfrm>
            <a:off x="6910392" y="129260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Exp5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EA9690-8B41-2AAE-3CB1-33FB47390CED}"/>
              </a:ext>
            </a:extLst>
          </p:cNvPr>
          <p:cNvSpPr/>
          <p:nvPr/>
        </p:nvSpPr>
        <p:spPr>
          <a:xfrm>
            <a:off x="8091491" y="129260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Exp15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1771B8-4AA7-CA7B-65CD-37A0BE178C80}"/>
              </a:ext>
            </a:extLst>
          </p:cNvPr>
          <p:cNvSpPr/>
          <p:nvPr/>
        </p:nvSpPr>
        <p:spPr>
          <a:xfrm>
            <a:off x="9272590" y="129260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597D6-721B-B4B9-680A-D3E407AE4D42}"/>
              </a:ext>
            </a:extLst>
          </p:cNvPr>
          <p:cNvSpPr txBox="1"/>
          <p:nvPr/>
        </p:nvSpPr>
        <p:spPr>
          <a:xfrm>
            <a:off x="5737517" y="772607"/>
            <a:ext cx="20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List&lt;Level&gt; levels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13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33D3-529A-99B7-C3CA-26FCB391BC57}"/>
              </a:ext>
            </a:extLst>
          </p:cNvPr>
          <p:cNvSpPr txBox="1"/>
          <p:nvPr/>
        </p:nvSpPr>
        <p:spPr>
          <a:xfrm>
            <a:off x="241531" y="219674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기능 시연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10454E-2E95-0CF0-718F-819274E8C87D}"/>
              </a:ext>
            </a:extLst>
          </p:cNvPr>
          <p:cNvSpPr/>
          <p:nvPr/>
        </p:nvSpPr>
        <p:spPr>
          <a:xfrm>
            <a:off x="5729293" y="129260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Exp0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805B37-60D7-5FAA-92F0-B424F87E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25063"/>
            <a:ext cx="4688259" cy="54869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6F4A01-27D8-BEF7-350E-BE6511AEBFC1}"/>
              </a:ext>
            </a:extLst>
          </p:cNvPr>
          <p:cNvSpPr/>
          <p:nvPr/>
        </p:nvSpPr>
        <p:spPr>
          <a:xfrm>
            <a:off x="6910392" y="129260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Exp5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EA9690-8B41-2AAE-3CB1-33FB47390CED}"/>
              </a:ext>
            </a:extLst>
          </p:cNvPr>
          <p:cNvSpPr/>
          <p:nvPr/>
        </p:nvSpPr>
        <p:spPr>
          <a:xfrm>
            <a:off x="8091491" y="129260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Exp15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1771B8-4AA7-CA7B-65CD-37A0BE178C80}"/>
              </a:ext>
            </a:extLst>
          </p:cNvPr>
          <p:cNvSpPr/>
          <p:nvPr/>
        </p:nvSpPr>
        <p:spPr>
          <a:xfrm>
            <a:off x="9272590" y="129260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597D6-721B-B4B9-680A-D3E407AE4D42}"/>
              </a:ext>
            </a:extLst>
          </p:cNvPr>
          <p:cNvSpPr txBox="1"/>
          <p:nvPr/>
        </p:nvSpPr>
        <p:spPr>
          <a:xfrm>
            <a:off x="5737517" y="772607"/>
            <a:ext cx="20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List&lt;Level&gt; levels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7C1E7B-3208-9A0E-207B-234F819B653C}"/>
              </a:ext>
            </a:extLst>
          </p:cNvPr>
          <p:cNvSpPr/>
          <p:nvPr/>
        </p:nvSpPr>
        <p:spPr>
          <a:xfrm>
            <a:off x="10507780" y="2975793"/>
            <a:ext cx="1181099" cy="1000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999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6822EE7F-E046-71E2-374E-BE5089AC5506}"/>
              </a:ext>
            </a:extLst>
          </p:cNvPr>
          <p:cNvSpPr/>
          <p:nvPr/>
        </p:nvSpPr>
        <p:spPr>
          <a:xfrm flipH="1" flipV="1">
            <a:off x="9206231" y="1693751"/>
            <a:ext cx="2253386" cy="184785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E4F15493-04DA-83B7-BCC6-12450C72D3DE}"/>
              </a:ext>
            </a:extLst>
          </p:cNvPr>
          <p:cNvSpPr/>
          <p:nvPr/>
        </p:nvSpPr>
        <p:spPr>
          <a:xfrm>
            <a:off x="9083675" y="2472222"/>
            <a:ext cx="255590" cy="241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9B473F-3C24-5FCF-69D2-CF67E882D11C}"/>
              </a:ext>
            </a:extLst>
          </p:cNvPr>
          <p:cNvSpPr/>
          <p:nvPr/>
        </p:nvSpPr>
        <p:spPr>
          <a:xfrm>
            <a:off x="971550" y="4705351"/>
            <a:ext cx="2905125" cy="400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A104B3-B91D-07F0-79DB-E599B08709A0}"/>
              </a:ext>
            </a:extLst>
          </p:cNvPr>
          <p:cNvSpPr txBox="1"/>
          <p:nvPr/>
        </p:nvSpPr>
        <p:spPr>
          <a:xfrm>
            <a:off x="10388038" y="40263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경험치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C378C2-D1AD-64C6-DC49-8D863DFE0C08}"/>
              </a:ext>
            </a:extLst>
          </p:cNvPr>
          <p:cNvSpPr/>
          <p:nvPr/>
        </p:nvSpPr>
        <p:spPr>
          <a:xfrm>
            <a:off x="5729293" y="470535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6EDE7F-F99E-8BA2-F255-D07BCE82B6DF}"/>
              </a:ext>
            </a:extLst>
          </p:cNvPr>
          <p:cNvSpPr/>
          <p:nvPr/>
        </p:nvSpPr>
        <p:spPr>
          <a:xfrm>
            <a:off x="6910392" y="470535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Exp5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36B09D-16A7-3E6D-D9FB-2ED928E52147}"/>
              </a:ext>
            </a:extLst>
          </p:cNvPr>
          <p:cNvSpPr/>
          <p:nvPr/>
        </p:nvSpPr>
        <p:spPr>
          <a:xfrm>
            <a:off x="8091491" y="470535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Exp15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1CD56E-FEC7-1292-931A-1CB986A544B3}"/>
              </a:ext>
            </a:extLst>
          </p:cNvPr>
          <p:cNvSpPr/>
          <p:nvPr/>
        </p:nvSpPr>
        <p:spPr>
          <a:xfrm>
            <a:off x="9272590" y="470535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Exp30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18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33D3-529A-99B7-C3CA-26FCB391BC57}"/>
              </a:ext>
            </a:extLst>
          </p:cNvPr>
          <p:cNvSpPr txBox="1"/>
          <p:nvPr/>
        </p:nvSpPr>
        <p:spPr>
          <a:xfrm>
            <a:off x="241531" y="219674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기능 시연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10454E-2E95-0CF0-718F-819274E8C87D}"/>
              </a:ext>
            </a:extLst>
          </p:cNvPr>
          <p:cNvSpPr/>
          <p:nvPr/>
        </p:nvSpPr>
        <p:spPr>
          <a:xfrm>
            <a:off x="5729293" y="77190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Exp0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805B37-60D7-5FAA-92F0-B424F87E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25063"/>
            <a:ext cx="4688259" cy="54869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6F4A01-27D8-BEF7-350E-BE6511AEBFC1}"/>
              </a:ext>
            </a:extLst>
          </p:cNvPr>
          <p:cNvSpPr/>
          <p:nvPr/>
        </p:nvSpPr>
        <p:spPr>
          <a:xfrm>
            <a:off x="6910392" y="77190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Exp5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EA9690-8B41-2AAE-3CB1-33FB47390CED}"/>
              </a:ext>
            </a:extLst>
          </p:cNvPr>
          <p:cNvSpPr/>
          <p:nvPr/>
        </p:nvSpPr>
        <p:spPr>
          <a:xfrm>
            <a:off x="8091491" y="77190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Exp15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1771B8-4AA7-CA7B-65CD-37A0BE178C80}"/>
              </a:ext>
            </a:extLst>
          </p:cNvPr>
          <p:cNvSpPr/>
          <p:nvPr/>
        </p:nvSpPr>
        <p:spPr>
          <a:xfrm>
            <a:off x="9272590" y="77190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597D6-721B-B4B9-680A-D3E407AE4D42}"/>
              </a:ext>
            </a:extLst>
          </p:cNvPr>
          <p:cNvSpPr txBox="1"/>
          <p:nvPr/>
        </p:nvSpPr>
        <p:spPr>
          <a:xfrm>
            <a:off x="5737517" y="251907"/>
            <a:ext cx="20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List&lt;Level&gt; levels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1CFCF1-4ADB-4155-9365-757DBB8F673F}"/>
              </a:ext>
            </a:extLst>
          </p:cNvPr>
          <p:cNvSpPr/>
          <p:nvPr/>
        </p:nvSpPr>
        <p:spPr>
          <a:xfrm>
            <a:off x="5729293" y="2787537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24AF00-BC76-53FE-120D-6F6E1A90BE26}"/>
              </a:ext>
            </a:extLst>
          </p:cNvPr>
          <p:cNvSpPr/>
          <p:nvPr/>
        </p:nvSpPr>
        <p:spPr>
          <a:xfrm>
            <a:off x="6910392" y="2787537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Exp5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9822C4-58BF-8828-EDD2-48C2AAA41B23}"/>
              </a:ext>
            </a:extLst>
          </p:cNvPr>
          <p:cNvSpPr/>
          <p:nvPr/>
        </p:nvSpPr>
        <p:spPr>
          <a:xfrm>
            <a:off x="8091491" y="2787537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Exp15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A3CB4E-4482-1157-2FF7-068C1609251E}"/>
              </a:ext>
            </a:extLst>
          </p:cNvPr>
          <p:cNvSpPr/>
          <p:nvPr/>
        </p:nvSpPr>
        <p:spPr>
          <a:xfrm>
            <a:off x="9272590" y="2787537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5F89B6-E9BD-DA62-4260-42248E80F03D}"/>
              </a:ext>
            </a:extLst>
          </p:cNvPr>
          <p:cNvSpPr/>
          <p:nvPr/>
        </p:nvSpPr>
        <p:spPr>
          <a:xfrm>
            <a:off x="10453689" y="2787537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999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26E4B-5D52-1BCC-634F-6E50AC8FE19F}"/>
              </a:ext>
            </a:extLst>
          </p:cNvPr>
          <p:cNvSpPr txBox="1"/>
          <p:nvPr/>
        </p:nvSpPr>
        <p:spPr>
          <a:xfrm>
            <a:off x="5855180" y="17732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E2089-155A-54DC-8D75-6330F5E996D1}"/>
              </a:ext>
            </a:extLst>
          </p:cNvPr>
          <p:cNvSpPr txBox="1"/>
          <p:nvPr/>
        </p:nvSpPr>
        <p:spPr>
          <a:xfrm>
            <a:off x="7062360" y="17732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97E0CB-5616-FB74-1438-7A823CF6E82D}"/>
              </a:ext>
            </a:extLst>
          </p:cNvPr>
          <p:cNvSpPr txBox="1"/>
          <p:nvPr/>
        </p:nvSpPr>
        <p:spPr>
          <a:xfrm>
            <a:off x="8269540" y="17732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90247-D666-B0B6-0105-219596D58EED}"/>
              </a:ext>
            </a:extLst>
          </p:cNvPr>
          <p:cNvSpPr txBox="1"/>
          <p:nvPr/>
        </p:nvSpPr>
        <p:spPr>
          <a:xfrm>
            <a:off x="9476720" y="17732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9EE021-25FD-1773-B587-A2727AFF7487}"/>
              </a:ext>
            </a:extLst>
          </p:cNvPr>
          <p:cNvSpPr txBox="1"/>
          <p:nvPr/>
        </p:nvSpPr>
        <p:spPr>
          <a:xfrm>
            <a:off x="5855180" y="3856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43682E-01EC-91D9-E506-AD407B2404BF}"/>
              </a:ext>
            </a:extLst>
          </p:cNvPr>
          <p:cNvSpPr txBox="1"/>
          <p:nvPr/>
        </p:nvSpPr>
        <p:spPr>
          <a:xfrm>
            <a:off x="7062360" y="3856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0C1B08-0185-AE73-9D2B-546776939309}"/>
              </a:ext>
            </a:extLst>
          </p:cNvPr>
          <p:cNvSpPr txBox="1"/>
          <p:nvPr/>
        </p:nvSpPr>
        <p:spPr>
          <a:xfrm>
            <a:off x="8269540" y="3856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6CED55-69D6-B9EF-2F48-B25F9F778A26}"/>
              </a:ext>
            </a:extLst>
          </p:cNvPr>
          <p:cNvSpPr txBox="1"/>
          <p:nvPr/>
        </p:nvSpPr>
        <p:spPr>
          <a:xfrm>
            <a:off x="9476720" y="3856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Index3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422A88-9978-CDB1-09A9-B2AFDF30CD92}"/>
              </a:ext>
            </a:extLst>
          </p:cNvPr>
          <p:cNvSpPr txBox="1"/>
          <p:nvPr/>
        </p:nvSpPr>
        <p:spPr>
          <a:xfrm>
            <a:off x="10683900" y="3856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77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33D3-529A-99B7-C3CA-26FCB391BC57}"/>
              </a:ext>
            </a:extLst>
          </p:cNvPr>
          <p:cNvSpPr txBox="1"/>
          <p:nvPr/>
        </p:nvSpPr>
        <p:spPr>
          <a:xfrm>
            <a:off x="241531" y="219674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기능 시연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10454E-2E95-0CF0-718F-819274E8C87D}"/>
              </a:ext>
            </a:extLst>
          </p:cNvPr>
          <p:cNvSpPr/>
          <p:nvPr/>
        </p:nvSpPr>
        <p:spPr>
          <a:xfrm>
            <a:off x="5729293" y="77190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Exp0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805B37-60D7-5FAA-92F0-B424F87E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25063"/>
            <a:ext cx="4688259" cy="54869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6F4A01-27D8-BEF7-350E-BE6511AEBFC1}"/>
              </a:ext>
            </a:extLst>
          </p:cNvPr>
          <p:cNvSpPr/>
          <p:nvPr/>
        </p:nvSpPr>
        <p:spPr>
          <a:xfrm>
            <a:off x="6910392" y="77190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Exp5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EA9690-8B41-2AAE-3CB1-33FB47390CED}"/>
              </a:ext>
            </a:extLst>
          </p:cNvPr>
          <p:cNvSpPr/>
          <p:nvPr/>
        </p:nvSpPr>
        <p:spPr>
          <a:xfrm>
            <a:off x="8091491" y="77190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Exp15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1771B8-4AA7-CA7B-65CD-37A0BE178C80}"/>
              </a:ext>
            </a:extLst>
          </p:cNvPr>
          <p:cNvSpPr/>
          <p:nvPr/>
        </p:nvSpPr>
        <p:spPr>
          <a:xfrm>
            <a:off x="9272590" y="771901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597D6-721B-B4B9-680A-D3E407AE4D42}"/>
              </a:ext>
            </a:extLst>
          </p:cNvPr>
          <p:cNvSpPr txBox="1"/>
          <p:nvPr/>
        </p:nvSpPr>
        <p:spPr>
          <a:xfrm>
            <a:off x="5737517" y="251907"/>
            <a:ext cx="20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List&lt;Level&gt; levels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1CFCF1-4ADB-4155-9365-757DBB8F673F}"/>
              </a:ext>
            </a:extLst>
          </p:cNvPr>
          <p:cNvSpPr/>
          <p:nvPr/>
        </p:nvSpPr>
        <p:spPr>
          <a:xfrm>
            <a:off x="5729293" y="2787537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24AF00-BC76-53FE-120D-6F6E1A90BE26}"/>
              </a:ext>
            </a:extLst>
          </p:cNvPr>
          <p:cNvSpPr/>
          <p:nvPr/>
        </p:nvSpPr>
        <p:spPr>
          <a:xfrm>
            <a:off x="6910392" y="2787537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Exp5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9822C4-58BF-8828-EDD2-48C2AAA41B23}"/>
              </a:ext>
            </a:extLst>
          </p:cNvPr>
          <p:cNvSpPr/>
          <p:nvPr/>
        </p:nvSpPr>
        <p:spPr>
          <a:xfrm>
            <a:off x="8091491" y="2787537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Exp15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A3CB4E-4482-1157-2FF7-068C1609251E}"/>
              </a:ext>
            </a:extLst>
          </p:cNvPr>
          <p:cNvSpPr/>
          <p:nvPr/>
        </p:nvSpPr>
        <p:spPr>
          <a:xfrm>
            <a:off x="9272590" y="2787537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5F89B6-E9BD-DA62-4260-42248E80F03D}"/>
              </a:ext>
            </a:extLst>
          </p:cNvPr>
          <p:cNvSpPr/>
          <p:nvPr/>
        </p:nvSpPr>
        <p:spPr>
          <a:xfrm>
            <a:off x="10453689" y="2787537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999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26E4B-5D52-1BCC-634F-6E50AC8FE19F}"/>
              </a:ext>
            </a:extLst>
          </p:cNvPr>
          <p:cNvSpPr txBox="1"/>
          <p:nvPr/>
        </p:nvSpPr>
        <p:spPr>
          <a:xfrm>
            <a:off x="5855180" y="17732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E2089-155A-54DC-8D75-6330F5E996D1}"/>
              </a:ext>
            </a:extLst>
          </p:cNvPr>
          <p:cNvSpPr txBox="1"/>
          <p:nvPr/>
        </p:nvSpPr>
        <p:spPr>
          <a:xfrm>
            <a:off x="7062360" y="17732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97E0CB-5616-FB74-1438-7A823CF6E82D}"/>
              </a:ext>
            </a:extLst>
          </p:cNvPr>
          <p:cNvSpPr txBox="1"/>
          <p:nvPr/>
        </p:nvSpPr>
        <p:spPr>
          <a:xfrm>
            <a:off x="8269540" y="17732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90247-D666-B0B6-0105-219596D58EED}"/>
              </a:ext>
            </a:extLst>
          </p:cNvPr>
          <p:cNvSpPr txBox="1"/>
          <p:nvPr/>
        </p:nvSpPr>
        <p:spPr>
          <a:xfrm>
            <a:off x="9476720" y="17732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9EE021-25FD-1773-B587-A2727AFF7487}"/>
              </a:ext>
            </a:extLst>
          </p:cNvPr>
          <p:cNvSpPr txBox="1"/>
          <p:nvPr/>
        </p:nvSpPr>
        <p:spPr>
          <a:xfrm>
            <a:off x="5855180" y="3856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43682E-01EC-91D9-E506-AD407B2404BF}"/>
              </a:ext>
            </a:extLst>
          </p:cNvPr>
          <p:cNvSpPr txBox="1"/>
          <p:nvPr/>
        </p:nvSpPr>
        <p:spPr>
          <a:xfrm>
            <a:off x="7062360" y="3856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0C1B08-0185-AE73-9D2B-546776939309}"/>
              </a:ext>
            </a:extLst>
          </p:cNvPr>
          <p:cNvSpPr txBox="1"/>
          <p:nvPr/>
        </p:nvSpPr>
        <p:spPr>
          <a:xfrm>
            <a:off x="8269540" y="3856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6CED55-69D6-B9EF-2F48-B25F9F778A26}"/>
              </a:ext>
            </a:extLst>
          </p:cNvPr>
          <p:cNvSpPr txBox="1"/>
          <p:nvPr/>
        </p:nvSpPr>
        <p:spPr>
          <a:xfrm>
            <a:off x="9476720" y="3856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Index3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422A88-9978-CDB1-09A9-B2AFDF30CD92}"/>
              </a:ext>
            </a:extLst>
          </p:cNvPr>
          <p:cNvSpPr txBox="1"/>
          <p:nvPr/>
        </p:nvSpPr>
        <p:spPr>
          <a:xfrm>
            <a:off x="10683900" y="3856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Index4</a:t>
            </a:r>
            <a:endParaRPr lang="ko-KR" altLang="en-US" dirty="0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99342C28-E9B6-7A0E-4366-95E138D5070E}"/>
              </a:ext>
            </a:extLst>
          </p:cNvPr>
          <p:cNvSpPr/>
          <p:nvPr/>
        </p:nvSpPr>
        <p:spPr>
          <a:xfrm>
            <a:off x="7373257" y="4443186"/>
            <a:ext cx="2496457" cy="601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 </a:t>
            </a:r>
            <a:r>
              <a:rPr lang="ko-KR" altLang="en-US" dirty="0" err="1"/>
              <a:t>렬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245E2B1-B293-DBEF-8EBE-825362BE75EC}"/>
              </a:ext>
            </a:extLst>
          </p:cNvPr>
          <p:cNvSpPr/>
          <p:nvPr/>
        </p:nvSpPr>
        <p:spPr>
          <a:xfrm>
            <a:off x="971551" y="5149850"/>
            <a:ext cx="2279650" cy="190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C6EECD2-1235-C699-008C-210E9E39A43E}"/>
              </a:ext>
            </a:extLst>
          </p:cNvPr>
          <p:cNvSpPr/>
          <p:nvPr/>
        </p:nvSpPr>
        <p:spPr>
          <a:xfrm>
            <a:off x="5729293" y="5160457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85AD72-9D0B-0671-D224-BB896B4C65B8}"/>
              </a:ext>
            </a:extLst>
          </p:cNvPr>
          <p:cNvSpPr/>
          <p:nvPr/>
        </p:nvSpPr>
        <p:spPr>
          <a:xfrm>
            <a:off x="6910392" y="5160457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Exp5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A8C702-7311-3226-937A-A69648AD1DB5}"/>
              </a:ext>
            </a:extLst>
          </p:cNvPr>
          <p:cNvSpPr/>
          <p:nvPr/>
        </p:nvSpPr>
        <p:spPr>
          <a:xfrm>
            <a:off x="8091491" y="5160457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999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Exp12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A991B9A-9D78-C337-053B-CDA007F59068}"/>
              </a:ext>
            </a:extLst>
          </p:cNvPr>
          <p:cNvSpPr/>
          <p:nvPr/>
        </p:nvSpPr>
        <p:spPr>
          <a:xfrm>
            <a:off x="9272590" y="5160457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6FB6CF-6F7F-A02A-0BD9-CB94EBF52529}"/>
              </a:ext>
            </a:extLst>
          </p:cNvPr>
          <p:cNvSpPr/>
          <p:nvPr/>
        </p:nvSpPr>
        <p:spPr>
          <a:xfrm>
            <a:off x="10453689" y="5160457"/>
            <a:ext cx="1181099" cy="100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1B5E29-1551-091E-AD3F-75949CEAC64D}"/>
              </a:ext>
            </a:extLst>
          </p:cNvPr>
          <p:cNvSpPr txBox="1"/>
          <p:nvPr/>
        </p:nvSpPr>
        <p:spPr>
          <a:xfrm>
            <a:off x="5855180" y="6229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Index0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B56BA2-7318-16A4-F951-8608AA804A29}"/>
              </a:ext>
            </a:extLst>
          </p:cNvPr>
          <p:cNvSpPr txBox="1"/>
          <p:nvPr/>
        </p:nvSpPr>
        <p:spPr>
          <a:xfrm>
            <a:off x="7062360" y="6229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251E55-DF60-5CD9-F716-14A2A909C959}"/>
              </a:ext>
            </a:extLst>
          </p:cNvPr>
          <p:cNvSpPr txBox="1"/>
          <p:nvPr/>
        </p:nvSpPr>
        <p:spPr>
          <a:xfrm>
            <a:off x="8269540" y="6229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Index2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86A078-1BAD-A918-39A4-EF61A57D1084}"/>
              </a:ext>
            </a:extLst>
          </p:cNvPr>
          <p:cNvSpPr txBox="1"/>
          <p:nvPr/>
        </p:nvSpPr>
        <p:spPr>
          <a:xfrm>
            <a:off x="9476720" y="6229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Index3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5076B-804F-18AC-EA1A-901AB1D37015}"/>
              </a:ext>
            </a:extLst>
          </p:cNvPr>
          <p:cNvSpPr txBox="1"/>
          <p:nvPr/>
        </p:nvSpPr>
        <p:spPr>
          <a:xfrm>
            <a:off x="10683900" y="6229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74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B2E21-D1CF-35FB-0018-62538E1CD659}"/>
              </a:ext>
            </a:extLst>
          </p:cNvPr>
          <p:cNvSpPr txBox="1"/>
          <p:nvPr/>
        </p:nvSpPr>
        <p:spPr>
          <a:xfrm>
            <a:off x="4574589" y="3084998"/>
            <a:ext cx="3042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/>
              <a:t>몸부림</a:t>
            </a:r>
            <a:r>
              <a:rPr lang="en-US" altLang="ko-KR" sz="3600" b="1" dirty="0"/>
              <a:t>1. </a:t>
            </a:r>
            <a:r>
              <a:rPr lang="ko-KR" altLang="en-US" sz="3600" b="1" dirty="0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103124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5467BB8-DF81-2B87-C229-7C581F502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26132"/>
              </p:ext>
            </p:extLst>
          </p:nvPr>
        </p:nvGraphicFramePr>
        <p:xfrm>
          <a:off x="5032701" y="1773721"/>
          <a:ext cx="2126597" cy="1285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생명체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레벨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Hp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경험치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스탯</a:t>
                      </a:r>
                      <a:endParaRPr lang="en-US" altLang="ko-KR" sz="1200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CEE8816-ECDA-79E4-BB72-45F416B1B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74168"/>
              </p:ext>
            </p:extLst>
          </p:nvPr>
        </p:nvGraphicFramePr>
        <p:xfrm>
          <a:off x="2677428" y="3971976"/>
          <a:ext cx="2126597" cy="1102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플레이어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직업군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상태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무기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보유 스킬</a:t>
                      </a:r>
                      <a:endParaRPr lang="en-US" altLang="ko-KR" sz="1200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472DE1-EB3E-3793-F6E6-3F0249342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14617"/>
              </p:ext>
            </p:extLst>
          </p:nvPr>
        </p:nvGraphicFramePr>
        <p:xfrm>
          <a:off x="7387977" y="3971976"/>
          <a:ext cx="2126597" cy="1102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몬스터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몬스터 고유번호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생김새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FDB256-53BC-2B27-55D0-2F904C356F2E}"/>
              </a:ext>
            </a:extLst>
          </p:cNvPr>
          <p:cNvCxnSpPr>
            <a:cxnSpLocks/>
          </p:cNvCxnSpPr>
          <p:nvPr/>
        </p:nvCxnSpPr>
        <p:spPr>
          <a:xfrm flipV="1">
            <a:off x="4156653" y="3171089"/>
            <a:ext cx="1012824" cy="763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D10C6EF-EEFD-361C-154D-7388675B916C}"/>
              </a:ext>
            </a:extLst>
          </p:cNvPr>
          <p:cNvCxnSpPr>
            <a:cxnSpLocks/>
          </p:cNvCxnSpPr>
          <p:nvPr/>
        </p:nvCxnSpPr>
        <p:spPr>
          <a:xfrm flipH="1" flipV="1">
            <a:off x="6881565" y="3171089"/>
            <a:ext cx="1012824" cy="763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8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5467BB8-DF81-2B87-C229-7C581F502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6571"/>
              </p:ext>
            </p:extLst>
          </p:nvPr>
        </p:nvGraphicFramePr>
        <p:xfrm>
          <a:off x="5032701" y="1182594"/>
          <a:ext cx="2126597" cy="1102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몬스터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몬스터 고유번호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생김새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472DE1-EB3E-3793-F6E6-3F0249342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93187"/>
              </p:ext>
            </p:extLst>
          </p:nvPr>
        </p:nvGraphicFramePr>
        <p:xfrm>
          <a:off x="7387977" y="3270015"/>
          <a:ext cx="2126597" cy="1102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달팽이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몬스터 고유번호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생김새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D10C6EF-EEFD-361C-154D-7388675B916C}"/>
              </a:ext>
            </a:extLst>
          </p:cNvPr>
          <p:cNvCxnSpPr>
            <a:cxnSpLocks/>
          </p:cNvCxnSpPr>
          <p:nvPr/>
        </p:nvCxnSpPr>
        <p:spPr>
          <a:xfrm flipH="1" flipV="1">
            <a:off x="6881565" y="2469128"/>
            <a:ext cx="1012824" cy="763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8F0935C-46D4-6FBC-5548-198292932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91602"/>
              </p:ext>
            </p:extLst>
          </p:nvPr>
        </p:nvGraphicFramePr>
        <p:xfrm>
          <a:off x="4866449" y="5079919"/>
          <a:ext cx="2126597" cy="1102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초록달팽이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몬스터 고유번호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생김새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4B769C5-9F3B-3FD8-2F2F-50791571F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474164"/>
              </p:ext>
            </p:extLst>
          </p:nvPr>
        </p:nvGraphicFramePr>
        <p:xfrm>
          <a:off x="7303596" y="5079919"/>
          <a:ext cx="2126597" cy="1102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빨간달팽이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몬스터 고유번호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생김새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7E0327C-565C-30E2-D1E3-CD695FBF4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26620"/>
              </p:ext>
            </p:extLst>
          </p:nvPr>
        </p:nvGraphicFramePr>
        <p:xfrm>
          <a:off x="9740743" y="5079919"/>
          <a:ext cx="2126597" cy="1285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보스달팽이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몬스터 고유번호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생김새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버프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E8D5C9-D012-F866-701D-EF24B8D39249}"/>
              </a:ext>
            </a:extLst>
          </p:cNvPr>
          <p:cNvCxnSpPr>
            <a:cxnSpLocks/>
          </p:cNvCxnSpPr>
          <p:nvPr/>
        </p:nvCxnSpPr>
        <p:spPr>
          <a:xfrm flipH="1" flipV="1">
            <a:off x="9371154" y="4594663"/>
            <a:ext cx="895117" cy="415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D442B1-0DF0-B280-09E6-53ABE86CA743}"/>
              </a:ext>
            </a:extLst>
          </p:cNvPr>
          <p:cNvCxnSpPr>
            <a:cxnSpLocks/>
          </p:cNvCxnSpPr>
          <p:nvPr/>
        </p:nvCxnSpPr>
        <p:spPr>
          <a:xfrm flipV="1">
            <a:off x="8431840" y="4524415"/>
            <a:ext cx="16952" cy="485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ED068E-C733-780C-D8C6-E76DE5D48B1D}"/>
              </a:ext>
            </a:extLst>
          </p:cNvPr>
          <p:cNvCxnSpPr>
            <a:cxnSpLocks/>
          </p:cNvCxnSpPr>
          <p:nvPr/>
        </p:nvCxnSpPr>
        <p:spPr>
          <a:xfrm flipV="1">
            <a:off x="6881565" y="4486910"/>
            <a:ext cx="506412" cy="5227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9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5467BB8-DF81-2B87-C229-7C581F50210B}"/>
              </a:ext>
            </a:extLst>
          </p:cNvPr>
          <p:cNvGraphicFramePr>
            <a:graphicFrameLocks noGrp="1"/>
          </p:cNvGraphicFramePr>
          <p:nvPr/>
        </p:nvGraphicFramePr>
        <p:xfrm>
          <a:off x="5032701" y="1182594"/>
          <a:ext cx="2126597" cy="1102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몬스터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몬스터 고유번호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생김새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472DE1-EB3E-3793-F6E6-3F0249342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08871"/>
              </p:ext>
            </p:extLst>
          </p:nvPr>
        </p:nvGraphicFramePr>
        <p:xfrm>
          <a:off x="7387977" y="3270015"/>
          <a:ext cx="2126597" cy="1102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달팽이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몬스터 고유번호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생김새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D10C6EF-EEFD-361C-154D-7388675B916C}"/>
              </a:ext>
            </a:extLst>
          </p:cNvPr>
          <p:cNvCxnSpPr>
            <a:cxnSpLocks/>
          </p:cNvCxnSpPr>
          <p:nvPr/>
        </p:nvCxnSpPr>
        <p:spPr>
          <a:xfrm flipH="1" flipV="1">
            <a:off x="6881565" y="2469128"/>
            <a:ext cx="1012824" cy="763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8F0935C-46D4-6FBC-5548-198292932AD5}"/>
              </a:ext>
            </a:extLst>
          </p:cNvPr>
          <p:cNvGraphicFramePr>
            <a:graphicFrameLocks noGrp="1"/>
          </p:cNvGraphicFramePr>
          <p:nvPr/>
        </p:nvGraphicFramePr>
        <p:xfrm>
          <a:off x="4866449" y="5079919"/>
          <a:ext cx="2126597" cy="1102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초록달팽이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몬스터 고유번호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생김새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4B769C5-9F3B-3FD8-2F2F-50791571F985}"/>
              </a:ext>
            </a:extLst>
          </p:cNvPr>
          <p:cNvGraphicFramePr>
            <a:graphicFrameLocks noGrp="1"/>
          </p:cNvGraphicFramePr>
          <p:nvPr/>
        </p:nvGraphicFramePr>
        <p:xfrm>
          <a:off x="7303596" y="5079919"/>
          <a:ext cx="2126597" cy="1102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빨간달팽이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몬스터 고유번호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생김새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7E0327C-565C-30E2-D1E3-CD695FBF4C8D}"/>
              </a:ext>
            </a:extLst>
          </p:cNvPr>
          <p:cNvGraphicFramePr>
            <a:graphicFrameLocks noGrp="1"/>
          </p:cNvGraphicFramePr>
          <p:nvPr/>
        </p:nvGraphicFramePr>
        <p:xfrm>
          <a:off x="9740743" y="5079919"/>
          <a:ext cx="2126597" cy="1285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보스달팽이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몬스터 고유번호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생김새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버프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E8D5C9-D012-F866-701D-EF24B8D39249}"/>
              </a:ext>
            </a:extLst>
          </p:cNvPr>
          <p:cNvCxnSpPr>
            <a:cxnSpLocks/>
          </p:cNvCxnSpPr>
          <p:nvPr/>
        </p:nvCxnSpPr>
        <p:spPr>
          <a:xfrm flipH="1" flipV="1">
            <a:off x="9371154" y="4594663"/>
            <a:ext cx="895117" cy="415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D442B1-0DF0-B280-09E6-53ABE86CA743}"/>
              </a:ext>
            </a:extLst>
          </p:cNvPr>
          <p:cNvCxnSpPr>
            <a:cxnSpLocks/>
          </p:cNvCxnSpPr>
          <p:nvPr/>
        </p:nvCxnSpPr>
        <p:spPr>
          <a:xfrm flipV="1">
            <a:off x="8431840" y="4524415"/>
            <a:ext cx="16952" cy="485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ED068E-C733-780C-D8C6-E76DE5D48B1D}"/>
              </a:ext>
            </a:extLst>
          </p:cNvPr>
          <p:cNvCxnSpPr>
            <a:cxnSpLocks/>
          </p:cNvCxnSpPr>
          <p:nvPr/>
        </p:nvCxnSpPr>
        <p:spPr>
          <a:xfrm flipV="1">
            <a:off x="6881565" y="4486910"/>
            <a:ext cx="506412" cy="5227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A46033-DE35-9FF0-5C22-AC182BF02FFB}"/>
              </a:ext>
            </a:extLst>
          </p:cNvPr>
          <p:cNvCxnSpPr>
            <a:cxnSpLocks/>
          </p:cNvCxnSpPr>
          <p:nvPr/>
        </p:nvCxnSpPr>
        <p:spPr>
          <a:xfrm flipV="1">
            <a:off x="4698606" y="2469128"/>
            <a:ext cx="506412" cy="452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8D0859-50B6-3931-79A7-6E862DCE8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35236"/>
              </p:ext>
            </p:extLst>
          </p:nvPr>
        </p:nvGraphicFramePr>
        <p:xfrm>
          <a:off x="2825485" y="3011398"/>
          <a:ext cx="2126597" cy="64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맷돼지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F16F1F-42C4-27A5-87E0-8305EC8B6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87823"/>
              </p:ext>
            </p:extLst>
          </p:nvPr>
        </p:nvGraphicFramePr>
        <p:xfrm>
          <a:off x="1572079" y="4062290"/>
          <a:ext cx="1329488" cy="64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9488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와일드보어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C161F-D31D-10E5-0BE8-DEFFCEA62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45730"/>
              </p:ext>
            </p:extLst>
          </p:nvPr>
        </p:nvGraphicFramePr>
        <p:xfrm>
          <a:off x="3221556" y="4062290"/>
          <a:ext cx="1329488" cy="64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9488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파이어보어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77F36D1-3FDE-6282-C196-F9DA78EB7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3582"/>
              </p:ext>
            </p:extLst>
          </p:nvPr>
        </p:nvGraphicFramePr>
        <p:xfrm>
          <a:off x="4899063" y="4062290"/>
          <a:ext cx="1329488" cy="64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9488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아이언보어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9DE039F-592A-1CBE-31CC-3520BD5B826A}"/>
              </a:ext>
            </a:extLst>
          </p:cNvPr>
          <p:cNvCxnSpPr>
            <a:cxnSpLocks/>
          </p:cNvCxnSpPr>
          <p:nvPr/>
        </p:nvCxnSpPr>
        <p:spPr>
          <a:xfrm flipV="1">
            <a:off x="2536536" y="3687900"/>
            <a:ext cx="281780" cy="334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24A9C7-6552-98C0-640E-3BD61B9E3F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98082" y="3687900"/>
            <a:ext cx="281780" cy="334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90C695-9F58-0F70-40D5-B76FAE8D29EB}"/>
              </a:ext>
            </a:extLst>
          </p:cNvPr>
          <p:cNvCxnSpPr>
            <a:cxnSpLocks/>
          </p:cNvCxnSpPr>
          <p:nvPr/>
        </p:nvCxnSpPr>
        <p:spPr>
          <a:xfrm flipV="1">
            <a:off x="3913991" y="3695235"/>
            <a:ext cx="9526" cy="3007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20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5467BB8-DF81-2B87-C229-7C581F502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43722"/>
              </p:ext>
            </p:extLst>
          </p:nvPr>
        </p:nvGraphicFramePr>
        <p:xfrm>
          <a:off x="4931102" y="1108706"/>
          <a:ext cx="2126597" cy="238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스킬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스킬명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커맨드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사용직업군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쿨타임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요구레벨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크리티컬 확률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사용모션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효과발동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모션출력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CEE8816-ECDA-79E4-BB72-45F416B1B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24369"/>
              </p:ext>
            </p:extLst>
          </p:nvPr>
        </p:nvGraphicFramePr>
        <p:xfrm>
          <a:off x="2255867" y="4222980"/>
          <a:ext cx="2126597" cy="64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공격스킬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데미지계산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472DE1-EB3E-3793-F6E6-3F0249342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33731"/>
              </p:ext>
            </p:extLst>
          </p:nvPr>
        </p:nvGraphicFramePr>
        <p:xfrm>
          <a:off x="7815599" y="4082483"/>
          <a:ext cx="2126597" cy="1285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버프스킬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지속시간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종료턴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스탯증가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200" dirty="0" err="1"/>
                        <a:t>버프해제</a:t>
                      </a:r>
                      <a:r>
                        <a:rPr lang="en-US" altLang="ko-KR" sz="1200" dirty="0"/>
                        <a:t>()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FDB256-53BC-2B27-55D0-2F904C356F2E}"/>
              </a:ext>
            </a:extLst>
          </p:cNvPr>
          <p:cNvCxnSpPr>
            <a:cxnSpLocks/>
          </p:cNvCxnSpPr>
          <p:nvPr/>
        </p:nvCxnSpPr>
        <p:spPr>
          <a:xfrm flipV="1">
            <a:off x="3743422" y="3319101"/>
            <a:ext cx="1012824" cy="763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D10C6EF-EEFD-361C-154D-7388675B916C}"/>
              </a:ext>
            </a:extLst>
          </p:cNvPr>
          <p:cNvCxnSpPr>
            <a:cxnSpLocks/>
          </p:cNvCxnSpPr>
          <p:nvPr/>
        </p:nvCxnSpPr>
        <p:spPr>
          <a:xfrm flipH="1" flipV="1">
            <a:off x="7309187" y="3281596"/>
            <a:ext cx="1012824" cy="763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2483C1-6C97-ED99-4181-F26FE0FA1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05593"/>
              </p:ext>
            </p:extLst>
          </p:nvPr>
        </p:nvGraphicFramePr>
        <p:xfrm>
          <a:off x="864889" y="5537242"/>
          <a:ext cx="2126597" cy="64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파워스트라이크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41DA91-8654-B9C8-2008-5316E2244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14518"/>
              </p:ext>
            </p:extLst>
          </p:nvPr>
        </p:nvGraphicFramePr>
        <p:xfrm>
          <a:off x="3825334" y="5537242"/>
          <a:ext cx="2126597" cy="64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597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스톰스매시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8C2A9BE-F7BA-B8DD-FBAD-3EFC28AB3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08095"/>
              </p:ext>
            </p:extLst>
          </p:nvPr>
        </p:nvGraphicFramePr>
        <p:xfrm>
          <a:off x="10263812" y="5780260"/>
          <a:ext cx="1434215" cy="64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15">
                  <a:extLst>
                    <a:ext uri="{9D8B030D-6E8A-4147-A177-3AD203B41FA5}">
                      <a16:colId xmlns:a16="http://schemas.microsoft.com/office/drawing/2014/main" val="367240435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피의 갈망</a:t>
                      </a:r>
                      <a:endParaRPr lang="ko-KR" altLang="en-US" sz="1200" b="1" dirty="0"/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4122605669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</a:p>
                  </a:txBody>
                  <a:tcPr marL="47848" marR="47848" marT="23924" marB="23924" anchor="ctr"/>
                </a:tc>
                <a:extLst>
                  <a:ext uri="{0D108BD9-81ED-4DB2-BD59-A6C34878D82A}">
                    <a16:rowId xmlns:a16="http://schemas.microsoft.com/office/drawing/2014/main" val="3578969027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E2ADE4-5C1E-3EDB-C22F-924E7BBFC283}"/>
              </a:ext>
            </a:extLst>
          </p:cNvPr>
          <p:cNvCxnSpPr>
            <a:cxnSpLocks/>
          </p:cNvCxnSpPr>
          <p:nvPr/>
        </p:nvCxnSpPr>
        <p:spPr>
          <a:xfrm flipH="1" flipV="1">
            <a:off x="9999362" y="5382602"/>
            <a:ext cx="264450" cy="299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4EC28C6-9D45-E8CB-57A2-1BB8858C2B2F}"/>
              </a:ext>
            </a:extLst>
          </p:cNvPr>
          <p:cNvCxnSpPr>
            <a:cxnSpLocks/>
          </p:cNvCxnSpPr>
          <p:nvPr/>
        </p:nvCxnSpPr>
        <p:spPr>
          <a:xfrm flipH="1" flipV="1">
            <a:off x="4489023" y="4923937"/>
            <a:ext cx="335652" cy="458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6C2113E-AB01-5D1F-1674-329E573D43EF}"/>
              </a:ext>
            </a:extLst>
          </p:cNvPr>
          <p:cNvCxnSpPr>
            <a:cxnSpLocks/>
          </p:cNvCxnSpPr>
          <p:nvPr/>
        </p:nvCxnSpPr>
        <p:spPr>
          <a:xfrm flipV="1">
            <a:off x="1801091" y="4923937"/>
            <a:ext cx="297110" cy="458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9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60FB0-A7D8-4B4E-A61F-2D936651BABA}"/>
              </a:ext>
            </a:extLst>
          </p:cNvPr>
          <p:cNvSpPr txBox="1"/>
          <p:nvPr/>
        </p:nvSpPr>
        <p:spPr>
          <a:xfrm>
            <a:off x="361950" y="3238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2850C-3101-4BF4-BE5B-11F812C23238}"/>
              </a:ext>
            </a:extLst>
          </p:cNvPr>
          <p:cNvSpPr txBox="1"/>
          <p:nvPr/>
        </p:nvSpPr>
        <p:spPr>
          <a:xfrm>
            <a:off x="361950" y="2161637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기능 시연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F4E4E-D0C4-4FF8-8D70-DBD62899A045}"/>
              </a:ext>
            </a:extLst>
          </p:cNvPr>
          <p:cNvSpPr txBox="1"/>
          <p:nvPr/>
        </p:nvSpPr>
        <p:spPr>
          <a:xfrm>
            <a:off x="361950" y="2836449"/>
            <a:ext cx="5170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더 나은 코드를 위한 몸부림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6CB0F-58F8-D48F-BFFD-1066E0095378}"/>
              </a:ext>
            </a:extLst>
          </p:cNvPr>
          <p:cNvSpPr txBox="1"/>
          <p:nvPr/>
        </p:nvSpPr>
        <p:spPr>
          <a:xfrm>
            <a:off x="361950" y="1486825"/>
            <a:ext cx="639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요구사항 돌아보기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86B0C-0DE5-65E2-B4DA-F66388D7DCD7}"/>
              </a:ext>
            </a:extLst>
          </p:cNvPr>
          <p:cNvSpPr txBox="1"/>
          <p:nvPr/>
        </p:nvSpPr>
        <p:spPr>
          <a:xfrm>
            <a:off x="361950" y="3511261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자기반성</a:t>
            </a:r>
          </a:p>
        </p:txBody>
      </p:sp>
    </p:spTree>
    <p:extLst>
      <p:ext uri="{BB962C8B-B14F-4D97-AF65-F5344CB8AC3E}">
        <p14:creationId xmlns:p14="http://schemas.microsoft.com/office/powerpoint/2010/main" val="2106267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B2E21-D1CF-35FB-0018-62538E1CD659}"/>
              </a:ext>
            </a:extLst>
          </p:cNvPr>
          <p:cNvSpPr txBox="1"/>
          <p:nvPr/>
        </p:nvSpPr>
        <p:spPr>
          <a:xfrm>
            <a:off x="3801141" y="3084998"/>
            <a:ext cx="4589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몸부림</a:t>
            </a:r>
            <a:r>
              <a:rPr lang="en-US" altLang="ko-KR" sz="3600" b="1" dirty="0"/>
              <a:t>2. </a:t>
            </a:r>
            <a:r>
              <a:rPr lang="ko-KR" altLang="en-US" sz="3600" b="1" dirty="0" err="1"/>
              <a:t>일급컬렉션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48814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B2E21-D1CF-35FB-0018-62538E1CD659}"/>
              </a:ext>
            </a:extLst>
          </p:cNvPr>
          <p:cNvSpPr txBox="1"/>
          <p:nvPr/>
        </p:nvSpPr>
        <p:spPr>
          <a:xfrm>
            <a:off x="5042666" y="400288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/>
              <a:t>원시값</a:t>
            </a:r>
            <a:r>
              <a:rPr lang="ko-KR" altLang="en-US" sz="2800" dirty="0"/>
              <a:t> 포장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A043D2-5271-0434-E3B0-B354DDF8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2995612"/>
            <a:ext cx="43815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3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B2E21-D1CF-35FB-0018-62538E1CD659}"/>
              </a:ext>
            </a:extLst>
          </p:cNvPr>
          <p:cNvSpPr txBox="1"/>
          <p:nvPr/>
        </p:nvSpPr>
        <p:spPr>
          <a:xfrm>
            <a:off x="5042667" y="400288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일급 컬렉션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3EAD0-12BA-E937-D0AE-D08D84986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631" y="2753120"/>
            <a:ext cx="7834738" cy="9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99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B2E21-D1CF-35FB-0018-62538E1CD659}"/>
              </a:ext>
            </a:extLst>
          </p:cNvPr>
          <p:cNvSpPr txBox="1"/>
          <p:nvPr/>
        </p:nvSpPr>
        <p:spPr>
          <a:xfrm>
            <a:off x="5042667" y="400288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일급 컬렉션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3EAD0-12BA-E937-D0AE-D08D84986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631" y="2753120"/>
            <a:ext cx="7834738" cy="9374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A14ECF-A46E-3E58-1FFE-8174E4355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681" y="4803015"/>
            <a:ext cx="7100638" cy="140571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ED281E3-2977-20E4-293B-0822E49E1243}"/>
              </a:ext>
            </a:extLst>
          </p:cNvPr>
          <p:cNvSpPr/>
          <p:nvPr/>
        </p:nvSpPr>
        <p:spPr>
          <a:xfrm>
            <a:off x="2262909" y="3251200"/>
            <a:ext cx="1246909" cy="36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314FA2-5904-1330-F354-3007CC80B786}"/>
              </a:ext>
            </a:extLst>
          </p:cNvPr>
          <p:cNvSpPr/>
          <p:nvPr/>
        </p:nvSpPr>
        <p:spPr>
          <a:xfrm>
            <a:off x="4599710" y="4922982"/>
            <a:ext cx="949226" cy="421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00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B1346-C46B-D159-2E44-DE7974DB57ED}"/>
              </a:ext>
            </a:extLst>
          </p:cNvPr>
          <p:cNvSpPr txBox="1"/>
          <p:nvPr/>
        </p:nvSpPr>
        <p:spPr>
          <a:xfrm>
            <a:off x="886690" y="6091784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 정보를 처리하는 클래스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8A8D8B-3378-30E1-4364-317B0C2D7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32" y="1473777"/>
            <a:ext cx="48672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8A8D8B-3378-30E1-4364-317B0C2D7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32" y="1473777"/>
            <a:ext cx="4867275" cy="4076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CB8CF6-C4F3-3499-5252-C84B97999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4777"/>
            <a:ext cx="5721350" cy="459827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D02F96-015C-3816-F0F9-A74C395DA685}"/>
              </a:ext>
            </a:extLst>
          </p:cNvPr>
          <p:cNvCxnSpPr>
            <a:cxnSpLocks/>
          </p:cNvCxnSpPr>
          <p:nvPr/>
        </p:nvCxnSpPr>
        <p:spPr>
          <a:xfrm>
            <a:off x="2576945" y="2835564"/>
            <a:ext cx="3869525" cy="73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E67726-0867-7339-4352-36EEC329AA02}"/>
              </a:ext>
            </a:extLst>
          </p:cNvPr>
          <p:cNvSpPr txBox="1"/>
          <p:nvPr/>
        </p:nvSpPr>
        <p:spPr>
          <a:xfrm>
            <a:off x="2693435" y="2995442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Skills</a:t>
            </a:r>
            <a:r>
              <a:rPr lang="ko-KR" altLang="en-US" dirty="0"/>
              <a:t>라는 클래스에 컬렉션을 포장</a:t>
            </a:r>
          </a:p>
        </p:txBody>
      </p:sp>
    </p:spTree>
    <p:extLst>
      <p:ext uri="{BB962C8B-B14F-4D97-AF65-F5344CB8AC3E}">
        <p14:creationId xmlns:p14="http://schemas.microsoft.com/office/powerpoint/2010/main" val="322041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35D7B3-5B44-4C39-E8A3-04B9EA0B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57" y="957248"/>
            <a:ext cx="6220948" cy="56810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DE44B7-B737-6926-69F0-4E242106DEB5}"/>
              </a:ext>
            </a:extLst>
          </p:cNvPr>
          <p:cNvSpPr/>
          <p:nvPr/>
        </p:nvSpPr>
        <p:spPr>
          <a:xfrm>
            <a:off x="510540" y="1143000"/>
            <a:ext cx="2811780" cy="220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26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35D7B3-5B44-4C39-E8A3-04B9EA0B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57" y="957248"/>
            <a:ext cx="6220948" cy="56810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DE44B7-B737-6926-69F0-4E242106DEB5}"/>
              </a:ext>
            </a:extLst>
          </p:cNvPr>
          <p:cNvSpPr/>
          <p:nvPr/>
        </p:nvSpPr>
        <p:spPr>
          <a:xfrm>
            <a:off x="510540" y="1143000"/>
            <a:ext cx="2811780" cy="220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35457-545C-69BA-4792-10B2FBFAD78C}"/>
              </a:ext>
            </a:extLst>
          </p:cNvPr>
          <p:cNvSpPr txBox="1"/>
          <p:nvPr/>
        </p:nvSpPr>
        <p:spPr>
          <a:xfrm>
            <a:off x="8292788" y="2167274"/>
            <a:ext cx="202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“</a:t>
            </a:r>
            <a:r>
              <a:rPr lang="ko-KR" altLang="en-US" sz="2800" dirty="0"/>
              <a:t>책임 분리</a:t>
            </a:r>
            <a:r>
              <a:rPr lang="en-US" altLang="ko-KR" sz="2800" dirty="0"/>
              <a:t>”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79B62-57A6-6DD4-1A90-C8BE7131DF1A}"/>
              </a:ext>
            </a:extLst>
          </p:cNvPr>
          <p:cNvSpPr txBox="1"/>
          <p:nvPr/>
        </p:nvSpPr>
        <p:spPr>
          <a:xfrm>
            <a:off x="6875501" y="3034406"/>
            <a:ext cx="48734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보유스킬</a:t>
            </a:r>
            <a:r>
              <a:rPr lang="ko-KR" altLang="en-US" sz="2800" dirty="0"/>
              <a:t> 관련한 정보처리는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Skills </a:t>
            </a:r>
            <a:r>
              <a:rPr lang="ko-KR" altLang="en-US" sz="2800" dirty="0"/>
              <a:t>클래스 네가 처리해라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57F21F-0FF2-0150-EF56-461104FDA307}"/>
              </a:ext>
            </a:extLst>
          </p:cNvPr>
          <p:cNvSpPr/>
          <p:nvPr/>
        </p:nvSpPr>
        <p:spPr>
          <a:xfrm>
            <a:off x="6875501" y="2927927"/>
            <a:ext cx="4854681" cy="1607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20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6402E2-7189-ABC7-A17A-0410B5B7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438" y="870473"/>
            <a:ext cx="4321124" cy="5075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7AAC56-88B1-11E6-CA42-5A22003DCE19}"/>
              </a:ext>
            </a:extLst>
          </p:cNvPr>
          <p:cNvSpPr txBox="1"/>
          <p:nvPr/>
        </p:nvSpPr>
        <p:spPr>
          <a:xfrm>
            <a:off x="2396910" y="6028460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플레이어의 체력 상태를 관리하는 </a:t>
            </a:r>
            <a:r>
              <a:rPr lang="en-US" altLang="ko-KR" sz="2800" dirty="0"/>
              <a:t>Hp </a:t>
            </a:r>
            <a:r>
              <a:rPr lang="ko-KR" altLang="en-US" sz="2800" dirty="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3465690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AAC56-88B1-11E6-CA42-5A22003DCE19}"/>
              </a:ext>
            </a:extLst>
          </p:cNvPr>
          <p:cNvSpPr txBox="1"/>
          <p:nvPr/>
        </p:nvSpPr>
        <p:spPr>
          <a:xfrm>
            <a:off x="2586071" y="6028460"/>
            <a:ext cx="7019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스킬 </a:t>
            </a:r>
            <a:r>
              <a:rPr lang="ko-KR" altLang="en-US" sz="2800" dirty="0" err="1"/>
              <a:t>쿨타임을</a:t>
            </a:r>
            <a:r>
              <a:rPr lang="ko-KR" altLang="en-US" sz="2800" dirty="0"/>
              <a:t> 관리하는 </a:t>
            </a:r>
            <a:r>
              <a:rPr lang="en-US" altLang="ko-KR" sz="2800" dirty="0" err="1"/>
              <a:t>CoolTime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43C4BA-AB3C-FA47-5A6D-9D479F481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299" y="865187"/>
            <a:ext cx="5613402" cy="51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7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D26BE-33C4-BDC4-7616-CE763F929981}"/>
              </a:ext>
            </a:extLst>
          </p:cNvPr>
          <p:cNvSpPr txBox="1"/>
          <p:nvPr/>
        </p:nvSpPr>
        <p:spPr>
          <a:xfrm>
            <a:off x="241531" y="219674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요구사항 돌아보기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35640-3752-A501-B195-13B659191AB2}"/>
              </a:ext>
            </a:extLst>
          </p:cNvPr>
          <p:cNvSpPr txBox="1"/>
          <p:nvPr/>
        </p:nvSpPr>
        <p:spPr>
          <a:xfrm>
            <a:off x="528506" y="1120676"/>
            <a:ext cx="225254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직업군</a:t>
            </a:r>
            <a:r>
              <a:rPr lang="ko-KR" altLang="en-US" dirty="0"/>
              <a:t> 선택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능력치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쿨타임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경험치와 레벨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몬스터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턴제</a:t>
            </a:r>
            <a:r>
              <a:rPr lang="ko-KR" altLang="en-US" dirty="0"/>
              <a:t> 기반의 배틀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필드 이동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trike="sngStrike" dirty="0"/>
          </a:p>
          <a:p>
            <a:pPr marL="285750" indent="-285750">
              <a:buFontTx/>
              <a:buChar char="-"/>
            </a:pP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평타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9196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AAC56-88B1-11E6-CA42-5A22003DCE19}"/>
              </a:ext>
            </a:extLst>
          </p:cNvPr>
          <p:cNvSpPr txBox="1"/>
          <p:nvPr/>
        </p:nvSpPr>
        <p:spPr>
          <a:xfrm>
            <a:off x="1984142" y="6028460"/>
            <a:ext cx="8223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스킬 </a:t>
            </a:r>
            <a:r>
              <a:rPr lang="ko-KR" altLang="en-US" sz="2800" dirty="0" err="1"/>
              <a:t>쿨타임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상태값을</a:t>
            </a:r>
            <a:r>
              <a:rPr lang="ko-KR" altLang="en-US" sz="2800" dirty="0"/>
              <a:t> 관리하는 </a:t>
            </a:r>
            <a:r>
              <a:rPr lang="en-US" altLang="ko-KR" sz="2800" dirty="0" err="1"/>
              <a:t>CoolTime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43C4BA-AB3C-FA47-5A6D-9D479F481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299" y="865187"/>
            <a:ext cx="5613402" cy="512762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B369DAA-1ACB-8EB9-984D-CD20E988FB65}"/>
              </a:ext>
            </a:extLst>
          </p:cNvPr>
          <p:cNvSpPr/>
          <p:nvPr/>
        </p:nvSpPr>
        <p:spPr>
          <a:xfrm>
            <a:off x="3482340" y="1402080"/>
            <a:ext cx="5487036" cy="1905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13B2B-4E94-9B04-5D73-6F441A3E4DC1}"/>
              </a:ext>
            </a:extLst>
          </p:cNvPr>
          <p:cNvSpPr txBox="1"/>
          <p:nvPr/>
        </p:nvSpPr>
        <p:spPr>
          <a:xfrm>
            <a:off x="7224261" y="3429000"/>
            <a:ext cx="3531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원시값에</a:t>
            </a:r>
            <a:r>
              <a:rPr lang="ko-KR" altLang="en-US" sz="2000" dirty="0"/>
              <a:t> 대한 유효성 검사를</a:t>
            </a:r>
            <a:endParaRPr lang="en-US" altLang="ko-KR" sz="2000" dirty="0"/>
          </a:p>
          <a:p>
            <a:r>
              <a:rPr lang="ko-KR" altLang="en-US" sz="2000" dirty="0"/>
              <a:t>객체 스스로 진행할 수 있음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AF164-E7B4-2BDC-4948-037CBA48D903}"/>
              </a:ext>
            </a:extLst>
          </p:cNvPr>
          <p:cNvSpPr/>
          <p:nvPr/>
        </p:nvSpPr>
        <p:spPr>
          <a:xfrm>
            <a:off x="3482340" y="1038225"/>
            <a:ext cx="1146810" cy="181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CBEFD8-2001-1453-7948-79824E7E1ABE}"/>
              </a:ext>
            </a:extLst>
          </p:cNvPr>
          <p:cNvSpPr/>
          <p:nvPr/>
        </p:nvSpPr>
        <p:spPr>
          <a:xfrm>
            <a:off x="3491866" y="1019530"/>
            <a:ext cx="1146810" cy="26025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346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AAC56-88B1-11E6-CA42-5A22003DCE19}"/>
              </a:ext>
            </a:extLst>
          </p:cNvPr>
          <p:cNvSpPr txBox="1"/>
          <p:nvPr/>
        </p:nvSpPr>
        <p:spPr>
          <a:xfrm>
            <a:off x="953808" y="1771070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Side Effect ??</a:t>
            </a:r>
            <a:endParaRPr lang="ko-KR" altLang="en-US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58A43-A1C5-1E3E-4EC1-2DB0367A61B1}"/>
              </a:ext>
            </a:extLst>
          </p:cNvPr>
          <p:cNvSpPr txBox="1"/>
          <p:nvPr/>
        </p:nvSpPr>
        <p:spPr>
          <a:xfrm>
            <a:off x="595705" y="3063734"/>
            <a:ext cx="45961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원시값</a:t>
            </a:r>
            <a:r>
              <a:rPr lang="ko-KR" altLang="en-US" sz="2800" dirty="0"/>
              <a:t> 과포장으로 인하여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클래스 부자가 되었습니다</a:t>
            </a:r>
            <a:r>
              <a:rPr lang="en-US" altLang="ko-KR" sz="2800" dirty="0"/>
              <a:t>!!</a:t>
            </a:r>
            <a:endParaRPr lang="ko-KR" altLang="en-US" sz="2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44F788B-FAB2-1B65-02FC-D4ECA61C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346" y="645731"/>
            <a:ext cx="2358117" cy="5833237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085E55C-C5B9-8CC1-F4B0-35FA5A3817E7}"/>
              </a:ext>
            </a:extLst>
          </p:cNvPr>
          <p:cNvSpPr/>
          <p:nvPr/>
        </p:nvSpPr>
        <p:spPr>
          <a:xfrm>
            <a:off x="5770609" y="2417401"/>
            <a:ext cx="1034819" cy="244792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64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B2E21-D1CF-35FB-0018-62538E1CD659}"/>
              </a:ext>
            </a:extLst>
          </p:cNvPr>
          <p:cNvSpPr txBox="1"/>
          <p:nvPr/>
        </p:nvSpPr>
        <p:spPr>
          <a:xfrm>
            <a:off x="4570293" y="3105834"/>
            <a:ext cx="3051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몸부림</a:t>
            </a:r>
            <a:r>
              <a:rPr lang="en-US" altLang="ko-KR" sz="3600" b="1" dirty="0"/>
              <a:t>3. TDA</a:t>
            </a:r>
          </a:p>
        </p:txBody>
      </p:sp>
    </p:spTree>
    <p:extLst>
      <p:ext uri="{BB962C8B-B14F-4D97-AF65-F5344CB8AC3E}">
        <p14:creationId xmlns:p14="http://schemas.microsoft.com/office/powerpoint/2010/main" val="366937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B2E21-D1CF-35FB-0018-62538E1CD659}"/>
              </a:ext>
            </a:extLst>
          </p:cNvPr>
          <p:cNvSpPr txBox="1"/>
          <p:nvPr/>
        </p:nvSpPr>
        <p:spPr>
          <a:xfrm>
            <a:off x="2456542" y="1443841"/>
            <a:ext cx="727891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TDA</a:t>
            </a:r>
            <a:endParaRPr lang="en-US" altLang="ko-KR" sz="3600" b="1" dirty="0"/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3600" dirty="0"/>
              <a:t>Tell,</a:t>
            </a:r>
            <a:r>
              <a:rPr lang="ko-KR" altLang="en-US" sz="3600" dirty="0"/>
              <a:t> </a:t>
            </a:r>
            <a:r>
              <a:rPr lang="en-US" altLang="ko-KR" sz="3600" dirty="0"/>
              <a:t>don’t ask</a:t>
            </a:r>
          </a:p>
          <a:p>
            <a:pPr algn="ctr"/>
            <a:endParaRPr lang="en-US" altLang="ko-KR" sz="3600" dirty="0"/>
          </a:p>
          <a:p>
            <a:pPr algn="ctr"/>
            <a:r>
              <a:rPr lang="ko-KR" altLang="en-US" sz="3600" dirty="0"/>
              <a:t>물어보지 말고 걍 시켜라</a:t>
            </a:r>
            <a:endParaRPr lang="en-US" altLang="ko-KR" sz="3600" dirty="0"/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3600" dirty="0"/>
              <a:t>(</a:t>
            </a:r>
            <a:r>
              <a:rPr lang="ko-KR" altLang="en-US" sz="3600" dirty="0"/>
              <a:t>웬만하면 </a:t>
            </a:r>
            <a:r>
              <a:rPr lang="en-US" altLang="ko-KR" sz="3600" dirty="0"/>
              <a:t>getter </a:t>
            </a:r>
            <a:r>
              <a:rPr lang="ko-KR" altLang="en-US" sz="3600" dirty="0"/>
              <a:t>사용을 지양하기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29762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9CB6188-5C4C-2A05-95A6-2238CEBB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187450"/>
            <a:ext cx="4819650" cy="4762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</p:spTree>
    <p:extLst>
      <p:ext uri="{BB962C8B-B14F-4D97-AF65-F5344CB8AC3E}">
        <p14:creationId xmlns:p14="http://schemas.microsoft.com/office/powerpoint/2010/main" val="2906666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9CB6188-5C4C-2A05-95A6-2238CEBB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187450"/>
            <a:ext cx="4819650" cy="4762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356B42-F895-267A-C29F-53EE3363A2E1}"/>
              </a:ext>
            </a:extLst>
          </p:cNvPr>
          <p:cNvSpPr/>
          <p:nvPr/>
        </p:nvSpPr>
        <p:spPr>
          <a:xfrm>
            <a:off x="4049485" y="2351428"/>
            <a:ext cx="3177309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A54FC-EE67-57E1-DFC6-C58F7005E1B6}"/>
              </a:ext>
            </a:extLst>
          </p:cNvPr>
          <p:cNvSpPr txBox="1"/>
          <p:nvPr/>
        </p:nvSpPr>
        <p:spPr>
          <a:xfrm>
            <a:off x="7258776" y="2388496"/>
            <a:ext cx="442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1. </a:t>
            </a:r>
            <a:r>
              <a:rPr lang="ko-KR" altLang="en-US" dirty="0">
                <a:highlight>
                  <a:srgbClr val="FFFF00"/>
                </a:highlight>
              </a:rPr>
              <a:t>객체에게 </a:t>
            </a:r>
            <a:r>
              <a:rPr lang="ko-KR" altLang="en-US" dirty="0" err="1">
                <a:highlight>
                  <a:srgbClr val="FFFF00"/>
                </a:highlight>
              </a:rPr>
              <a:t>상태값을</a:t>
            </a:r>
            <a:r>
              <a:rPr lang="ko-KR" altLang="en-US" dirty="0">
                <a:highlight>
                  <a:srgbClr val="FFFF00"/>
                </a:highlight>
              </a:rPr>
              <a:t> 물어봐서 가져온 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09D97-5EAD-9089-7660-392087551181}"/>
              </a:ext>
            </a:extLst>
          </p:cNvPr>
          <p:cNvSpPr txBox="1"/>
          <p:nvPr/>
        </p:nvSpPr>
        <p:spPr>
          <a:xfrm>
            <a:off x="7265121" y="338403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2. </a:t>
            </a:r>
            <a:r>
              <a:rPr lang="ko-KR" altLang="en-US" dirty="0">
                <a:highlight>
                  <a:srgbClr val="FFFF00"/>
                </a:highlight>
              </a:rPr>
              <a:t>로직을 수행한다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9D2DC6-D4A9-6A2A-8276-012052743410}"/>
              </a:ext>
            </a:extLst>
          </p:cNvPr>
          <p:cNvSpPr/>
          <p:nvPr/>
        </p:nvSpPr>
        <p:spPr>
          <a:xfrm>
            <a:off x="4049485" y="2963687"/>
            <a:ext cx="3177309" cy="1274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39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9CB6188-5C4C-2A05-95A6-2238CEBBA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933"/>
          <a:stretch/>
        </p:blipFill>
        <p:spPr>
          <a:xfrm>
            <a:off x="3686175" y="4660900"/>
            <a:ext cx="4819650" cy="12890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1EB92F-0925-55AC-F875-87C9B1362443}"/>
              </a:ext>
            </a:extLst>
          </p:cNvPr>
          <p:cNvSpPr/>
          <p:nvPr/>
        </p:nvSpPr>
        <p:spPr>
          <a:xfrm>
            <a:off x="4927600" y="5283200"/>
            <a:ext cx="1685636" cy="387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45CF02A-3931-8B2A-BBB5-D5CEF343E438}"/>
              </a:ext>
            </a:extLst>
          </p:cNvPr>
          <p:cNvCxnSpPr/>
          <p:nvPr/>
        </p:nvCxnSpPr>
        <p:spPr>
          <a:xfrm>
            <a:off x="6733309" y="5495636"/>
            <a:ext cx="5726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574FDF-EB05-9B19-E9AE-2EEB8B5FAD04}"/>
              </a:ext>
            </a:extLst>
          </p:cNvPr>
          <p:cNvSpPr txBox="1"/>
          <p:nvPr/>
        </p:nvSpPr>
        <p:spPr>
          <a:xfrm>
            <a:off x="7523564" y="531097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객체에게 그냥 시킴</a:t>
            </a:r>
          </a:p>
        </p:txBody>
      </p:sp>
    </p:spTree>
    <p:extLst>
      <p:ext uri="{BB962C8B-B14F-4D97-AF65-F5344CB8AC3E}">
        <p14:creationId xmlns:p14="http://schemas.microsoft.com/office/powerpoint/2010/main" val="1937285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9CB6188-5C4C-2A05-95A6-2238CEBBA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933"/>
          <a:stretch/>
        </p:blipFill>
        <p:spPr>
          <a:xfrm>
            <a:off x="3686175" y="4660900"/>
            <a:ext cx="4819650" cy="12890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1EB92F-0925-55AC-F875-87C9B1362443}"/>
              </a:ext>
            </a:extLst>
          </p:cNvPr>
          <p:cNvSpPr/>
          <p:nvPr/>
        </p:nvSpPr>
        <p:spPr>
          <a:xfrm>
            <a:off x="4927600" y="5283200"/>
            <a:ext cx="1685636" cy="387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45CF02A-3931-8B2A-BBB5-D5CEF343E438}"/>
              </a:ext>
            </a:extLst>
          </p:cNvPr>
          <p:cNvCxnSpPr/>
          <p:nvPr/>
        </p:nvCxnSpPr>
        <p:spPr>
          <a:xfrm>
            <a:off x="6733309" y="5495636"/>
            <a:ext cx="5726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574FDF-EB05-9B19-E9AE-2EEB8B5FAD04}"/>
              </a:ext>
            </a:extLst>
          </p:cNvPr>
          <p:cNvSpPr txBox="1"/>
          <p:nvPr/>
        </p:nvSpPr>
        <p:spPr>
          <a:xfrm>
            <a:off x="7523564" y="531097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객체에게 그냥 시킴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D61E28-902D-F7A3-BADE-664B014C3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146" y="1657918"/>
            <a:ext cx="4352925" cy="254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40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9CB6188-5C4C-2A05-95A6-2238CEBBA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666"/>
          <a:stretch/>
        </p:blipFill>
        <p:spPr>
          <a:xfrm>
            <a:off x="2936875" y="1187450"/>
            <a:ext cx="4819650" cy="33972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더 나은 코드를 작성하기 위해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356B42-F895-267A-C29F-53EE3363A2E1}"/>
              </a:ext>
            </a:extLst>
          </p:cNvPr>
          <p:cNvSpPr/>
          <p:nvPr/>
        </p:nvSpPr>
        <p:spPr>
          <a:xfrm>
            <a:off x="3300185" y="2351428"/>
            <a:ext cx="3177309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A54FC-EE67-57E1-DFC6-C58F7005E1B6}"/>
              </a:ext>
            </a:extLst>
          </p:cNvPr>
          <p:cNvSpPr txBox="1"/>
          <p:nvPr/>
        </p:nvSpPr>
        <p:spPr>
          <a:xfrm>
            <a:off x="6509476" y="2388496"/>
            <a:ext cx="442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1. </a:t>
            </a:r>
            <a:r>
              <a:rPr lang="ko-KR" altLang="en-US" dirty="0">
                <a:highlight>
                  <a:srgbClr val="FFFF00"/>
                </a:highlight>
              </a:rPr>
              <a:t>객체에게 </a:t>
            </a:r>
            <a:r>
              <a:rPr lang="ko-KR" altLang="en-US" dirty="0" err="1">
                <a:highlight>
                  <a:srgbClr val="FFFF00"/>
                </a:highlight>
              </a:rPr>
              <a:t>상태값을</a:t>
            </a:r>
            <a:r>
              <a:rPr lang="ko-KR" altLang="en-US" dirty="0">
                <a:highlight>
                  <a:srgbClr val="FFFF00"/>
                </a:highlight>
              </a:rPr>
              <a:t> 물어봐서 가져온 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09D97-5EAD-9089-7660-392087551181}"/>
              </a:ext>
            </a:extLst>
          </p:cNvPr>
          <p:cNvSpPr txBox="1"/>
          <p:nvPr/>
        </p:nvSpPr>
        <p:spPr>
          <a:xfrm>
            <a:off x="6515821" y="338403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2. </a:t>
            </a:r>
            <a:r>
              <a:rPr lang="ko-KR" altLang="en-US" dirty="0">
                <a:highlight>
                  <a:srgbClr val="FFFF00"/>
                </a:highlight>
              </a:rPr>
              <a:t>로직을 수행한다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9D2DC6-D4A9-6A2A-8276-012052743410}"/>
              </a:ext>
            </a:extLst>
          </p:cNvPr>
          <p:cNvSpPr/>
          <p:nvPr/>
        </p:nvSpPr>
        <p:spPr>
          <a:xfrm>
            <a:off x="3300185" y="2963687"/>
            <a:ext cx="3177309" cy="1274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510FF-DD78-424E-BC90-3AD2F0AB2BBA}"/>
              </a:ext>
            </a:extLst>
          </p:cNvPr>
          <p:cNvSpPr txBox="1"/>
          <p:nvPr/>
        </p:nvSpPr>
        <p:spPr>
          <a:xfrm>
            <a:off x="2412840" y="4884821"/>
            <a:ext cx="6724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문제점</a:t>
            </a:r>
            <a:r>
              <a:rPr lang="en-US" altLang="ko-KR" sz="2400" dirty="0"/>
              <a:t>1. </a:t>
            </a:r>
            <a:r>
              <a:rPr lang="ko-KR" altLang="en-US" sz="2400" dirty="0"/>
              <a:t>중복코드 발생 가능성 </a:t>
            </a:r>
            <a:r>
              <a:rPr lang="en-US" altLang="ko-KR" sz="2400" dirty="0"/>
              <a:t>Up</a:t>
            </a:r>
          </a:p>
          <a:p>
            <a:endParaRPr lang="en-US" altLang="ko-KR" sz="2400" dirty="0"/>
          </a:p>
          <a:p>
            <a:r>
              <a:rPr lang="ko-KR" altLang="en-US" sz="2400" dirty="0"/>
              <a:t>문제점</a:t>
            </a:r>
            <a:r>
              <a:rPr lang="en-US" altLang="ko-KR" sz="2400" dirty="0"/>
              <a:t>2. </a:t>
            </a:r>
            <a:r>
              <a:rPr lang="ko-KR" altLang="en-US" sz="2400" dirty="0"/>
              <a:t>원데이터가 변경될 시 영향을 받게 됨</a:t>
            </a:r>
          </a:p>
        </p:txBody>
      </p:sp>
    </p:spTree>
    <p:extLst>
      <p:ext uri="{BB962C8B-B14F-4D97-AF65-F5344CB8AC3E}">
        <p14:creationId xmlns:p14="http://schemas.microsoft.com/office/powerpoint/2010/main" val="842361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9DFDD-BF32-2B25-F3F2-0DDF960F2F1E}"/>
              </a:ext>
            </a:extLst>
          </p:cNvPr>
          <p:cNvSpPr txBox="1"/>
          <p:nvPr/>
        </p:nvSpPr>
        <p:spPr>
          <a:xfrm>
            <a:off x="241531" y="219674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자기반성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EADC6-FD38-4AD6-811B-6D7193C14A1A}"/>
              </a:ext>
            </a:extLst>
          </p:cNvPr>
          <p:cNvSpPr txBox="1"/>
          <p:nvPr/>
        </p:nvSpPr>
        <p:spPr>
          <a:xfrm>
            <a:off x="428857" y="133306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아쉬운 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C9E1C-2DB6-239A-1AEB-E13B56CB6EE9}"/>
              </a:ext>
            </a:extLst>
          </p:cNvPr>
          <p:cNvSpPr txBox="1"/>
          <p:nvPr/>
        </p:nvSpPr>
        <p:spPr>
          <a:xfrm>
            <a:off x="428857" y="2206271"/>
            <a:ext cx="837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프로젝트 기간에 비해</a:t>
            </a:r>
            <a:r>
              <a:rPr lang="en-US" altLang="ko-KR" sz="2400" dirty="0"/>
              <a:t> </a:t>
            </a:r>
            <a:r>
              <a:rPr lang="ko-KR" altLang="en-US" sz="2400" dirty="0"/>
              <a:t>만족스럽지 못한 전반적인 퀄리티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E1BBC-7D2C-0B29-DBB4-178C8E61F948}"/>
              </a:ext>
            </a:extLst>
          </p:cNvPr>
          <p:cNvSpPr txBox="1"/>
          <p:nvPr/>
        </p:nvSpPr>
        <p:spPr>
          <a:xfrm>
            <a:off x="428857" y="2967335"/>
            <a:ext cx="794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기능구현에 집착한 나머지 내다버려진 </a:t>
            </a:r>
            <a:r>
              <a:rPr lang="en-US" altLang="ko-KR" sz="2400" dirty="0"/>
              <a:t>TDD </a:t>
            </a:r>
            <a:r>
              <a:rPr lang="ko-KR" altLang="en-US" sz="2400" dirty="0"/>
              <a:t>프로세스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BADF2-6D16-ADEA-D33F-D2D923BFFB70}"/>
              </a:ext>
            </a:extLst>
          </p:cNvPr>
          <p:cNvSpPr txBox="1"/>
          <p:nvPr/>
        </p:nvSpPr>
        <p:spPr>
          <a:xfrm>
            <a:off x="428857" y="3728399"/>
            <a:ext cx="1116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기능의 분리 실패 </a:t>
            </a:r>
            <a:r>
              <a:rPr lang="en-US" altLang="ko-KR" sz="2400" dirty="0"/>
              <a:t>(200</a:t>
            </a:r>
            <a:r>
              <a:rPr lang="ko-KR" altLang="en-US" sz="2400" dirty="0"/>
              <a:t>라인이 넘어가는 클래스 </a:t>
            </a:r>
            <a:r>
              <a:rPr lang="en-US" altLang="ko-KR" sz="2400" dirty="0"/>
              <a:t>/ </a:t>
            </a:r>
            <a:r>
              <a:rPr lang="ko-KR" altLang="en-US" sz="2400" dirty="0"/>
              <a:t>도메인과 뷰의 모호한 경계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24B84-5BD7-70C8-FA4E-486087CB9E89}"/>
              </a:ext>
            </a:extLst>
          </p:cNvPr>
          <p:cNvSpPr txBox="1"/>
          <p:nvPr/>
        </p:nvSpPr>
        <p:spPr>
          <a:xfrm>
            <a:off x="428857" y="4488527"/>
            <a:ext cx="889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컬렉션을 잘 활용했다면 충분히 줄일 수 있었던 중복 코드들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DA64CF-112A-2965-05B4-86672B6F77BB}"/>
              </a:ext>
            </a:extLst>
          </p:cNvPr>
          <p:cNvSpPr txBox="1"/>
          <p:nvPr/>
        </p:nvSpPr>
        <p:spPr>
          <a:xfrm>
            <a:off x="428857" y="524865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몇몇 메서드에서 지키지 못한 </a:t>
            </a:r>
            <a:r>
              <a:rPr lang="en-US" altLang="ko-KR" sz="2400" dirty="0"/>
              <a:t>15</a:t>
            </a:r>
            <a:r>
              <a:rPr lang="ko-KR" altLang="en-US" sz="2400" dirty="0"/>
              <a:t>라인 제한</a:t>
            </a:r>
          </a:p>
        </p:txBody>
      </p:sp>
    </p:spTree>
    <p:extLst>
      <p:ext uri="{BB962C8B-B14F-4D97-AF65-F5344CB8AC3E}">
        <p14:creationId xmlns:p14="http://schemas.microsoft.com/office/powerpoint/2010/main" val="192864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D26BE-33C4-BDC4-7616-CE763F929981}"/>
              </a:ext>
            </a:extLst>
          </p:cNvPr>
          <p:cNvSpPr txBox="1"/>
          <p:nvPr/>
        </p:nvSpPr>
        <p:spPr>
          <a:xfrm>
            <a:off x="241531" y="219674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요구사항 돌아보기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35640-3752-A501-B195-13B659191AB2}"/>
              </a:ext>
            </a:extLst>
          </p:cNvPr>
          <p:cNvSpPr txBox="1"/>
          <p:nvPr/>
        </p:nvSpPr>
        <p:spPr>
          <a:xfrm>
            <a:off x="528506" y="1120676"/>
            <a:ext cx="225254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직업군</a:t>
            </a:r>
            <a:r>
              <a:rPr lang="ko-KR" altLang="en-US" dirty="0"/>
              <a:t> 선택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능력치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</a:rPr>
              <a:t>스킬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쿨타임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경험치와 레벨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몬스터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턴제</a:t>
            </a:r>
            <a:r>
              <a:rPr lang="ko-KR" altLang="en-US" dirty="0"/>
              <a:t> 기반의 배틀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필드 이동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trike="sngStrike" dirty="0"/>
          </a:p>
          <a:p>
            <a:pPr marL="285750" indent="-285750">
              <a:buFontTx/>
              <a:buChar char="-"/>
            </a:pP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평타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CC60D6-1561-D518-207E-F38316F1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99" y="1514214"/>
            <a:ext cx="1430322" cy="14303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C65DB9-3A79-E2F7-A1EF-FDE692C10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06" y="1673604"/>
            <a:ext cx="1111542" cy="11115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E3B3E1-9EAA-363B-EB37-6C43CD30BE6F}"/>
              </a:ext>
            </a:extLst>
          </p:cNvPr>
          <p:cNvSpPr txBox="1"/>
          <p:nvPr/>
        </p:nvSpPr>
        <p:spPr>
          <a:xfrm>
            <a:off x="5501126" y="3038832"/>
            <a:ext cx="11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공격 스킬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DD69C-FDEF-AF00-6A2C-8F12EB8A11CF}"/>
              </a:ext>
            </a:extLst>
          </p:cNvPr>
          <p:cNvSpPr txBox="1"/>
          <p:nvPr/>
        </p:nvSpPr>
        <p:spPr>
          <a:xfrm>
            <a:off x="8225779" y="3038832"/>
            <a:ext cx="226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버프 스킬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버프 등록 및 해제</a:t>
            </a:r>
            <a:r>
              <a:rPr lang="en-US" altLang="ko-KR" dirty="0"/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B66F9-DFBF-046D-4180-C3DECE7CA2E5}"/>
              </a:ext>
            </a:extLst>
          </p:cNvPr>
          <p:cNvSpPr/>
          <p:nvPr/>
        </p:nvSpPr>
        <p:spPr>
          <a:xfrm>
            <a:off x="5092117" y="1514214"/>
            <a:ext cx="5645791" cy="2470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B1B499-1D8B-4E70-9766-85FF4B04DCD7}"/>
              </a:ext>
            </a:extLst>
          </p:cNvPr>
          <p:cNvCxnSpPr>
            <a:cxnSpLocks/>
          </p:cNvCxnSpPr>
          <p:nvPr/>
        </p:nvCxnSpPr>
        <p:spPr>
          <a:xfrm>
            <a:off x="1526796" y="2407640"/>
            <a:ext cx="33975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219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4AA4A-0EA1-1A40-F6BE-877B724B49E3}"/>
              </a:ext>
            </a:extLst>
          </p:cNvPr>
          <p:cNvSpPr txBox="1"/>
          <p:nvPr/>
        </p:nvSpPr>
        <p:spPr>
          <a:xfrm>
            <a:off x="3327400" y="2946499"/>
            <a:ext cx="553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/>
              <a:t>감사합니다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20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33D3-529A-99B7-C3CA-26FCB391BC57}"/>
              </a:ext>
            </a:extLst>
          </p:cNvPr>
          <p:cNvSpPr txBox="1"/>
          <p:nvPr/>
        </p:nvSpPr>
        <p:spPr>
          <a:xfrm>
            <a:off x="241531" y="219674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요구사항 돌아보기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16E721-48F1-771A-9876-FBE98132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52" y="1036300"/>
            <a:ext cx="3927949" cy="22094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046F69-6ECB-12AA-466A-ACAC0A226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14" y="4019373"/>
            <a:ext cx="3948189" cy="1845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4C8A65-71DC-B298-1841-1B8A72713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970" y="3408164"/>
            <a:ext cx="3500217" cy="29843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3A81EB-5B00-8AEF-C923-726FE8BD7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95" y="623318"/>
            <a:ext cx="4535648" cy="23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33D3-529A-99B7-C3CA-26FCB391BC57}"/>
              </a:ext>
            </a:extLst>
          </p:cNvPr>
          <p:cNvSpPr txBox="1"/>
          <p:nvPr/>
        </p:nvSpPr>
        <p:spPr>
          <a:xfrm>
            <a:off x="241531" y="219674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요구사항 돌아보기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16E721-48F1-771A-9876-FBE98132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52" y="1036300"/>
            <a:ext cx="3927949" cy="22094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046F69-6ECB-12AA-466A-ACAC0A226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14" y="4019373"/>
            <a:ext cx="3948189" cy="1845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4C8A65-71DC-B298-1841-1B8A72713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970" y="3408164"/>
            <a:ext cx="3500217" cy="29843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3A81EB-5B00-8AEF-C923-726FE8BD7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95" y="623318"/>
            <a:ext cx="4535648" cy="238121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8667BA4-7381-8CD7-0116-43A5044B36F6}"/>
              </a:ext>
            </a:extLst>
          </p:cNvPr>
          <p:cNvSpPr/>
          <p:nvPr/>
        </p:nvSpPr>
        <p:spPr>
          <a:xfrm>
            <a:off x="1371390" y="1036300"/>
            <a:ext cx="3969837" cy="220947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직업군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및 능력치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무기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장착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스킬 이름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3FC021-5DB0-7F95-350A-8037D2063401}"/>
              </a:ext>
            </a:extLst>
          </p:cNvPr>
          <p:cNvSpPr/>
          <p:nvPr/>
        </p:nvSpPr>
        <p:spPr>
          <a:xfrm>
            <a:off x="1403752" y="3976492"/>
            <a:ext cx="3980551" cy="188823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버프 등록 및 버프 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DBBAB5-4C03-7580-DF73-F02EC41A8A36}"/>
              </a:ext>
            </a:extLst>
          </p:cNvPr>
          <p:cNvSpPr/>
          <p:nvPr/>
        </p:nvSpPr>
        <p:spPr>
          <a:xfrm>
            <a:off x="7187970" y="3408164"/>
            <a:ext cx="3500217" cy="298439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턴제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대</a:t>
            </a:r>
            <a:r>
              <a:rPr lang="en-US" altLang="ko-KR" b="1" dirty="0">
                <a:solidFill>
                  <a:schemeClr val="tx1"/>
                </a:solidFill>
              </a:rPr>
              <a:t>1 </a:t>
            </a:r>
            <a:r>
              <a:rPr lang="ko-KR" altLang="en-US" b="1" dirty="0">
                <a:solidFill>
                  <a:schemeClr val="tx1"/>
                </a:solidFill>
              </a:rPr>
              <a:t>전투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FDC032-4316-6697-9BB1-AAC383EAD0B6}"/>
              </a:ext>
            </a:extLst>
          </p:cNvPr>
          <p:cNvSpPr/>
          <p:nvPr/>
        </p:nvSpPr>
        <p:spPr>
          <a:xfrm>
            <a:off x="6417720" y="623319"/>
            <a:ext cx="4602323" cy="2381216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Q W E 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스킬 커맨드 입력</a:t>
            </a:r>
          </a:p>
        </p:txBody>
      </p:sp>
    </p:spTree>
    <p:extLst>
      <p:ext uri="{BB962C8B-B14F-4D97-AF65-F5344CB8AC3E}">
        <p14:creationId xmlns:p14="http://schemas.microsoft.com/office/powerpoint/2010/main" val="39162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33D3-529A-99B7-C3CA-26FCB391BC57}"/>
              </a:ext>
            </a:extLst>
          </p:cNvPr>
          <p:cNvSpPr txBox="1"/>
          <p:nvPr/>
        </p:nvSpPr>
        <p:spPr>
          <a:xfrm>
            <a:off x="241531" y="219674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요구사항 돌아보기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3A761BB-F6F7-EF08-6B65-060CB043A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09" y="826655"/>
            <a:ext cx="9252782" cy="52046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85740F-2B94-DFE0-1B5D-34C798DB9E5F}"/>
              </a:ext>
            </a:extLst>
          </p:cNvPr>
          <p:cNvSpPr txBox="1"/>
          <p:nvPr/>
        </p:nvSpPr>
        <p:spPr>
          <a:xfrm>
            <a:off x="2906146" y="6133859"/>
            <a:ext cx="6484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/>
              <a:t>턴제</a:t>
            </a:r>
            <a:r>
              <a:rPr lang="ko-KR" altLang="en-US" sz="2400" dirty="0"/>
              <a:t> 기반의 카드게임 </a:t>
            </a:r>
            <a:r>
              <a:rPr lang="en-US" altLang="ko-KR" sz="2400" dirty="0"/>
              <a:t>(like </a:t>
            </a:r>
            <a:r>
              <a:rPr lang="ko-KR" altLang="en-US" sz="2400" dirty="0" err="1"/>
              <a:t>하스스톤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유희왕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105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77933-4032-340C-937E-6DD2E370C3DD}"/>
              </a:ext>
            </a:extLst>
          </p:cNvPr>
          <p:cNvSpPr txBox="1"/>
          <p:nvPr/>
        </p:nvSpPr>
        <p:spPr>
          <a:xfrm>
            <a:off x="3302608" y="3146554"/>
            <a:ext cx="5586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프로젝트 </a:t>
            </a:r>
            <a:r>
              <a:rPr lang="ko-KR" altLang="en-US" sz="3600" dirty="0" err="1"/>
              <a:t>메켓롤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스파이어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33D3-529A-99B7-C3CA-26FCB391BC57}"/>
              </a:ext>
            </a:extLst>
          </p:cNvPr>
          <p:cNvSpPr txBox="1"/>
          <p:nvPr/>
        </p:nvSpPr>
        <p:spPr>
          <a:xfrm>
            <a:off x="241531" y="219674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기능 시연</a:t>
            </a:r>
          </a:p>
        </p:txBody>
      </p:sp>
    </p:spTree>
    <p:extLst>
      <p:ext uri="{BB962C8B-B14F-4D97-AF65-F5344CB8AC3E}">
        <p14:creationId xmlns:p14="http://schemas.microsoft.com/office/powerpoint/2010/main" val="202794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057A8F-7C4E-41D4-A8BE-4B28C11774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F8CBA-BEEA-4118-914D-F774376366F8}"/>
              </a:ext>
            </a:extLst>
          </p:cNvPr>
          <p:cNvSpPr/>
          <p:nvPr/>
        </p:nvSpPr>
        <p:spPr>
          <a:xfrm>
            <a:off x="66675" y="37505"/>
            <a:ext cx="12058650" cy="678299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A53A6-4A95-4C34-A99F-03B6FFA78FD3}"/>
              </a:ext>
            </a:extLst>
          </p:cNvPr>
          <p:cNvSpPr/>
          <p:nvPr/>
        </p:nvSpPr>
        <p:spPr>
          <a:xfrm>
            <a:off x="251057" y="178002"/>
            <a:ext cx="11699412" cy="6460324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77933-4032-340C-937E-6DD2E370C3DD}"/>
              </a:ext>
            </a:extLst>
          </p:cNvPr>
          <p:cNvSpPr txBox="1"/>
          <p:nvPr/>
        </p:nvSpPr>
        <p:spPr>
          <a:xfrm>
            <a:off x="2679047" y="3146554"/>
            <a:ext cx="6833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플레이어 </a:t>
            </a:r>
            <a:r>
              <a:rPr lang="ko-KR" altLang="en-US" sz="3600" dirty="0" err="1"/>
              <a:t>버프스킬</a:t>
            </a:r>
            <a:r>
              <a:rPr lang="ko-KR" altLang="en-US" sz="3600" dirty="0"/>
              <a:t> 사용 및 해제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33D3-529A-99B7-C3CA-26FCB391BC57}"/>
              </a:ext>
            </a:extLst>
          </p:cNvPr>
          <p:cNvSpPr txBox="1"/>
          <p:nvPr/>
        </p:nvSpPr>
        <p:spPr>
          <a:xfrm>
            <a:off x="241531" y="219674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기능 시연</a:t>
            </a:r>
          </a:p>
        </p:txBody>
      </p:sp>
    </p:spTree>
    <p:extLst>
      <p:ext uri="{BB962C8B-B14F-4D97-AF65-F5344CB8AC3E}">
        <p14:creationId xmlns:p14="http://schemas.microsoft.com/office/powerpoint/2010/main" val="240892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855</Words>
  <Application>Microsoft Office PowerPoint</Application>
  <PresentationFormat>와이드스크린</PresentationFormat>
  <Paragraphs>353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</dc:creator>
  <cp:lastModifiedBy>EL 이엘온소프트</cp:lastModifiedBy>
  <cp:revision>35</cp:revision>
  <dcterms:created xsi:type="dcterms:W3CDTF">2022-04-26T15:59:24Z</dcterms:created>
  <dcterms:modified xsi:type="dcterms:W3CDTF">2022-08-27T14:33:27Z</dcterms:modified>
</cp:coreProperties>
</file>