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27" r:id="rId2"/>
    <p:sldId id="428" r:id="rId3"/>
    <p:sldId id="501" r:id="rId4"/>
    <p:sldId id="502" r:id="rId5"/>
    <p:sldId id="541" r:id="rId6"/>
    <p:sldId id="452" r:id="rId7"/>
    <p:sldId id="542" r:id="rId8"/>
    <p:sldId id="454" r:id="rId9"/>
    <p:sldId id="455" r:id="rId10"/>
    <p:sldId id="486" r:id="rId11"/>
    <p:sldId id="487" r:id="rId12"/>
    <p:sldId id="543" r:id="rId13"/>
    <p:sldId id="544" r:id="rId14"/>
    <p:sldId id="490" r:id="rId15"/>
    <p:sldId id="545" r:id="rId16"/>
    <p:sldId id="491" r:id="rId17"/>
    <p:sldId id="546" r:id="rId18"/>
    <p:sldId id="503" r:id="rId19"/>
    <p:sldId id="504" r:id="rId20"/>
    <p:sldId id="493" r:id="rId21"/>
    <p:sldId id="495" r:id="rId22"/>
    <p:sldId id="506" r:id="rId23"/>
    <p:sldId id="500" r:id="rId24"/>
    <p:sldId id="511" r:id="rId25"/>
    <p:sldId id="547" r:id="rId26"/>
    <p:sldId id="548" r:id="rId27"/>
    <p:sldId id="549" r:id="rId28"/>
    <p:sldId id="550" r:id="rId29"/>
    <p:sldId id="48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8FB"/>
    <a:srgbClr val="464646"/>
    <a:srgbClr val="8FDAE1"/>
    <a:srgbClr val="EA6466"/>
    <a:srgbClr val="B9B9B9"/>
    <a:srgbClr val="E46464"/>
    <a:srgbClr val="4A4A4C"/>
    <a:srgbClr val="04A79F"/>
    <a:srgbClr val="49494B"/>
    <a:srgbClr val="353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5" autoAdjust="0"/>
    <p:restoredTop sz="92266"/>
  </p:normalViewPr>
  <p:slideViewPr>
    <p:cSldViewPr snapToGrid="0">
      <p:cViewPr varScale="1">
        <p:scale>
          <a:sx n="177" d="100"/>
          <a:sy n="177" d="100"/>
        </p:scale>
        <p:origin x="6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5995-EAEB-DF44-8DBF-99BDD9224ECA}" type="datetimeFigureOut">
              <a:rPr kumimoji="1" lang="ko-KR" altLang="en-US" smtClean="0"/>
              <a:t>2018. 4. 15.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C2D9B-621E-7545-A29B-342C8C906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222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7828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1707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8495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2659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438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8859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510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5074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060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081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690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5556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445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739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5546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소비자가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대기열에서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메시지를 수신하고 처리하면 메시지는 계속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대기열에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SQS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메시지를 자동으로 삭제하지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SQS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분산 시스템이므로 소비자가 메시지를 실제로 받는지 보장할 수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 문제 또는 소비자 애플리케이션 문제로 인해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소비자는 메시지를 수신하고 처리한 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대기열에서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메시지를 삭제해야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메시지를 수신한 직후에는 메시지가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대기열에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소비자가 메시지를 다시 처리할 수 없도록 하기 위해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SQS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다른 소비자가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SQS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메시지를 수신 및 처리할 수 없는 기간인 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제한 시간 초과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설정합니다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메시지의 기본 제한 시간은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7899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소비자가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대기열에서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메시지를 수신하고 처리하면 메시지는 계속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대기열에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SQS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메시지를 자동으로 삭제하지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SQS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분산 시스템이므로 소비자가 메시지를 실제로 받는지 보장할 수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 문제 또는 소비자 애플리케이션 문제로 인해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소비자는 메시지를 수신하고 처리한 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대기열에서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메시지를 삭제해야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메시지를 수신한 직후에는 메시지가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대기열에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소비자가 메시지를 다시 처리할 수 없도록 하기 위해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SQS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다른 소비자가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SQS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메시지를 수신 및 처리할 수 없는 기간인 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제한 시간 초과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설정합니다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메시지의 기본 제한 시간은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541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3239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6615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https://s3.amazonaws.com/</a:t>
            </a:r>
            <a:r>
              <a:rPr kumimoji="1" lang="en-US" altLang="ko-KR" dirty="0" err="1"/>
              <a:t>awsinaction</a:t>
            </a:r>
            <a:r>
              <a:rPr kumimoji="1" lang="en-US" altLang="ko-KR" dirty="0"/>
              <a:t>/chapter6/firewall2.json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727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1906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842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135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86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1804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7072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2D9B-621E-7545-A29B-342C8C90602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09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2018. 4. 15.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2018. 4. 15.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2018. 4. 15.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2018. 4. 15.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2018. 4. 15.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2018. 4. 15.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2018. 4. 15.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2018. 4. 15.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2018. 4. 15.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2018. 4. 15.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2018. 4. 15.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2018. 4. 15.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구름 88"/>
          <p:cNvSpPr/>
          <p:nvPr/>
        </p:nvSpPr>
        <p:spPr>
          <a:xfrm>
            <a:off x="5497742" y="1745420"/>
            <a:ext cx="376235" cy="20488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Freeform 22"/>
          <p:cNvSpPr>
            <a:spLocks/>
          </p:cNvSpPr>
          <p:nvPr/>
        </p:nvSpPr>
        <p:spPr bwMode="auto">
          <a:xfrm>
            <a:off x="0" y="3429000"/>
            <a:ext cx="12192000" cy="3429000"/>
          </a:xfrm>
          <a:prstGeom prst="rect">
            <a:avLst/>
          </a:prstGeom>
          <a:solidFill>
            <a:srgbClr val="B9E8F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28860" y="5127625"/>
            <a:ext cx="399142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WISOFT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 성 원</a:t>
            </a:r>
            <a:endParaRPr lang="ko-KR" altLang="en-US" sz="600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5357810" y="2592923"/>
            <a:ext cx="1476375" cy="835025"/>
          </a:xfrm>
          <a:custGeom>
            <a:avLst/>
            <a:gdLst>
              <a:gd name="connsiteX0" fmla="*/ 733425 w 1476375"/>
              <a:gd name="connsiteY0" fmla="*/ 0 h 835025"/>
              <a:gd name="connsiteX1" fmla="*/ 942975 w 1476375"/>
              <a:gd name="connsiteY1" fmla="*/ 180975 h 835025"/>
              <a:gd name="connsiteX2" fmla="*/ 1038225 w 1476375"/>
              <a:gd name="connsiteY2" fmla="*/ 371475 h 835025"/>
              <a:gd name="connsiteX3" fmla="*/ 1143000 w 1476375"/>
              <a:gd name="connsiteY3" fmla="*/ 403225 h 835025"/>
              <a:gd name="connsiteX4" fmla="*/ 1247775 w 1476375"/>
              <a:gd name="connsiteY4" fmla="*/ 571500 h 835025"/>
              <a:gd name="connsiteX5" fmla="*/ 1365250 w 1476375"/>
              <a:gd name="connsiteY5" fmla="*/ 641350 h 835025"/>
              <a:gd name="connsiteX6" fmla="*/ 1476375 w 1476375"/>
              <a:gd name="connsiteY6" fmla="*/ 806450 h 835025"/>
              <a:gd name="connsiteX7" fmla="*/ 1470025 w 1476375"/>
              <a:gd name="connsiteY7" fmla="*/ 835025 h 835025"/>
              <a:gd name="connsiteX8" fmla="*/ 2153 w 1476375"/>
              <a:gd name="connsiteY8" fmla="*/ 835025 h 835025"/>
              <a:gd name="connsiteX9" fmla="*/ 0 w 1476375"/>
              <a:gd name="connsiteY9" fmla="*/ 822325 h 835025"/>
              <a:gd name="connsiteX10" fmla="*/ 152400 w 1476375"/>
              <a:gd name="connsiteY10" fmla="*/ 561975 h 835025"/>
              <a:gd name="connsiteX11" fmla="*/ 222250 w 1476375"/>
              <a:gd name="connsiteY11" fmla="*/ 542925 h 835025"/>
              <a:gd name="connsiteX12" fmla="*/ 320675 w 1476375"/>
              <a:gd name="connsiteY12" fmla="*/ 377825 h 835025"/>
              <a:gd name="connsiteX13" fmla="*/ 396875 w 1476375"/>
              <a:gd name="connsiteY13" fmla="*/ 400050 h 835025"/>
              <a:gd name="connsiteX14" fmla="*/ 508000 w 1476375"/>
              <a:gd name="connsiteY14" fmla="*/ 209550 h 835025"/>
              <a:gd name="connsiteX15" fmla="*/ 733425 w 1476375"/>
              <a:gd name="connsiteY15" fmla="*/ 0 h 8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76375" h="835025">
                <a:moveTo>
                  <a:pt x="733425" y="0"/>
                </a:moveTo>
                <a:lnTo>
                  <a:pt x="942975" y="180975"/>
                </a:lnTo>
                <a:lnTo>
                  <a:pt x="1038225" y="371475"/>
                </a:lnTo>
                <a:lnTo>
                  <a:pt x="1143000" y="403225"/>
                </a:lnTo>
                <a:lnTo>
                  <a:pt x="1247775" y="571500"/>
                </a:lnTo>
                <a:lnTo>
                  <a:pt x="1365250" y="641350"/>
                </a:lnTo>
                <a:lnTo>
                  <a:pt x="1476375" y="806450"/>
                </a:lnTo>
                <a:lnTo>
                  <a:pt x="1470025" y="835025"/>
                </a:lnTo>
                <a:lnTo>
                  <a:pt x="2153" y="835025"/>
                </a:lnTo>
                <a:lnTo>
                  <a:pt x="0" y="822325"/>
                </a:lnTo>
                <a:lnTo>
                  <a:pt x="152400" y="561975"/>
                </a:lnTo>
                <a:lnTo>
                  <a:pt x="222250" y="542925"/>
                </a:lnTo>
                <a:lnTo>
                  <a:pt x="320675" y="377825"/>
                </a:lnTo>
                <a:lnTo>
                  <a:pt x="396875" y="400050"/>
                </a:lnTo>
                <a:lnTo>
                  <a:pt x="508000" y="209550"/>
                </a:lnTo>
                <a:lnTo>
                  <a:pt x="733425" y="0"/>
                </a:lnTo>
                <a:close/>
              </a:path>
            </a:pathLst>
          </a:custGeom>
          <a:solidFill>
            <a:srgbClr val="B9E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5404344" y="3426896"/>
            <a:ext cx="1383309" cy="1376362"/>
          </a:xfrm>
          <a:custGeom>
            <a:avLst/>
            <a:gdLst>
              <a:gd name="connsiteX0" fmla="*/ 0 w 1467872"/>
              <a:gd name="connsiteY0" fmla="*/ 0 h 1460500"/>
              <a:gd name="connsiteX1" fmla="*/ 1467872 w 1467872"/>
              <a:gd name="connsiteY1" fmla="*/ 0 h 1460500"/>
              <a:gd name="connsiteX2" fmla="*/ 1378972 w 1467872"/>
              <a:gd name="connsiteY2" fmla="*/ 400050 h 1460500"/>
              <a:gd name="connsiteX3" fmla="*/ 1283722 w 1467872"/>
              <a:gd name="connsiteY3" fmla="*/ 441325 h 1460500"/>
              <a:gd name="connsiteX4" fmla="*/ 1223397 w 1467872"/>
              <a:gd name="connsiteY4" fmla="*/ 742950 h 1460500"/>
              <a:gd name="connsiteX5" fmla="*/ 1026547 w 1467872"/>
              <a:gd name="connsiteY5" fmla="*/ 949325 h 1460500"/>
              <a:gd name="connsiteX6" fmla="*/ 969397 w 1467872"/>
              <a:gd name="connsiteY6" fmla="*/ 1174750 h 1460500"/>
              <a:gd name="connsiteX7" fmla="*/ 791597 w 1467872"/>
              <a:gd name="connsiteY7" fmla="*/ 1460500 h 1460500"/>
              <a:gd name="connsiteX8" fmla="*/ 623322 w 1467872"/>
              <a:gd name="connsiteY8" fmla="*/ 1285875 h 1460500"/>
              <a:gd name="connsiteX9" fmla="*/ 528072 w 1467872"/>
              <a:gd name="connsiteY9" fmla="*/ 1031875 h 1460500"/>
              <a:gd name="connsiteX10" fmla="*/ 416947 w 1467872"/>
              <a:gd name="connsiteY10" fmla="*/ 923925 h 1460500"/>
              <a:gd name="connsiteX11" fmla="*/ 375672 w 1467872"/>
              <a:gd name="connsiteY11" fmla="*/ 701675 h 1460500"/>
              <a:gd name="connsiteX12" fmla="*/ 175647 w 1467872"/>
              <a:gd name="connsiteY12" fmla="*/ 571500 h 1460500"/>
              <a:gd name="connsiteX13" fmla="*/ 147072 w 1467872"/>
              <a:gd name="connsiteY13" fmla="*/ 387350 h 1460500"/>
              <a:gd name="connsiteX14" fmla="*/ 32772 w 1467872"/>
              <a:gd name="connsiteY14" fmla="*/ 212725 h 1460500"/>
              <a:gd name="connsiteX15" fmla="*/ 29597 w 1467872"/>
              <a:gd name="connsiteY15" fmla="*/ 174625 h 1460500"/>
              <a:gd name="connsiteX16" fmla="*/ 0 w 1467872"/>
              <a:gd name="connsiteY16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7872" h="1460500">
                <a:moveTo>
                  <a:pt x="0" y="0"/>
                </a:moveTo>
                <a:lnTo>
                  <a:pt x="1467872" y="0"/>
                </a:lnTo>
                <a:lnTo>
                  <a:pt x="1378972" y="400050"/>
                </a:lnTo>
                <a:lnTo>
                  <a:pt x="1283722" y="441325"/>
                </a:lnTo>
                <a:lnTo>
                  <a:pt x="1223397" y="742950"/>
                </a:lnTo>
                <a:lnTo>
                  <a:pt x="1026547" y="949325"/>
                </a:lnTo>
                <a:lnTo>
                  <a:pt x="969397" y="1174750"/>
                </a:lnTo>
                <a:lnTo>
                  <a:pt x="791597" y="1460500"/>
                </a:lnTo>
                <a:lnTo>
                  <a:pt x="623322" y="1285875"/>
                </a:lnTo>
                <a:lnTo>
                  <a:pt x="528072" y="1031875"/>
                </a:lnTo>
                <a:lnTo>
                  <a:pt x="416947" y="923925"/>
                </a:lnTo>
                <a:lnTo>
                  <a:pt x="375672" y="701675"/>
                </a:lnTo>
                <a:lnTo>
                  <a:pt x="175647" y="571500"/>
                </a:lnTo>
                <a:lnTo>
                  <a:pt x="147072" y="387350"/>
                </a:lnTo>
                <a:lnTo>
                  <a:pt x="32772" y="212725"/>
                </a:lnTo>
                <a:lnTo>
                  <a:pt x="29597" y="1746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Group 38"/>
          <p:cNvGrpSpPr>
            <a:grpSpLocks noChangeAspect="1"/>
          </p:cNvGrpSpPr>
          <p:nvPr/>
        </p:nvGrpSpPr>
        <p:grpSpPr bwMode="auto">
          <a:xfrm>
            <a:off x="4810573" y="558989"/>
            <a:ext cx="2105718" cy="2085290"/>
            <a:chOff x="2190" y="-1558"/>
            <a:chExt cx="2680" cy="2654"/>
          </a:xfrm>
        </p:grpSpPr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3304" y="-1558"/>
              <a:ext cx="328" cy="197"/>
            </a:xfrm>
            <a:custGeom>
              <a:avLst/>
              <a:gdLst>
                <a:gd name="T0" fmla="*/ 0 w 982"/>
                <a:gd name="T1" fmla="*/ 471 h 591"/>
                <a:gd name="T2" fmla="*/ 18 w 982"/>
                <a:gd name="T3" fmla="*/ 467 h 591"/>
                <a:gd name="T4" fmla="*/ 123 w 982"/>
                <a:gd name="T5" fmla="*/ 455 h 591"/>
                <a:gd name="T6" fmla="*/ 211 w 982"/>
                <a:gd name="T7" fmla="*/ 457 h 591"/>
                <a:gd name="T8" fmla="*/ 255 w 982"/>
                <a:gd name="T9" fmla="*/ 464 h 591"/>
                <a:gd name="T10" fmla="*/ 299 w 982"/>
                <a:gd name="T11" fmla="*/ 474 h 591"/>
                <a:gd name="T12" fmla="*/ 389 w 982"/>
                <a:gd name="T13" fmla="*/ 511 h 591"/>
                <a:gd name="T14" fmla="*/ 480 w 982"/>
                <a:gd name="T15" fmla="*/ 553 h 591"/>
                <a:gd name="T16" fmla="*/ 575 w 982"/>
                <a:gd name="T17" fmla="*/ 585 h 591"/>
                <a:gd name="T18" fmla="*/ 624 w 982"/>
                <a:gd name="T19" fmla="*/ 589 h 591"/>
                <a:gd name="T20" fmla="*/ 669 w 982"/>
                <a:gd name="T21" fmla="*/ 591 h 591"/>
                <a:gd name="T22" fmla="*/ 716 w 982"/>
                <a:gd name="T23" fmla="*/ 581 h 591"/>
                <a:gd name="T24" fmla="*/ 732 w 982"/>
                <a:gd name="T25" fmla="*/ 553 h 591"/>
                <a:gd name="T26" fmla="*/ 729 w 982"/>
                <a:gd name="T27" fmla="*/ 547 h 591"/>
                <a:gd name="T28" fmla="*/ 718 w 982"/>
                <a:gd name="T29" fmla="*/ 549 h 591"/>
                <a:gd name="T30" fmla="*/ 666 w 982"/>
                <a:gd name="T31" fmla="*/ 539 h 591"/>
                <a:gd name="T32" fmla="*/ 640 w 982"/>
                <a:gd name="T33" fmla="*/ 520 h 591"/>
                <a:gd name="T34" fmla="*/ 627 w 982"/>
                <a:gd name="T35" fmla="*/ 501 h 591"/>
                <a:gd name="T36" fmla="*/ 623 w 982"/>
                <a:gd name="T37" fmla="*/ 488 h 591"/>
                <a:gd name="T38" fmla="*/ 618 w 982"/>
                <a:gd name="T39" fmla="*/ 474 h 591"/>
                <a:gd name="T40" fmla="*/ 621 w 982"/>
                <a:gd name="T41" fmla="*/ 449 h 591"/>
                <a:gd name="T42" fmla="*/ 640 w 982"/>
                <a:gd name="T43" fmla="*/ 411 h 591"/>
                <a:gd name="T44" fmla="*/ 733 w 982"/>
                <a:gd name="T45" fmla="*/ 329 h 591"/>
                <a:gd name="T46" fmla="*/ 833 w 982"/>
                <a:gd name="T47" fmla="*/ 259 h 591"/>
                <a:gd name="T48" fmla="*/ 882 w 982"/>
                <a:gd name="T49" fmla="*/ 223 h 591"/>
                <a:gd name="T50" fmla="*/ 948 w 982"/>
                <a:gd name="T51" fmla="*/ 150 h 591"/>
                <a:gd name="T52" fmla="*/ 980 w 982"/>
                <a:gd name="T53" fmla="*/ 82 h 591"/>
                <a:gd name="T54" fmla="*/ 982 w 982"/>
                <a:gd name="T55" fmla="*/ 25 h 591"/>
                <a:gd name="T56" fmla="*/ 974 w 982"/>
                <a:gd name="T57" fmla="*/ 0 h 591"/>
                <a:gd name="T58" fmla="*/ 971 w 982"/>
                <a:gd name="T59" fmla="*/ 5 h 591"/>
                <a:gd name="T60" fmla="*/ 929 w 982"/>
                <a:gd name="T61" fmla="*/ 42 h 591"/>
                <a:gd name="T62" fmla="*/ 873 w 982"/>
                <a:gd name="T63" fmla="*/ 79 h 591"/>
                <a:gd name="T64" fmla="*/ 833 w 982"/>
                <a:gd name="T65" fmla="*/ 101 h 591"/>
                <a:gd name="T66" fmla="*/ 790 w 982"/>
                <a:gd name="T67" fmla="*/ 126 h 591"/>
                <a:gd name="T68" fmla="*/ 713 w 982"/>
                <a:gd name="T69" fmla="*/ 189 h 591"/>
                <a:gd name="T70" fmla="*/ 608 w 982"/>
                <a:gd name="T71" fmla="*/ 294 h 591"/>
                <a:gd name="T72" fmla="*/ 540 w 982"/>
                <a:gd name="T73" fmla="*/ 359 h 591"/>
                <a:gd name="T74" fmla="*/ 509 w 982"/>
                <a:gd name="T75" fmla="*/ 388 h 591"/>
                <a:gd name="T76" fmla="*/ 464 w 982"/>
                <a:gd name="T77" fmla="*/ 422 h 591"/>
                <a:gd name="T78" fmla="*/ 430 w 982"/>
                <a:gd name="T79" fmla="*/ 437 h 591"/>
                <a:gd name="T80" fmla="*/ 386 w 982"/>
                <a:gd name="T81" fmla="*/ 434 h 591"/>
                <a:gd name="T82" fmla="*/ 358 w 982"/>
                <a:gd name="T83" fmla="*/ 428 h 591"/>
                <a:gd name="T84" fmla="*/ 322 w 982"/>
                <a:gd name="T85" fmla="*/ 422 h 591"/>
                <a:gd name="T86" fmla="*/ 228 w 982"/>
                <a:gd name="T87" fmla="*/ 411 h 591"/>
                <a:gd name="T88" fmla="*/ 127 w 982"/>
                <a:gd name="T89" fmla="*/ 413 h 591"/>
                <a:gd name="T90" fmla="*/ 57 w 982"/>
                <a:gd name="T91" fmla="*/ 432 h 591"/>
                <a:gd name="T92" fmla="*/ 16 w 982"/>
                <a:gd name="T93" fmla="*/ 455 h 591"/>
                <a:gd name="T94" fmla="*/ 0 w 982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2" h="591">
                  <a:moveTo>
                    <a:pt x="0" y="471"/>
                  </a:moveTo>
                  <a:lnTo>
                    <a:pt x="18" y="467"/>
                  </a:lnTo>
                  <a:lnTo>
                    <a:pt x="123" y="455"/>
                  </a:lnTo>
                  <a:lnTo>
                    <a:pt x="211" y="457"/>
                  </a:lnTo>
                  <a:lnTo>
                    <a:pt x="255" y="464"/>
                  </a:lnTo>
                  <a:lnTo>
                    <a:pt x="299" y="474"/>
                  </a:lnTo>
                  <a:lnTo>
                    <a:pt x="389" y="511"/>
                  </a:lnTo>
                  <a:lnTo>
                    <a:pt x="480" y="553"/>
                  </a:lnTo>
                  <a:lnTo>
                    <a:pt x="575" y="585"/>
                  </a:lnTo>
                  <a:lnTo>
                    <a:pt x="624" y="589"/>
                  </a:lnTo>
                  <a:lnTo>
                    <a:pt x="669" y="591"/>
                  </a:lnTo>
                  <a:lnTo>
                    <a:pt x="716" y="581"/>
                  </a:lnTo>
                  <a:lnTo>
                    <a:pt x="732" y="553"/>
                  </a:lnTo>
                  <a:lnTo>
                    <a:pt x="729" y="547"/>
                  </a:lnTo>
                  <a:lnTo>
                    <a:pt x="718" y="549"/>
                  </a:lnTo>
                  <a:lnTo>
                    <a:pt x="666" y="539"/>
                  </a:lnTo>
                  <a:lnTo>
                    <a:pt x="640" y="520"/>
                  </a:lnTo>
                  <a:lnTo>
                    <a:pt x="627" y="501"/>
                  </a:lnTo>
                  <a:lnTo>
                    <a:pt x="623" y="488"/>
                  </a:lnTo>
                  <a:lnTo>
                    <a:pt x="618" y="474"/>
                  </a:lnTo>
                  <a:lnTo>
                    <a:pt x="621" y="449"/>
                  </a:lnTo>
                  <a:lnTo>
                    <a:pt x="640" y="411"/>
                  </a:lnTo>
                  <a:lnTo>
                    <a:pt x="733" y="329"/>
                  </a:lnTo>
                  <a:lnTo>
                    <a:pt x="833" y="259"/>
                  </a:lnTo>
                  <a:lnTo>
                    <a:pt x="882" y="223"/>
                  </a:lnTo>
                  <a:lnTo>
                    <a:pt x="948" y="150"/>
                  </a:lnTo>
                  <a:lnTo>
                    <a:pt x="980" y="82"/>
                  </a:lnTo>
                  <a:lnTo>
                    <a:pt x="982" y="25"/>
                  </a:lnTo>
                  <a:lnTo>
                    <a:pt x="974" y="0"/>
                  </a:lnTo>
                  <a:lnTo>
                    <a:pt x="971" y="5"/>
                  </a:lnTo>
                  <a:lnTo>
                    <a:pt x="929" y="42"/>
                  </a:lnTo>
                  <a:lnTo>
                    <a:pt x="873" y="79"/>
                  </a:lnTo>
                  <a:lnTo>
                    <a:pt x="833" y="101"/>
                  </a:lnTo>
                  <a:lnTo>
                    <a:pt x="790" y="126"/>
                  </a:lnTo>
                  <a:lnTo>
                    <a:pt x="713" y="189"/>
                  </a:lnTo>
                  <a:lnTo>
                    <a:pt x="608" y="294"/>
                  </a:lnTo>
                  <a:lnTo>
                    <a:pt x="540" y="359"/>
                  </a:lnTo>
                  <a:lnTo>
                    <a:pt x="509" y="388"/>
                  </a:lnTo>
                  <a:lnTo>
                    <a:pt x="464" y="422"/>
                  </a:lnTo>
                  <a:lnTo>
                    <a:pt x="430" y="437"/>
                  </a:lnTo>
                  <a:lnTo>
                    <a:pt x="386" y="434"/>
                  </a:lnTo>
                  <a:lnTo>
                    <a:pt x="358" y="428"/>
                  </a:lnTo>
                  <a:lnTo>
                    <a:pt x="322" y="422"/>
                  </a:lnTo>
                  <a:lnTo>
                    <a:pt x="228" y="411"/>
                  </a:lnTo>
                  <a:lnTo>
                    <a:pt x="127" y="413"/>
                  </a:lnTo>
                  <a:lnTo>
                    <a:pt x="57" y="432"/>
                  </a:lnTo>
                  <a:lnTo>
                    <a:pt x="16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2" name="Freeform 46"/>
            <p:cNvSpPr>
              <a:spLocks/>
            </p:cNvSpPr>
            <p:nvPr/>
          </p:nvSpPr>
          <p:spPr bwMode="auto">
            <a:xfrm>
              <a:off x="4542" y="899"/>
              <a:ext cx="328" cy="197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3" name="Freeform 47"/>
            <p:cNvSpPr>
              <a:spLocks/>
            </p:cNvSpPr>
            <p:nvPr/>
          </p:nvSpPr>
          <p:spPr bwMode="auto">
            <a:xfrm>
              <a:off x="2190" y="-48"/>
              <a:ext cx="328" cy="197"/>
            </a:xfrm>
            <a:custGeom>
              <a:avLst/>
              <a:gdLst>
                <a:gd name="T0" fmla="*/ 0 w 984"/>
                <a:gd name="T1" fmla="*/ 471 h 591"/>
                <a:gd name="T2" fmla="*/ 19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7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5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81 h 591"/>
                <a:gd name="T24" fmla="*/ 733 w 984"/>
                <a:gd name="T25" fmla="*/ 553 h 591"/>
                <a:gd name="T26" fmla="*/ 730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5 h 591"/>
                <a:gd name="T40" fmla="*/ 622 w 984"/>
                <a:gd name="T41" fmla="*/ 449 h 591"/>
                <a:gd name="T42" fmla="*/ 641 w 984"/>
                <a:gd name="T43" fmla="*/ 411 h 591"/>
                <a:gd name="T44" fmla="*/ 735 w 984"/>
                <a:gd name="T45" fmla="*/ 329 h 591"/>
                <a:gd name="T46" fmla="*/ 834 w 984"/>
                <a:gd name="T47" fmla="*/ 261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5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7 h 591"/>
                <a:gd name="T68" fmla="*/ 714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31 w 984"/>
                <a:gd name="T79" fmla="*/ 437 h 591"/>
                <a:gd name="T80" fmla="*/ 388 w 984"/>
                <a:gd name="T81" fmla="*/ 435 h 591"/>
                <a:gd name="T82" fmla="*/ 357 w 984"/>
                <a:gd name="T83" fmla="*/ 429 h 591"/>
                <a:gd name="T84" fmla="*/ 323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9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7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5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81"/>
                  </a:lnTo>
                  <a:lnTo>
                    <a:pt x="733" y="553"/>
                  </a:lnTo>
                  <a:lnTo>
                    <a:pt x="730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5"/>
                  </a:lnTo>
                  <a:lnTo>
                    <a:pt x="622" y="449"/>
                  </a:lnTo>
                  <a:lnTo>
                    <a:pt x="641" y="411"/>
                  </a:lnTo>
                  <a:lnTo>
                    <a:pt x="735" y="329"/>
                  </a:lnTo>
                  <a:lnTo>
                    <a:pt x="834" y="261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5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7"/>
                  </a:lnTo>
                  <a:lnTo>
                    <a:pt x="714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31" y="437"/>
                  </a:lnTo>
                  <a:lnTo>
                    <a:pt x="388" y="435"/>
                  </a:lnTo>
                  <a:lnTo>
                    <a:pt x="357" y="429"/>
                  </a:lnTo>
                  <a:lnTo>
                    <a:pt x="323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94" name="구름 3093"/>
          <p:cNvSpPr/>
          <p:nvPr/>
        </p:nvSpPr>
        <p:spPr>
          <a:xfrm>
            <a:off x="4981574" y="2566886"/>
            <a:ext cx="376235" cy="20488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구름 87"/>
          <p:cNvSpPr/>
          <p:nvPr/>
        </p:nvSpPr>
        <p:spPr>
          <a:xfrm>
            <a:off x="7030556" y="1974031"/>
            <a:ext cx="376235" cy="20488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87" y="175659"/>
            <a:ext cx="2944685" cy="16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94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912FBF-F7BA-6E4E-B978-746A4A49D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60" y="1245600"/>
            <a:ext cx="5662721" cy="5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7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3DE497-6243-EF4F-9EF1-F18981E0B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00" y="1361894"/>
            <a:ext cx="6946500" cy="535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7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2" name="TextBox 2">
            <a:extLst>
              <a:ext uri="{FF2B5EF4-FFF2-40B4-BE49-F238E27FC236}">
                <a16:creationId xmlns:a16="http://schemas.microsoft.com/office/drawing/2014/main" id="{DDEB6852-6DF1-1943-95F1-B815FE4E7F9B}"/>
              </a:ext>
            </a:extLst>
          </p:cNvPr>
          <p:cNvSpPr txBox="1"/>
          <p:nvPr/>
        </p:nvSpPr>
        <p:spPr>
          <a:xfrm>
            <a:off x="1307794" y="3038395"/>
            <a:ext cx="9506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오토스케일링 그룹은 </a:t>
            </a:r>
            <a:r>
              <a:rPr lang="ko-KR" altLang="en-US" sz="1200" b="1" dirty="0" err="1">
                <a:latin typeface="+mj-lt"/>
              </a:rPr>
              <a:t>로드밸런서와</a:t>
            </a:r>
            <a:r>
              <a:rPr lang="ko-KR" altLang="en-US" sz="1200" b="1" dirty="0">
                <a:latin typeface="+mj-lt"/>
              </a:rPr>
              <a:t> 새로 시작하는 </a:t>
            </a:r>
            <a:r>
              <a:rPr lang="en-US" altLang="ko-KR" sz="1200" b="1" dirty="0">
                <a:latin typeface="+mj-lt"/>
              </a:rPr>
              <a:t>EC2</a:t>
            </a:r>
            <a:r>
              <a:rPr lang="ko-KR" altLang="en-US" sz="1200" b="1" dirty="0">
                <a:latin typeface="+mj-lt"/>
              </a:rPr>
              <a:t> 인스턴스를 연결하는 책임이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오토스케일링 그룹은 서버가 준비되었는지 알 수 없기 때문에 인스턴스가 시작되자마자 </a:t>
            </a:r>
            <a:r>
              <a:rPr lang="ko-KR" altLang="en-US" sz="1200" b="1" dirty="0" err="1">
                <a:latin typeface="+mj-lt"/>
              </a:rPr>
              <a:t>로드밸런서에</a:t>
            </a:r>
            <a:r>
              <a:rPr lang="ko-KR" altLang="en-US" sz="1200" b="1" dirty="0">
                <a:latin typeface="+mj-lt"/>
              </a:rPr>
              <a:t> </a:t>
            </a:r>
            <a:r>
              <a:rPr lang="en-US" altLang="ko-KR" sz="1200" b="1" dirty="0">
                <a:latin typeface="+mj-lt"/>
              </a:rPr>
              <a:t>EC2 </a:t>
            </a:r>
            <a:r>
              <a:rPr lang="ko-KR" altLang="en-US" sz="1200" b="1" dirty="0">
                <a:latin typeface="+mj-lt"/>
              </a:rPr>
              <a:t>인스턴스를 등록한다</a:t>
            </a:r>
            <a:r>
              <a:rPr lang="en-US" altLang="ko-KR" sz="1200" b="1" dirty="0">
                <a:latin typeface="+mj-lt"/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필요한 서비스가 서버에 미처 설치되기도 전에 트래픽이 서버에 전송되면 요청은 실패한다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>
                <a:latin typeface="+mj-lt"/>
              </a:rPr>
              <a:t>는 서버가 요청을 처리할 수 있는지 여부를 확인하기 위해 연결된 각 서버를 정기적으로 헬스 체크할 수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01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FD227C-8E51-4140-BA84-02D1F843D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00" y="1763964"/>
            <a:ext cx="8217600" cy="45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5E6708E7-D41D-574C-9341-92701FBD6151}"/>
              </a:ext>
            </a:extLst>
          </p:cNvPr>
          <p:cNvSpPr txBox="1"/>
          <p:nvPr/>
        </p:nvSpPr>
        <p:spPr>
          <a:xfrm>
            <a:off x="1641510" y="2419682"/>
            <a:ext cx="86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lt"/>
              </a:rPr>
              <a:t>헬스 체크를 너무 자주 하면 다운 타임이 발생할 수 있다</a:t>
            </a:r>
            <a:r>
              <a:rPr lang="en-US" altLang="ko-KR" b="1" dirty="0">
                <a:latin typeface="+mj-lt"/>
              </a:rPr>
              <a:t>.</a:t>
            </a:r>
            <a:r>
              <a:rPr lang="ko-KR" altLang="en-US" b="1" dirty="0">
                <a:latin typeface="+mj-lt"/>
              </a:rPr>
              <a:t> </a:t>
            </a:r>
            <a:endParaRPr lang="en-US" altLang="ko-KR" b="1" dirty="0">
              <a:latin typeface="+mj-lt"/>
            </a:endParaRPr>
          </a:p>
        </p:txBody>
      </p:sp>
      <p:sp>
        <p:nvSpPr>
          <p:cNvPr id="162" name="TextBox 2">
            <a:extLst>
              <a:ext uri="{FF2B5EF4-FFF2-40B4-BE49-F238E27FC236}">
                <a16:creationId xmlns:a16="http://schemas.microsoft.com/office/drawing/2014/main" id="{DDEB6852-6DF1-1943-95F1-B815FE4E7F9B}"/>
              </a:ext>
            </a:extLst>
          </p:cNvPr>
          <p:cNvSpPr txBox="1"/>
          <p:nvPr/>
        </p:nvSpPr>
        <p:spPr>
          <a:xfrm>
            <a:off x="1330588" y="3402628"/>
            <a:ext cx="9233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서버가 너무 바빠 헬스 체크에 답변하지 못하면 </a:t>
            </a: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>
                <a:latin typeface="+mj-lt"/>
              </a:rPr>
              <a:t>는 해당 서버에 트래픽 전송을 중지한다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시스템에 부하가 커진 상황에서는 </a:t>
            </a: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>
                <a:latin typeface="+mj-lt"/>
              </a:rPr>
              <a:t> 응답이 상황을 악화시키며</a:t>
            </a:r>
            <a:r>
              <a:rPr lang="en-US" altLang="ko-KR" sz="1200" b="1" dirty="0">
                <a:latin typeface="+mj-lt"/>
              </a:rPr>
              <a:t>,</a:t>
            </a:r>
            <a:r>
              <a:rPr lang="ko-KR" altLang="en-US" sz="1200" b="1" dirty="0">
                <a:latin typeface="+mj-lt"/>
              </a:rPr>
              <a:t> 지나치게 공격적인 헬스 체크가 서비스 중단을 일으킬 수 있다</a:t>
            </a:r>
            <a:r>
              <a:rPr lang="en-US" altLang="ko-KR" sz="1200" b="1" dirty="0">
                <a:latin typeface="+mj-lt"/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이를 이해하기 위해서 적절한 부하 테스트가 필요하다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 </a:t>
            </a:r>
            <a:endParaRPr lang="en-US" altLang="ko-K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191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5E6708E7-D41D-574C-9341-92701FBD6151}"/>
              </a:ext>
            </a:extLst>
          </p:cNvPr>
          <p:cNvSpPr txBox="1"/>
          <p:nvPr/>
        </p:nvSpPr>
        <p:spPr>
          <a:xfrm>
            <a:off x="1641510" y="2419682"/>
            <a:ext cx="86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</a:rPr>
              <a:t>TCP</a:t>
            </a:r>
            <a:r>
              <a:rPr lang="ko-KR" altLang="en-US" b="1" dirty="0">
                <a:latin typeface="+mj-lt"/>
              </a:rPr>
              <a:t> 트래픽 처리하기</a:t>
            </a:r>
            <a:endParaRPr lang="en-US" altLang="ko-KR" b="1" dirty="0">
              <a:latin typeface="+mj-lt"/>
            </a:endParaRPr>
          </a:p>
        </p:txBody>
      </p:sp>
      <p:sp>
        <p:nvSpPr>
          <p:cNvPr id="162" name="TextBox 2">
            <a:extLst>
              <a:ext uri="{FF2B5EF4-FFF2-40B4-BE49-F238E27FC236}">
                <a16:creationId xmlns:a16="http://schemas.microsoft.com/office/drawing/2014/main" id="{DDEB6852-6DF1-1943-95F1-B815FE4E7F9B}"/>
              </a:ext>
            </a:extLst>
          </p:cNvPr>
          <p:cNvSpPr txBox="1"/>
          <p:nvPr/>
        </p:nvSpPr>
        <p:spPr>
          <a:xfrm>
            <a:off x="1330588" y="3402628"/>
            <a:ext cx="923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>
                <a:latin typeface="+mj-lt"/>
              </a:rPr>
              <a:t>가 일반 </a:t>
            </a:r>
            <a:r>
              <a:rPr lang="en-US" altLang="ko-KR" sz="1200" b="1" dirty="0">
                <a:latin typeface="+mj-lt"/>
              </a:rPr>
              <a:t>TCP</a:t>
            </a:r>
            <a:r>
              <a:rPr lang="ko-KR" altLang="en-US" sz="1200" b="1" dirty="0">
                <a:latin typeface="+mj-lt"/>
              </a:rPr>
              <a:t> 트래픽도 </a:t>
            </a:r>
            <a:r>
              <a:rPr lang="ko-KR" altLang="en-US" sz="1200" b="1" dirty="0" err="1">
                <a:latin typeface="+mj-lt"/>
              </a:rPr>
              <a:t>리다이렉션할</a:t>
            </a:r>
            <a:r>
              <a:rPr lang="ko-KR" altLang="en-US" sz="1200" b="1" dirty="0">
                <a:latin typeface="+mj-lt"/>
              </a:rPr>
              <a:t> 수 있도록 구성하여 데이터베이스나 애플리케이션을 분리시킬 수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>
                <a:latin typeface="+mj-lt"/>
              </a:rPr>
              <a:t>가 소켓을 열 수 있다면 </a:t>
            </a:r>
            <a:r>
              <a:rPr lang="en-US" altLang="ko-KR" sz="1200" b="1" dirty="0">
                <a:latin typeface="+mj-lt"/>
              </a:rPr>
              <a:t>TCP</a:t>
            </a:r>
            <a:r>
              <a:rPr lang="ko-KR" altLang="en-US" sz="1200" b="1" dirty="0">
                <a:latin typeface="+mj-lt"/>
              </a:rPr>
              <a:t> 트래픽에 대한 헬스 체크는 정상이다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883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B40EB0-38B2-9246-90C5-E85B2A59B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00" y="1483199"/>
            <a:ext cx="6992400" cy="1474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B58FB3-F00F-214E-80E4-8BE4BD7F2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00" y="2957500"/>
            <a:ext cx="5510115" cy="38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0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5E6708E7-D41D-574C-9341-92701FBD6151}"/>
              </a:ext>
            </a:extLst>
          </p:cNvPr>
          <p:cNvSpPr txBox="1"/>
          <p:nvPr/>
        </p:nvSpPr>
        <p:spPr>
          <a:xfrm>
            <a:off x="1641510" y="2419682"/>
            <a:ext cx="86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</a:rPr>
              <a:t>SSL </a:t>
            </a:r>
            <a:r>
              <a:rPr lang="ko-KR" altLang="en-US" b="1" dirty="0">
                <a:latin typeface="+mj-lt"/>
              </a:rPr>
              <a:t>종료하기</a:t>
            </a:r>
            <a:endParaRPr lang="en-US" altLang="ko-KR" b="1" dirty="0">
              <a:latin typeface="+mj-lt"/>
            </a:endParaRPr>
          </a:p>
        </p:txBody>
      </p:sp>
      <p:sp>
        <p:nvSpPr>
          <p:cNvPr id="162" name="TextBox 2">
            <a:extLst>
              <a:ext uri="{FF2B5EF4-FFF2-40B4-BE49-F238E27FC236}">
                <a16:creationId xmlns:a16="http://schemas.microsoft.com/office/drawing/2014/main" id="{DDEB6852-6DF1-1943-95F1-B815FE4E7F9B}"/>
              </a:ext>
            </a:extLst>
          </p:cNvPr>
          <p:cNvSpPr txBox="1"/>
          <p:nvPr/>
        </p:nvSpPr>
        <p:spPr>
          <a:xfrm>
            <a:off x="1330588" y="3402628"/>
            <a:ext cx="92330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SSL</a:t>
            </a:r>
            <a:r>
              <a:rPr lang="ko-KR" altLang="en-US" sz="1200" b="1" dirty="0">
                <a:latin typeface="+mj-lt"/>
              </a:rPr>
              <a:t>을 종료한다는 것은 </a:t>
            </a: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>
                <a:latin typeface="+mj-lt"/>
              </a:rPr>
              <a:t>가 </a:t>
            </a:r>
            <a:r>
              <a:rPr lang="en-US" altLang="ko-KR" sz="1200" b="1" dirty="0">
                <a:latin typeface="+mj-lt"/>
              </a:rPr>
              <a:t>SSL</a:t>
            </a:r>
            <a:r>
              <a:rPr lang="ko-KR" altLang="en-US" sz="1200" b="1" dirty="0">
                <a:latin typeface="+mj-lt"/>
              </a:rPr>
              <a:t>로 암호화된 </a:t>
            </a:r>
            <a:r>
              <a:rPr lang="ko-KR" altLang="en-US" sz="1200" b="1" dirty="0" err="1">
                <a:latin typeface="+mj-lt"/>
              </a:rPr>
              <a:t>엔드포인트를</a:t>
            </a:r>
            <a:r>
              <a:rPr lang="ko-KR" altLang="en-US" sz="1200" b="1" dirty="0">
                <a:latin typeface="+mj-lt"/>
              </a:rPr>
              <a:t> 제공하고 </a:t>
            </a:r>
            <a:r>
              <a:rPr lang="ko-KR" altLang="en-US" sz="1200" b="1" dirty="0" err="1">
                <a:latin typeface="+mj-lt"/>
              </a:rPr>
              <a:t>백엔드</a:t>
            </a:r>
            <a:r>
              <a:rPr lang="ko-KR" altLang="en-US" sz="1200" b="1" dirty="0">
                <a:latin typeface="+mj-lt"/>
              </a:rPr>
              <a:t> 서버에는 암호화 되지 않은 채로 요청을 전송한다</a:t>
            </a:r>
            <a:r>
              <a:rPr lang="en-US" altLang="ko-KR" sz="1200" b="1" dirty="0">
                <a:latin typeface="+mj-lt"/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AWS</a:t>
            </a:r>
            <a:r>
              <a:rPr lang="ko-KR" altLang="en-US" sz="1200" b="1" dirty="0">
                <a:latin typeface="+mj-lt"/>
              </a:rPr>
              <a:t>에서 미리 정의된 보안 정책을 사용하여 인터넷에서 생기는 </a:t>
            </a:r>
            <a:r>
              <a:rPr lang="en-US" altLang="ko-KR" sz="1200" b="1" dirty="0">
                <a:latin typeface="+mj-lt"/>
              </a:rPr>
              <a:t>SSL </a:t>
            </a:r>
            <a:r>
              <a:rPr lang="ko-KR" altLang="en-US" sz="1200" b="1" dirty="0">
                <a:latin typeface="+mj-lt"/>
              </a:rPr>
              <a:t>취약점을 돌보는 보안 </a:t>
            </a:r>
            <a:r>
              <a:rPr lang="en-US" altLang="ko-KR" sz="1200" b="1" dirty="0">
                <a:latin typeface="+mj-lt"/>
              </a:rPr>
              <a:t>SSL</a:t>
            </a:r>
            <a:r>
              <a:rPr lang="ko-KR" altLang="en-US" sz="1200" b="1" dirty="0">
                <a:latin typeface="+mj-lt"/>
              </a:rPr>
              <a:t>구성을 얻을 수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>
                <a:latin typeface="+mj-lt"/>
              </a:rPr>
              <a:t>는</a:t>
            </a:r>
            <a:r>
              <a:rPr lang="en-US" altLang="ko-KR" sz="1200" b="1" dirty="0">
                <a:latin typeface="+mj-lt"/>
              </a:rPr>
              <a:t> SSL</a:t>
            </a:r>
            <a:r>
              <a:rPr lang="ko-KR" altLang="en-US" sz="1200" b="1" dirty="0">
                <a:latin typeface="+mj-lt"/>
              </a:rPr>
              <a:t>을 종료하고 웹 서버의 </a:t>
            </a:r>
            <a:r>
              <a:rPr lang="en-US" altLang="ko-KR" sz="1200" b="1" dirty="0">
                <a:latin typeface="+mj-lt"/>
              </a:rPr>
              <a:t>80</a:t>
            </a:r>
            <a:r>
              <a:rPr lang="ko-KR" altLang="en-US" sz="1200" b="1" dirty="0">
                <a:latin typeface="+mj-lt"/>
              </a:rPr>
              <a:t>번 포트에 해당 요청을 전달한다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SSL</a:t>
            </a:r>
            <a:r>
              <a:rPr lang="ko-KR" altLang="en-US" sz="1200" b="1" dirty="0">
                <a:latin typeface="+mj-lt"/>
              </a:rPr>
              <a:t>요청은 </a:t>
            </a:r>
            <a:r>
              <a:rPr lang="en-US" altLang="ko-KR" sz="1200" b="1" dirty="0">
                <a:latin typeface="+mj-lt"/>
              </a:rPr>
              <a:t>HTTP</a:t>
            </a:r>
            <a:r>
              <a:rPr lang="ko-KR" altLang="en-US" sz="1200" b="1" dirty="0">
                <a:latin typeface="+mj-lt"/>
              </a:rPr>
              <a:t> 요청에는 작동하지 않으며</a:t>
            </a:r>
            <a:r>
              <a:rPr lang="en-US" altLang="ko-KR" sz="1200" b="1" dirty="0">
                <a:latin typeface="+mj-lt"/>
              </a:rPr>
              <a:t>,</a:t>
            </a:r>
            <a:r>
              <a:rPr lang="ko-KR" altLang="en-US" sz="1200" b="1" dirty="0">
                <a:latin typeface="+mj-lt"/>
              </a:rPr>
              <a:t> </a:t>
            </a:r>
            <a:r>
              <a:rPr lang="en-US" altLang="ko-KR" sz="1200" b="1" dirty="0">
                <a:latin typeface="+mj-lt"/>
              </a:rPr>
              <a:t>TCP</a:t>
            </a:r>
            <a:r>
              <a:rPr lang="ko-KR" altLang="en-US" sz="1200" b="1" dirty="0">
                <a:latin typeface="+mj-lt"/>
              </a:rPr>
              <a:t> 트래픽</a:t>
            </a:r>
            <a:r>
              <a:rPr lang="en-US" altLang="ko-KR" sz="1200" b="1" dirty="0">
                <a:latin typeface="+mj-lt"/>
              </a:rPr>
              <a:t>(POP3, SMTP, FTP</a:t>
            </a:r>
            <a:r>
              <a:rPr lang="ko-KR" altLang="en-US" sz="1200" b="1" dirty="0">
                <a:latin typeface="+mj-lt"/>
              </a:rPr>
              <a:t>등</a:t>
            </a:r>
            <a:r>
              <a:rPr lang="en-US" altLang="ko-KR" sz="1200" b="1" dirty="0">
                <a:latin typeface="+mj-lt"/>
              </a:rPr>
              <a:t>)</a:t>
            </a:r>
            <a:r>
              <a:rPr lang="ko-KR" altLang="en-US" sz="1200" b="1" dirty="0">
                <a:latin typeface="+mj-lt"/>
              </a:rPr>
              <a:t>에는 동작한다</a:t>
            </a:r>
            <a:r>
              <a:rPr lang="en-US" altLang="ko-KR" sz="12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636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E208E8-1EC4-7C4C-8D28-396BB5513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00" y="1437284"/>
            <a:ext cx="7273617" cy="50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00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48FE724D-6EA7-9D49-8FE7-FDEF54E3D4CA}"/>
              </a:ext>
            </a:extLst>
          </p:cNvPr>
          <p:cNvSpPr txBox="1"/>
          <p:nvPr/>
        </p:nvSpPr>
        <p:spPr>
          <a:xfrm>
            <a:off x="1756214" y="2107454"/>
            <a:ext cx="86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lt"/>
              </a:rPr>
              <a:t>교차 영역 로드 </a:t>
            </a:r>
            <a:r>
              <a:rPr lang="ko-KR" altLang="en-US" b="1" dirty="0" err="1">
                <a:latin typeface="+mj-lt"/>
              </a:rPr>
              <a:t>밸런싱</a:t>
            </a:r>
            <a:endParaRPr lang="en-US" altLang="ko-KR" b="1" dirty="0">
              <a:latin typeface="+mj-lt"/>
            </a:endParaRPr>
          </a:p>
        </p:txBody>
      </p:sp>
      <p:sp>
        <p:nvSpPr>
          <p:cNvPr id="162" name="TextBox 2">
            <a:extLst>
              <a:ext uri="{FF2B5EF4-FFF2-40B4-BE49-F238E27FC236}">
                <a16:creationId xmlns:a16="http://schemas.microsoft.com/office/drawing/2014/main" id="{1013FE87-8118-CF44-B1AF-07C425E63B02}"/>
              </a:ext>
            </a:extLst>
          </p:cNvPr>
          <p:cNvSpPr txBox="1"/>
          <p:nvPr/>
        </p:nvSpPr>
        <p:spPr>
          <a:xfrm>
            <a:off x="1833511" y="3599986"/>
            <a:ext cx="867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기본적으로 </a:t>
            </a: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>
                <a:latin typeface="+mj-lt"/>
              </a:rPr>
              <a:t>의 각 로드 </a:t>
            </a:r>
            <a:r>
              <a:rPr lang="ko-KR" altLang="en-US" sz="1200" b="1" dirty="0" err="1">
                <a:latin typeface="+mj-lt"/>
              </a:rPr>
              <a:t>밸런서</a:t>
            </a:r>
            <a:r>
              <a:rPr lang="ko-KR" altLang="en-US" sz="1200" b="1" dirty="0">
                <a:latin typeface="+mj-lt"/>
              </a:rPr>
              <a:t> 인스턴스는 동일한 가용 영역에 있는 </a:t>
            </a:r>
            <a:r>
              <a:rPr lang="en-US" altLang="ko-KR" sz="1200" b="1" dirty="0">
                <a:latin typeface="+mj-lt"/>
              </a:rPr>
              <a:t> EC2</a:t>
            </a:r>
            <a:r>
              <a:rPr lang="ko-KR" altLang="en-US" sz="1200" b="1" dirty="0">
                <a:latin typeface="+mj-lt"/>
              </a:rPr>
              <a:t> 인스턴스로만 트래픽을 전송한다</a:t>
            </a:r>
            <a:r>
              <a:rPr lang="en-US" altLang="ko-KR" sz="1200" b="1" dirty="0">
                <a:latin typeface="+mj-lt"/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여러 가용 영역에 걸쳐 요청을 분산하여는 경우에는 교차 영역 로드 </a:t>
            </a:r>
            <a:r>
              <a:rPr lang="ko-KR" altLang="en-US" sz="1200" b="1" dirty="0" err="1">
                <a:latin typeface="+mj-lt"/>
              </a:rPr>
              <a:t>밸런싱을</a:t>
            </a:r>
            <a:r>
              <a:rPr lang="ko-KR" altLang="en-US" sz="1200" b="1" dirty="0">
                <a:latin typeface="+mj-lt"/>
              </a:rPr>
              <a:t> 활성화 하면 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요청이 모든 </a:t>
            </a:r>
            <a:r>
              <a:rPr lang="ko-KR" altLang="en-US" sz="1200" b="1" dirty="0" err="1">
                <a:latin typeface="+mj-lt"/>
              </a:rPr>
              <a:t>백엔드</a:t>
            </a:r>
            <a:r>
              <a:rPr lang="ko-KR" altLang="en-US" sz="1200" b="1" dirty="0">
                <a:latin typeface="+mj-lt"/>
              </a:rPr>
              <a:t> 서버에 걸쳐 균등하게 전파되는지 확인하려면 기본적으로 비활성화 되어있는 서비스를 활성화 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60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9190" y="711591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/>
                <a:t>ㅁㅈ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9218B147-1247-B042-BF07-76ED7E7FE877}"/>
              </a:ext>
            </a:extLst>
          </p:cNvPr>
          <p:cNvSpPr txBox="1"/>
          <p:nvPr/>
        </p:nvSpPr>
        <p:spPr>
          <a:xfrm>
            <a:off x="1996762" y="3528524"/>
            <a:ext cx="86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lt"/>
              </a:rPr>
              <a:t>인프라 </a:t>
            </a:r>
            <a:r>
              <a:rPr lang="ko-KR" altLang="en-US" b="1" dirty="0" err="1">
                <a:latin typeface="+mj-lt"/>
              </a:rPr>
              <a:t>디커플링하기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: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ELB</a:t>
            </a:r>
            <a:r>
              <a:rPr lang="ko-KR" altLang="en-US" b="1" dirty="0">
                <a:latin typeface="+mj-lt"/>
              </a:rPr>
              <a:t>와 </a:t>
            </a:r>
            <a:r>
              <a:rPr lang="en-US" altLang="ko-KR" b="1" dirty="0">
                <a:latin typeface="+mj-lt"/>
              </a:rPr>
              <a:t>SQS</a:t>
            </a:r>
          </a:p>
        </p:txBody>
      </p:sp>
    </p:spTree>
    <p:extLst>
      <p:ext uri="{BB962C8B-B14F-4D97-AF65-F5344CB8AC3E}">
        <p14:creationId xmlns:p14="http://schemas.microsoft.com/office/powerpoint/2010/main" val="1732066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96E61E-F6B8-004A-9255-51B338533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96" y="2145600"/>
            <a:ext cx="7812804" cy="13843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D71430-D070-A34F-915F-92121DF1F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96" y="3529946"/>
            <a:ext cx="8080889" cy="1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61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B094E2-F4E0-D54A-810B-56EDAA7B7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00" y="1728438"/>
            <a:ext cx="8399800" cy="48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9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48FE724D-6EA7-9D49-8FE7-FDEF54E3D4CA}"/>
              </a:ext>
            </a:extLst>
          </p:cNvPr>
          <p:cNvSpPr txBox="1"/>
          <p:nvPr/>
        </p:nvSpPr>
        <p:spPr>
          <a:xfrm>
            <a:off x="1669814" y="2441099"/>
            <a:ext cx="86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lt"/>
              </a:rPr>
              <a:t>비동기 </a:t>
            </a:r>
            <a:r>
              <a:rPr lang="ko-KR" altLang="en-US" b="1" dirty="0" err="1">
                <a:latin typeface="+mj-lt"/>
              </a:rPr>
              <a:t>디커플링과</a:t>
            </a:r>
            <a:r>
              <a:rPr lang="ko-KR" altLang="en-US" b="1" dirty="0">
                <a:latin typeface="+mj-lt"/>
              </a:rPr>
              <a:t> 메시지 큐</a:t>
            </a:r>
            <a:endParaRPr lang="en-US" altLang="ko-KR" b="1" dirty="0">
              <a:latin typeface="+mj-lt"/>
            </a:endParaRPr>
          </a:p>
        </p:txBody>
      </p:sp>
      <p:sp>
        <p:nvSpPr>
          <p:cNvPr id="162" name="TextBox 2">
            <a:extLst>
              <a:ext uri="{FF2B5EF4-FFF2-40B4-BE49-F238E27FC236}">
                <a16:creationId xmlns:a16="http://schemas.microsoft.com/office/drawing/2014/main" id="{1013FE87-8118-CF44-B1AF-07C425E63B02}"/>
              </a:ext>
            </a:extLst>
          </p:cNvPr>
          <p:cNvSpPr txBox="1"/>
          <p:nvPr/>
        </p:nvSpPr>
        <p:spPr>
          <a:xfrm>
            <a:off x="1803988" y="3219330"/>
            <a:ext cx="861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 err="1">
                <a:latin typeface="+mj-lt"/>
              </a:rPr>
              <a:t>를</a:t>
            </a:r>
            <a:r>
              <a:rPr lang="ko-KR" altLang="en-US" sz="1200" b="1" dirty="0">
                <a:latin typeface="+mj-lt"/>
              </a:rPr>
              <a:t> 이용한 동기 </a:t>
            </a:r>
            <a:r>
              <a:rPr lang="ko-KR" altLang="en-US" sz="1200" b="1" dirty="0" err="1">
                <a:latin typeface="+mj-lt"/>
              </a:rPr>
              <a:t>디커플링은</a:t>
            </a:r>
            <a:r>
              <a:rPr lang="ko-KR" altLang="en-US" sz="1200" b="1" dirty="0">
                <a:latin typeface="+mj-lt"/>
              </a:rPr>
              <a:t> 간단하다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코드를 변경할 필요가 없다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비동기 </a:t>
            </a:r>
            <a:r>
              <a:rPr lang="ko-KR" altLang="en-US" sz="1200" b="1" dirty="0" err="1">
                <a:latin typeface="+mj-lt"/>
              </a:rPr>
              <a:t>디커플링을</a:t>
            </a:r>
            <a:r>
              <a:rPr lang="ko-KR" altLang="en-US" sz="1200" b="1" dirty="0">
                <a:latin typeface="+mj-lt"/>
              </a:rPr>
              <a:t> 하려면 메시지 큐를 활용하는 코드를 적용해야 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C3A5EC-4BD3-1F40-A84E-970B0F6FC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99" y="4274560"/>
            <a:ext cx="7529755" cy="232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3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B6269E97-D763-3B4B-997A-0A024439DF0D}"/>
              </a:ext>
            </a:extLst>
          </p:cNvPr>
          <p:cNvSpPr txBox="1"/>
          <p:nvPr/>
        </p:nvSpPr>
        <p:spPr>
          <a:xfrm>
            <a:off x="1050676" y="2930982"/>
            <a:ext cx="984460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latin typeface="+mj-lt"/>
            </a:endParaRPr>
          </a:p>
          <a:p>
            <a:pPr algn="ctr"/>
            <a:endParaRPr lang="en-US" altLang="ko-KR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아무도 메시지를 읽지 않더라도 메시지 큐가 버퍼 역할을 하여 큐에 새로운 메시지를 넣을 수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메시지 큐가 무한정 커지지 않도록 메시지는 일정 시간 동안만 저장된다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메시지 큐에서 메시지를 사용하는 경우</a:t>
            </a:r>
            <a:r>
              <a:rPr lang="en-US" altLang="ko-KR" sz="1200" b="1" dirty="0">
                <a:latin typeface="+mj-lt"/>
              </a:rPr>
              <a:t>,</a:t>
            </a:r>
            <a:r>
              <a:rPr lang="ko-KR" altLang="en-US" sz="1200" b="1" dirty="0">
                <a:latin typeface="+mj-lt"/>
              </a:rPr>
              <a:t> 메시지를 성공적으로 처리하면 그 메시지는 큐에서 영구 삭제된다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499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11591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D558D35D-8B43-8042-83FC-0EB170D4FBD2}"/>
              </a:ext>
            </a:extLst>
          </p:cNvPr>
          <p:cNvSpPr txBox="1"/>
          <p:nvPr/>
        </p:nvSpPr>
        <p:spPr>
          <a:xfrm>
            <a:off x="1596194" y="2403821"/>
            <a:ext cx="86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+mj-lt"/>
              </a:rPr>
              <a:t>심플</a:t>
            </a:r>
            <a:r>
              <a:rPr lang="ko-KR" altLang="en-US" b="1" dirty="0">
                <a:latin typeface="+mj-lt"/>
              </a:rPr>
              <a:t> 큐 서비스 </a:t>
            </a:r>
            <a:r>
              <a:rPr lang="en-US" altLang="ko-KR" b="1" dirty="0">
                <a:latin typeface="+mj-lt"/>
              </a:rPr>
              <a:t>(SQS)</a:t>
            </a:r>
          </a:p>
        </p:txBody>
      </p:sp>
      <p:sp>
        <p:nvSpPr>
          <p:cNvPr id="162" name="TextBox 2">
            <a:extLst>
              <a:ext uri="{FF2B5EF4-FFF2-40B4-BE49-F238E27FC236}">
                <a16:creationId xmlns:a16="http://schemas.microsoft.com/office/drawing/2014/main" id="{810EC9C1-1EC6-B74A-9223-F2451F49E723}"/>
              </a:ext>
            </a:extLst>
          </p:cNvPr>
          <p:cNvSpPr txBox="1"/>
          <p:nvPr/>
        </p:nvSpPr>
        <p:spPr>
          <a:xfrm>
            <a:off x="1675070" y="3420414"/>
            <a:ext cx="8453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SQS</a:t>
            </a:r>
            <a:r>
              <a:rPr lang="ko-KR" altLang="en-US" sz="1200" b="1" dirty="0">
                <a:latin typeface="+mj-lt"/>
              </a:rPr>
              <a:t>는 </a:t>
            </a:r>
            <a:r>
              <a:rPr lang="en-US" altLang="ko-KR" sz="1200" b="1" dirty="0">
                <a:latin typeface="+mj-lt"/>
              </a:rPr>
              <a:t>AWS</a:t>
            </a:r>
            <a:r>
              <a:rPr lang="ko-KR" altLang="en-US" sz="1200" b="1" dirty="0">
                <a:latin typeface="+mj-lt"/>
              </a:rPr>
              <a:t>가 전체적으로 관리하는 서비스이다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r>
              <a:rPr lang="en-US" altLang="ko-KR" sz="1200" b="1" dirty="0">
                <a:latin typeface="+mj-lt"/>
              </a:rPr>
              <a:t>SQS</a:t>
            </a:r>
            <a:r>
              <a:rPr lang="ko-KR" altLang="en-US" sz="1200" b="1" dirty="0">
                <a:latin typeface="+mj-lt"/>
              </a:rPr>
              <a:t>는 적어도 한 번 메시지 배달을 보장하는 큐 메시지를 제공한다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드문 상황에서 하나의 메시지가 두 번 소비될 수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SQS</a:t>
            </a:r>
            <a:r>
              <a:rPr lang="ko-KR" altLang="en-US" sz="1200" b="1" dirty="0">
                <a:latin typeface="+mj-lt"/>
              </a:rPr>
              <a:t>는 메시지의 순서를 보장하지 않는다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따라서 메시지가 생성된 순서와 읽는 순서는 다를 수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SQS</a:t>
            </a:r>
            <a:r>
              <a:rPr lang="ko-KR" altLang="en-US" sz="1200" b="1" dirty="0">
                <a:latin typeface="+mj-lt"/>
              </a:rPr>
              <a:t>에 메시지를 넣고 싶은 만큼 얼마든지 넣을 수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생산하고 소비한 메시지 개수를 기초로 메시지 큐의 용량이 조절된다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272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11591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D558D35D-8B43-8042-83FC-0EB170D4FBD2}"/>
              </a:ext>
            </a:extLst>
          </p:cNvPr>
          <p:cNvSpPr txBox="1"/>
          <p:nvPr/>
        </p:nvSpPr>
        <p:spPr>
          <a:xfrm>
            <a:off x="1596194" y="1777421"/>
            <a:ext cx="86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</a:rPr>
              <a:t>SQS</a:t>
            </a:r>
            <a:r>
              <a:rPr lang="ko-KR" altLang="en-US" b="1" dirty="0">
                <a:latin typeface="+mj-lt"/>
              </a:rPr>
              <a:t>는 메시지가 꼭 한 번만 전달되었다는 것을 보증하지 않는다</a:t>
            </a:r>
            <a:r>
              <a:rPr lang="en-US" altLang="ko-KR" b="1" dirty="0">
                <a:latin typeface="+mj-lt"/>
              </a:rPr>
              <a:t>.</a:t>
            </a:r>
            <a:r>
              <a:rPr lang="ko-KR" altLang="en-US" b="1" dirty="0">
                <a:latin typeface="+mj-lt"/>
              </a:rPr>
              <a:t> </a:t>
            </a:r>
            <a:endParaRPr lang="en-US" altLang="ko-KR" b="1" dirty="0">
              <a:latin typeface="+mj-lt"/>
            </a:endParaRPr>
          </a:p>
        </p:txBody>
      </p:sp>
      <p:sp>
        <p:nvSpPr>
          <p:cNvPr id="162" name="TextBox 2">
            <a:extLst>
              <a:ext uri="{FF2B5EF4-FFF2-40B4-BE49-F238E27FC236}">
                <a16:creationId xmlns:a16="http://schemas.microsoft.com/office/drawing/2014/main" id="{810EC9C1-1EC6-B74A-9223-F2451F49E723}"/>
              </a:ext>
            </a:extLst>
          </p:cNvPr>
          <p:cNvSpPr txBox="1"/>
          <p:nvPr/>
        </p:nvSpPr>
        <p:spPr>
          <a:xfrm>
            <a:off x="1675070" y="2524719"/>
            <a:ext cx="8453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수신한 메시지가</a:t>
            </a:r>
            <a:r>
              <a:rPr lang="en-US" altLang="ko-KR" sz="1200" b="1" dirty="0">
                <a:latin typeface="+mj-lt"/>
              </a:rPr>
              <a:t> Visibility</a:t>
            </a:r>
            <a:r>
              <a:rPr lang="ko-KR" altLang="en-US" sz="1200" b="1" dirty="0">
                <a:latin typeface="+mj-lt"/>
              </a:rPr>
              <a:t> </a:t>
            </a:r>
            <a:r>
              <a:rPr lang="en-US" altLang="ko-KR" sz="1200" b="1" dirty="0">
                <a:latin typeface="+mj-lt"/>
              </a:rPr>
              <a:t>Timeout</a:t>
            </a:r>
            <a:r>
              <a:rPr lang="ko-KR" altLang="en-US" sz="1200" b="1" dirty="0">
                <a:latin typeface="+mj-lt"/>
              </a:rPr>
              <a:t> 내에 삭제되지 않으면 메시지를 다시 수신한다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 </a:t>
            </a:r>
            <a:endParaRPr lang="en-US" altLang="ko-KR" sz="1200" b="1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13A27A-B21F-FD46-98F1-16064F902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175" y="3133769"/>
            <a:ext cx="4915200" cy="1604267"/>
          </a:xfrm>
          <a:prstGeom prst="rect">
            <a:avLst/>
          </a:prstGeom>
        </p:spPr>
      </p:pic>
      <p:sp>
        <p:nvSpPr>
          <p:cNvPr id="163" name="TextBox 2">
            <a:extLst>
              <a:ext uri="{FF2B5EF4-FFF2-40B4-BE49-F238E27FC236}">
                <a16:creationId xmlns:a16="http://schemas.microsoft.com/office/drawing/2014/main" id="{1E9DC742-5E4D-FF46-8451-FA05D262F489}"/>
              </a:ext>
            </a:extLst>
          </p:cNvPr>
          <p:cNvSpPr txBox="1"/>
          <p:nvPr/>
        </p:nvSpPr>
        <p:spPr>
          <a:xfrm>
            <a:off x="1675070" y="5070087"/>
            <a:ext cx="8628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이 문제는 수신된 메시지를 </a:t>
            </a:r>
            <a:r>
              <a:rPr lang="ko-KR" altLang="en-US" sz="1200" b="1" dirty="0" err="1">
                <a:latin typeface="+mj-lt"/>
              </a:rPr>
              <a:t>멱등하게</a:t>
            </a:r>
            <a:r>
              <a:rPr lang="ko-KR" altLang="en-US" sz="1200" b="1" dirty="0">
                <a:latin typeface="+mj-lt"/>
              </a:rPr>
              <a:t> 하여 해결할 수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atin typeface="+mj-lt"/>
              </a:rPr>
              <a:t>멱등이란</a:t>
            </a:r>
            <a:r>
              <a:rPr lang="ko-KR" altLang="en-US" sz="1200" b="1" dirty="0">
                <a:latin typeface="+mj-lt"/>
              </a:rPr>
              <a:t> 메시지가 얼마나 자주 </a:t>
            </a:r>
            <a:r>
              <a:rPr lang="ko-KR" altLang="en-US" sz="1200" b="1" dirty="0" err="1">
                <a:latin typeface="+mj-lt"/>
              </a:rPr>
              <a:t>처리되는지와</a:t>
            </a:r>
            <a:r>
              <a:rPr lang="ko-KR" altLang="en-US" sz="1200" b="1" dirty="0">
                <a:latin typeface="+mj-lt"/>
              </a:rPr>
              <a:t> 상관없이 결과가 동일하게 유지되는 것을 의미한다</a:t>
            </a:r>
            <a:r>
              <a:rPr lang="en-US" altLang="ko-KR" sz="1200" b="1" dirty="0">
                <a:latin typeface="+mj-lt"/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모든 것을 </a:t>
            </a:r>
            <a:r>
              <a:rPr lang="ko-KR" altLang="en-US" sz="1200" b="1" dirty="0" err="1">
                <a:latin typeface="+mj-lt"/>
              </a:rPr>
              <a:t>멱등하게</a:t>
            </a:r>
            <a:r>
              <a:rPr lang="ko-KR" altLang="en-US" sz="1200" b="1" dirty="0">
                <a:latin typeface="+mj-lt"/>
              </a:rPr>
              <a:t> 처리할 수 없다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만약 이메일이 하나의 메시지를 여러 번 처리하고 매번 이메일을 보내면 안된다</a:t>
            </a:r>
            <a:r>
              <a:rPr lang="en-US" altLang="ko-KR" sz="1200" b="1" dirty="0">
                <a:latin typeface="+mj-lt"/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많은 경우 </a:t>
            </a:r>
            <a:r>
              <a:rPr lang="en-US" altLang="ko-KR" sz="1200" b="1" dirty="0">
                <a:latin typeface="+mj-lt"/>
              </a:rPr>
              <a:t>‘</a:t>
            </a:r>
            <a:r>
              <a:rPr lang="ko-KR" altLang="en-US" sz="1200" b="1" dirty="0">
                <a:latin typeface="+mj-lt"/>
              </a:rPr>
              <a:t>적어도 한 번＇ 이란 트레이드오프가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이 트레이드오프가  사용자의 요구에 맞는지 </a:t>
            </a:r>
            <a:r>
              <a:rPr lang="en-US" altLang="ko-KR" sz="1200" b="1" dirty="0">
                <a:latin typeface="+mj-lt"/>
              </a:rPr>
              <a:t>SQS</a:t>
            </a:r>
            <a:r>
              <a:rPr lang="ko-KR" altLang="en-US" sz="1200" b="1" dirty="0" err="1">
                <a:latin typeface="+mj-lt"/>
              </a:rPr>
              <a:t>를</a:t>
            </a:r>
            <a:r>
              <a:rPr lang="ko-KR" altLang="en-US" sz="1200" b="1" dirty="0">
                <a:latin typeface="+mj-lt"/>
              </a:rPr>
              <a:t> 사용하기 전에 확인해야 한다</a:t>
            </a:r>
            <a:r>
              <a:rPr lang="en-US" altLang="ko-KR" sz="12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840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11591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D558D35D-8B43-8042-83FC-0EB170D4FBD2}"/>
              </a:ext>
            </a:extLst>
          </p:cNvPr>
          <p:cNvSpPr txBox="1"/>
          <p:nvPr/>
        </p:nvSpPr>
        <p:spPr>
          <a:xfrm>
            <a:off x="1596194" y="2663021"/>
            <a:ext cx="86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</a:rPr>
              <a:t>SQS</a:t>
            </a:r>
            <a:r>
              <a:rPr lang="ko-KR" altLang="en-US" b="1" dirty="0">
                <a:latin typeface="+mj-lt"/>
              </a:rPr>
              <a:t>는 메시지 순서를 보장하지 않는다</a:t>
            </a:r>
            <a:r>
              <a:rPr lang="en-US" altLang="ko-KR" b="1" dirty="0">
                <a:latin typeface="+mj-lt"/>
              </a:rPr>
              <a:t>.</a:t>
            </a:r>
            <a:r>
              <a:rPr lang="ko-KR" altLang="en-US" b="1" dirty="0">
                <a:latin typeface="+mj-lt"/>
              </a:rPr>
              <a:t> </a:t>
            </a:r>
            <a:endParaRPr lang="en-US" altLang="ko-KR" b="1" dirty="0">
              <a:latin typeface="+mj-lt"/>
            </a:endParaRPr>
          </a:p>
        </p:txBody>
      </p:sp>
      <p:sp>
        <p:nvSpPr>
          <p:cNvPr id="162" name="TextBox 2">
            <a:extLst>
              <a:ext uri="{FF2B5EF4-FFF2-40B4-BE49-F238E27FC236}">
                <a16:creationId xmlns:a16="http://schemas.microsoft.com/office/drawing/2014/main" id="{810EC9C1-1EC6-B74A-9223-F2451F49E723}"/>
              </a:ext>
            </a:extLst>
          </p:cNvPr>
          <p:cNvSpPr txBox="1"/>
          <p:nvPr/>
        </p:nvSpPr>
        <p:spPr>
          <a:xfrm>
            <a:off x="1675070" y="3626319"/>
            <a:ext cx="8453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메시지는 생성되는 순서와는 다른 순서로 처리될 수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엄격하게 순서대로 처리되어야 한다면 다른 제품을 알아봐야 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SQS</a:t>
            </a:r>
            <a:r>
              <a:rPr lang="ko-KR" altLang="en-US" sz="1200" b="1" dirty="0">
                <a:latin typeface="+mj-lt"/>
              </a:rPr>
              <a:t>는 장애를 허용하며 확장성 있는 메시지 큐다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안정적인 메시지 순서를 필요하다면 </a:t>
            </a:r>
            <a:r>
              <a:rPr lang="en-US" altLang="ko-KR" sz="1200" b="1" dirty="0">
                <a:latin typeface="+mj-lt"/>
              </a:rPr>
              <a:t>SQS</a:t>
            </a:r>
            <a:r>
              <a:rPr lang="ko-KR" altLang="en-US" sz="1200" b="1" dirty="0">
                <a:latin typeface="+mj-lt"/>
              </a:rPr>
              <a:t>는 좋은 대안이다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1867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11591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D558D35D-8B43-8042-83FC-0EB170D4FBD2}"/>
              </a:ext>
            </a:extLst>
          </p:cNvPr>
          <p:cNvSpPr txBox="1"/>
          <p:nvPr/>
        </p:nvSpPr>
        <p:spPr>
          <a:xfrm>
            <a:off x="1596194" y="2663021"/>
            <a:ext cx="86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</a:rPr>
              <a:t>SQS</a:t>
            </a:r>
            <a:r>
              <a:rPr lang="ko-KR" altLang="en-US" b="1" dirty="0">
                <a:latin typeface="+mj-lt"/>
              </a:rPr>
              <a:t>는 메시지 브로커를 대체하는 게 아니다</a:t>
            </a:r>
            <a:r>
              <a:rPr lang="en-US" altLang="ko-KR" b="1" dirty="0">
                <a:latin typeface="+mj-lt"/>
              </a:rPr>
              <a:t>.</a:t>
            </a:r>
            <a:r>
              <a:rPr lang="ko-KR" altLang="en-US" b="1" dirty="0">
                <a:latin typeface="+mj-lt"/>
              </a:rPr>
              <a:t>  </a:t>
            </a:r>
            <a:endParaRPr lang="en-US" altLang="ko-KR" b="1" dirty="0">
              <a:latin typeface="+mj-lt"/>
            </a:endParaRPr>
          </a:p>
        </p:txBody>
      </p:sp>
      <p:sp>
        <p:nvSpPr>
          <p:cNvPr id="162" name="TextBox 2">
            <a:extLst>
              <a:ext uri="{FF2B5EF4-FFF2-40B4-BE49-F238E27FC236}">
                <a16:creationId xmlns:a16="http://schemas.microsoft.com/office/drawing/2014/main" id="{810EC9C1-1EC6-B74A-9223-F2451F49E723}"/>
              </a:ext>
            </a:extLst>
          </p:cNvPr>
          <p:cNvSpPr txBox="1"/>
          <p:nvPr/>
        </p:nvSpPr>
        <p:spPr>
          <a:xfrm>
            <a:off x="1675070" y="3619119"/>
            <a:ext cx="845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SQS</a:t>
            </a:r>
            <a:r>
              <a:rPr lang="ko-KR" altLang="en-US" sz="1200" b="1" dirty="0">
                <a:latin typeface="+mj-lt"/>
              </a:rPr>
              <a:t>는</a:t>
            </a:r>
            <a:r>
              <a:rPr lang="en-US" altLang="ko-KR" sz="1200" b="1" dirty="0">
                <a:latin typeface="+mj-lt"/>
              </a:rPr>
              <a:t> ActiveMQ</a:t>
            </a:r>
            <a:r>
              <a:rPr lang="ko-KR" altLang="en-US" sz="1200" b="1" dirty="0">
                <a:latin typeface="+mj-lt"/>
              </a:rPr>
              <a:t> 같은 메시지 브로커가 아니다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SQS</a:t>
            </a:r>
            <a:r>
              <a:rPr lang="ko-KR" altLang="en-US" sz="1200" b="1" dirty="0">
                <a:latin typeface="+mj-lt"/>
              </a:rPr>
              <a:t>는 메시지 큐일 뿐이므로 메시지 브로커가 제공하는 기능을 기대하면 안된다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 </a:t>
            </a:r>
            <a:endParaRPr lang="en-US" altLang="ko-K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1802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11591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D558D35D-8B43-8042-83FC-0EB170D4FBD2}"/>
              </a:ext>
            </a:extLst>
          </p:cNvPr>
          <p:cNvSpPr txBox="1"/>
          <p:nvPr/>
        </p:nvSpPr>
        <p:spPr>
          <a:xfrm>
            <a:off x="1656760" y="1971821"/>
            <a:ext cx="86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lt"/>
              </a:rPr>
              <a:t>요약</a:t>
            </a:r>
            <a:endParaRPr lang="en-US" altLang="ko-KR" b="1" dirty="0">
              <a:latin typeface="+mj-lt"/>
            </a:endParaRPr>
          </a:p>
        </p:txBody>
      </p:sp>
      <p:sp>
        <p:nvSpPr>
          <p:cNvPr id="162" name="TextBox 2">
            <a:extLst>
              <a:ext uri="{FF2B5EF4-FFF2-40B4-BE49-F238E27FC236}">
                <a16:creationId xmlns:a16="http://schemas.microsoft.com/office/drawing/2014/main" id="{810EC9C1-1EC6-B74A-9223-F2451F49E723}"/>
              </a:ext>
            </a:extLst>
          </p:cNvPr>
          <p:cNvSpPr txBox="1"/>
          <p:nvPr/>
        </p:nvSpPr>
        <p:spPr>
          <a:xfrm>
            <a:off x="1050676" y="2828774"/>
            <a:ext cx="982333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atin typeface="+mj-lt"/>
              </a:rPr>
              <a:t>디커플링은</a:t>
            </a:r>
            <a:r>
              <a:rPr lang="ko-KR" altLang="en-US" sz="1200" b="1" dirty="0">
                <a:latin typeface="+mj-lt"/>
              </a:rPr>
              <a:t> 종속성을 줄일 수 있기 때문에 일을 쉽게 만든다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동기 </a:t>
            </a:r>
            <a:r>
              <a:rPr lang="ko-KR" altLang="en-US" sz="1200" b="1" dirty="0" err="1">
                <a:latin typeface="+mj-lt"/>
              </a:rPr>
              <a:t>디커플링은</a:t>
            </a:r>
            <a:r>
              <a:rPr lang="ko-KR" altLang="en-US" sz="1200" b="1" dirty="0">
                <a:latin typeface="+mj-lt"/>
              </a:rPr>
              <a:t> 양측이 동시에 가용해야 하지만 서로를 알지는 못한다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비동기 </a:t>
            </a:r>
            <a:r>
              <a:rPr lang="ko-KR" altLang="en-US" sz="1200" b="1" dirty="0" err="1">
                <a:latin typeface="+mj-lt"/>
              </a:rPr>
              <a:t>디커플링에서는</a:t>
            </a:r>
            <a:r>
              <a:rPr lang="ko-KR" altLang="en-US" sz="1200" b="1" dirty="0">
                <a:latin typeface="+mj-lt"/>
              </a:rPr>
              <a:t> 다른 쪽이 가용하지 않아도 통신할 수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대부분의 애플리케이션은 </a:t>
            </a: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>
                <a:latin typeface="+mj-lt"/>
              </a:rPr>
              <a:t> 서비스가 제공하는 로드 </a:t>
            </a:r>
            <a:r>
              <a:rPr lang="ko-KR" altLang="en-US" sz="1200" b="1" dirty="0" err="1">
                <a:latin typeface="+mj-lt"/>
              </a:rPr>
              <a:t>밸런서를</a:t>
            </a:r>
            <a:r>
              <a:rPr lang="ko-KR" altLang="en-US" sz="1200" b="1" dirty="0">
                <a:latin typeface="+mj-lt"/>
              </a:rPr>
              <a:t> 이용하여 코드를 건드리지 않고 동기적으로 </a:t>
            </a:r>
            <a:r>
              <a:rPr lang="ko-KR" altLang="en-US" sz="1200" b="1" dirty="0" err="1">
                <a:latin typeface="+mj-lt"/>
              </a:rPr>
              <a:t>디커플링</a:t>
            </a:r>
            <a:r>
              <a:rPr lang="ko-KR" altLang="en-US" sz="1200" b="1" dirty="0">
                <a:latin typeface="+mj-lt"/>
              </a:rPr>
              <a:t> 할 수 있다</a:t>
            </a:r>
            <a:r>
              <a:rPr lang="en-US" altLang="ko-KR" sz="1200" b="1" dirty="0">
                <a:latin typeface="+mj-lt"/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로드 </a:t>
            </a:r>
            <a:r>
              <a:rPr lang="ko-KR" altLang="en-US" sz="1200" b="1" dirty="0" err="1">
                <a:latin typeface="+mj-lt"/>
              </a:rPr>
              <a:t>밸런서는</a:t>
            </a:r>
            <a:r>
              <a:rPr lang="ko-KR" altLang="en-US" sz="1200" b="1" dirty="0">
                <a:latin typeface="+mj-lt"/>
              </a:rPr>
              <a:t> 애플리케이션에 정기적으로 헬스 체크를 하여 </a:t>
            </a:r>
            <a:r>
              <a:rPr lang="ko-KR" altLang="en-US" sz="1200" b="1" dirty="0" err="1">
                <a:latin typeface="+mj-lt"/>
              </a:rPr>
              <a:t>백엔드가</a:t>
            </a:r>
            <a:r>
              <a:rPr lang="ko-KR" altLang="en-US" sz="1200" b="1" dirty="0">
                <a:latin typeface="+mj-lt"/>
              </a:rPr>
              <a:t> 트래픽을 처리할 준비가 되었는지 확인한다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비동기 </a:t>
            </a:r>
            <a:r>
              <a:rPr lang="ko-KR" altLang="en-US" sz="1200" b="1" dirty="0" err="1">
                <a:latin typeface="+mj-lt"/>
              </a:rPr>
              <a:t>디커플링은</a:t>
            </a:r>
            <a:r>
              <a:rPr lang="ko-KR" altLang="en-US" sz="1200" b="1" dirty="0">
                <a:latin typeface="+mj-lt"/>
              </a:rPr>
              <a:t> 비동기 프로세스에서만 가능하다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하지만 대부분의 경우 동기 프로세스를 비동기 프로세스로 수정할 수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SQS</a:t>
            </a:r>
            <a:r>
              <a:rPr lang="ko-KR" altLang="en-US" sz="1200" b="1" dirty="0">
                <a:latin typeface="+mj-lt"/>
              </a:rPr>
              <a:t>로 비동기 </a:t>
            </a:r>
            <a:r>
              <a:rPr lang="ko-KR" altLang="en-US" sz="1200" b="1" dirty="0" err="1">
                <a:latin typeface="+mj-lt"/>
              </a:rPr>
              <a:t>디커플링</a:t>
            </a:r>
            <a:r>
              <a:rPr lang="ko-KR" altLang="en-US" sz="1200" b="1" dirty="0">
                <a:latin typeface="+mj-lt"/>
              </a:rPr>
              <a:t> 하려면 적절한 </a:t>
            </a:r>
            <a:r>
              <a:rPr lang="en-US" altLang="ko-KR" sz="1200" b="1" dirty="0">
                <a:latin typeface="+mj-lt"/>
              </a:rPr>
              <a:t>AWS SDK</a:t>
            </a:r>
            <a:r>
              <a:rPr lang="ko-KR" altLang="en-US" sz="1200" b="1" dirty="0" err="1">
                <a:latin typeface="+mj-lt"/>
              </a:rPr>
              <a:t>를</a:t>
            </a:r>
            <a:r>
              <a:rPr lang="ko-KR" altLang="en-US" sz="1200" b="1" dirty="0">
                <a:latin typeface="+mj-lt"/>
              </a:rPr>
              <a:t> 활용하여 </a:t>
            </a:r>
            <a:r>
              <a:rPr lang="en-US" altLang="ko-KR" sz="1200" b="1" dirty="0">
                <a:latin typeface="+mj-lt"/>
              </a:rPr>
              <a:t>SQS</a:t>
            </a:r>
            <a:r>
              <a:rPr lang="ko-KR" altLang="en-US" sz="1200" b="1" dirty="0" err="1">
                <a:latin typeface="+mj-lt"/>
              </a:rPr>
              <a:t>를</a:t>
            </a:r>
            <a:r>
              <a:rPr lang="ko-KR" altLang="en-US" sz="1200" b="1" dirty="0">
                <a:latin typeface="+mj-lt"/>
              </a:rPr>
              <a:t> 사용하도록 프로그래밍 해야 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   </a:t>
            </a:r>
            <a:endParaRPr lang="en-US" altLang="ko-K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2475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19025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F95585A4-09D3-7540-BD7B-F682187366FF}"/>
              </a:ext>
            </a:extLst>
          </p:cNvPr>
          <p:cNvSpPr txBox="1"/>
          <p:nvPr/>
        </p:nvSpPr>
        <p:spPr>
          <a:xfrm>
            <a:off x="1251399" y="3742928"/>
            <a:ext cx="9664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/>
              <a:t>감사합니다</a:t>
            </a:r>
            <a:r>
              <a:rPr kumimoji="1" lang="en-US" altLang="ko-KR" sz="3200" b="1" dirty="0"/>
              <a:t>.</a:t>
            </a:r>
            <a:r>
              <a:rPr kumimoji="1" lang="ko-KR" altLang="en-US" sz="3200" b="1" dirty="0"/>
              <a:t> </a:t>
            </a:r>
            <a:endParaRPr kumimoji="1"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96132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9190" y="711591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/>
                <a:t>ㅁㅈ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2193503C-B6AD-FA4C-89C8-2DE78EE85DF5}"/>
              </a:ext>
            </a:extLst>
          </p:cNvPr>
          <p:cNvSpPr txBox="1"/>
          <p:nvPr/>
        </p:nvSpPr>
        <p:spPr>
          <a:xfrm>
            <a:off x="579557" y="2806249"/>
            <a:ext cx="11010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70C0"/>
              </a:solidFill>
              <a:latin typeface="+mj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j-lt"/>
              </a:rPr>
              <a:t>시스템을 </a:t>
            </a:r>
            <a:r>
              <a:rPr lang="ko-KR" altLang="en-US" sz="1400" b="1" dirty="0" err="1">
                <a:latin typeface="+mj-lt"/>
              </a:rPr>
              <a:t>디커플링하는</a:t>
            </a:r>
            <a:r>
              <a:rPr lang="ko-KR" altLang="en-US" sz="1400" b="1" dirty="0">
                <a:latin typeface="+mj-lt"/>
              </a:rPr>
              <a:t> 이유 </a:t>
            </a:r>
            <a:endParaRPr lang="en-US" altLang="ko-KR" sz="1400" b="1" dirty="0">
              <a:latin typeface="+mj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b="1" dirty="0">
              <a:latin typeface="+mj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j-lt"/>
              </a:rPr>
              <a:t>동기적 </a:t>
            </a:r>
            <a:r>
              <a:rPr lang="ko-KR" altLang="en-US" sz="1400" b="1" dirty="0" err="1">
                <a:latin typeface="+mj-lt"/>
              </a:rPr>
              <a:t>디커플링과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ko-KR" altLang="en-US" sz="1400" b="1" dirty="0" err="1">
                <a:latin typeface="+mj-lt"/>
              </a:rPr>
              <a:t>로드밸런서</a:t>
            </a:r>
            <a:r>
              <a:rPr lang="ko-KR" altLang="en-US" sz="1400" b="1" dirty="0">
                <a:latin typeface="+mj-lt"/>
              </a:rPr>
              <a:t> </a:t>
            </a:r>
            <a:endParaRPr lang="en-US" altLang="ko-KR" sz="1400" b="1" dirty="0">
              <a:latin typeface="+mj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b="1" dirty="0">
              <a:latin typeface="+mj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j-lt"/>
              </a:rPr>
              <a:t>비동기적 </a:t>
            </a:r>
            <a:r>
              <a:rPr lang="ko-KR" altLang="en-US" sz="1400" b="1" dirty="0" err="1">
                <a:latin typeface="+mj-lt"/>
              </a:rPr>
              <a:t>디커플링과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ko-KR" altLang="en-US" sz="1400" b="1" dirty="0" err="1">
                <a:latin typeface="+mj-lt"/>
              </a:rPr>
              <a:t>메시지큐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40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11591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D558D35D-8B43-8042-83FC-0EB170D4FBD2}"/>
              </a:ext>
            </a:extLst>
          </p:cNvPr>
          <p:cNvSpPr txBox="1"/>
          <p:nvPr/>
        </p:nvSpPr>
        <p:spPr>
          <a:xfrm>
            <a:off x="1596194" y="2403821"/>
            <a:ext cx="86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lt"/>
              </a:rPr>
              <a:t>소프트웨어 시스템에서 </a:t>
            </a:r>
            <a:r>
              <a:rPr lang="ko-KR" altLang="en-US" b="1" dirty="0" err="1">
                <a:latin typeface="+mj-lt"/>
              </a:rPr>
              <a:t>커플링된</a:t>
            </a:r>
            <a:r>
              <a:rPr lang="ko-KR" altLang="en-US" b="1" dirty="0">
                <a:latin typeface="+mj-lt"/>
              </a:rPr>
              <a:t> 요소</a:t>
            </a:r>
            <a:endParaRPr lang="en-US" altLang="ko-KR" b="1" dirty="0">
              <a:latin typeface="+mj-lt"/>
            </a:endParaRPr>
          </a:p>
        </p:txBody>
      </p:sp>
      <p:sp>
        <p:nvSpPr>
          <p:cNvPr id="162" name="TextBox 2">
            <a:extLst>
              <a:ext uri="{FF2B5EF4-FFF2-40B4-BE49-F238E27FC236}">
                <a16:creationId xmlns:a16="http://schemas.microsoft.com/office/drawing/2014/main" id="{810EC9C1-1EC6-B74A-9223-F2451F49E723}"/>
              </a:ext>
            </a:extLst>
          </p:cNvPr>
          <p:cNvSpPr txBox="1"/>
          <p:nvPr/>
        </p:nvSpPr>
        <p:spPr>
          <a:xfrm>
            <a:off x="1675070" y="3420414"/>
            <a:ext cx="8453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웹 서버에 요청하려면 해당 서버의 공인 </a:t>
            </a:r>
            <a:r>
              <a:rPr lang="en-US" altLang="ko-KR" sz="1200" b="1" dirty="0">
                <a:latin typeface="+mj-lt"/>
              </a:rPr>
              <a:t>IP</a:t>
            </a:r>
            <a:r>
              <a:rPr lang="ko-KR" altLang="en-US" sz="1200" b="1" dirty="0">
                <a:latin typeface="+mj-lt"/>
              </a:rPr>
              <a:t> 주소를 알아야 하며</a:t>
            </a:r>
            <a:r>
              <a:rPr lang="en-US" altLang="ko-KR" sz="1200" b="1" dirty="0">
                <a:latin typeface="+mj-lt"/>
              </a:rPr>
              <a:t>,</a:t>
            </a:r>
            <a:r>
              <a:rPr lang="ko-KR" altLang="en-US" sz="1200" b="1" dirty="0">
                <a:latin typeface="+mj-lt"/>
              </a:rPr>
              <a:t> 서버가 그 주소에 연결되어 있어야 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공인 </a:t>
            </a:r>
            <a:r>
              <a:rPr lang="en-US" altLang="ko-KR" sz="1200" b="1" dirty="0">
                <a:latin typeface="+mj-lt"/>
              </a:rPr>
              <a:t>IP</a:t>
            </a:r>
            <a:r>
              <a:rPr lang="ko-KR" altLang="en-US" sz="1200" b="1" dirty="0">
                <a:latin typeface="+mj-lt"/>
              </a:rPr>
              <a:t> 주소를 변경하려면 시스템 모두에 해당 변경을 적절히 적용해야 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웹 서버에 요청하려면 그 시점에 웹 서버가 온라인 상태여야 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누군가 업데이트를 설치하거나 하드웨어 오류가 발생하는 등 웹 서버가 오프라인이 될 수 있는 이유는 많다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150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11591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D558D35D-8B43-8042-83FC-0EB170D4FBD2}"/>
              </a:ext>
            </a:extLst>
          </p:cNvPr>
          <p:cNvSpPr txBox="1"/>
          <p:nvPr/>
        </p:nvSpPr>
        <p:spPr>
          <a:xfrm>
            <a:off x="1596194" y="2403821"/>
            <a:ext cx="86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lt"/>
              </a:rPr>
              <a:t>로드 </a:t>
            </a:r>
            <a:r>
              <a:rPr lang="ko-KR" altLang="en-US" b="1" dirty="0" err="1">
                <a:latin typeface="+mj-lt"/>
              </a:rPr>
              <a:t>밸런서로</a:t>
            </a:r>
            <a:r>
              <a:rPr lang="ko-KR" altLang="en-US" b="1" dirty="0">
                <a:latin typeface="+mj-lt"/>
              </a:rPr>
              <a:t> 동기 </a:t>
            </a:r>
            <a:r>
              <a:rPr lang="ko-KR" altLang="en-US" b="1" dirty="0" err="1">
                <a:latin typeface="+mj-lt"/>
              </a:rPr>
              <a:t>디커플링하기</a:t>
            </a:r>
            <a:endParaRPr lang="en-US" altLang="ko-KR" b="1" dirty="0">
              <a:latin typeface="+mj-lt"/>
            </a:endParaRPr>
          </a:p>
        </p:txBody>
      </p:sp>
      <p:sp>
        <p:nvSpPr>
          <p:cNvPr id="162" name="TextBox 2">
            <a:extLst>
              <a:ext uri="{FF2B5EF4-FFF2-40B4-BE49-F238E27FC236}">
                <a16:creationId xmlns:a16="http://schemas.microsoft.com/office/drawing/2014/main" id="{810EC9C1-1EC6-B74A-9223-F2451F49E723}"/>
              </a:ext>
            </a:extLst>
          </p:cNvPr>
          <p:cNvSpPr txBox="1"/>
          <p:nvPr/>
        </p:nvSpPr>
        <p:spPr>
          <a:xfrm>
            <a:off x="1675070" y="3420414"/>
            <a:ext cx="8453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외부 세계에 웹 서버 하나 노출하면 공인 </a:t>
            </a:r>
            <a:r>
              <a:rPr lang="en-US" altLang="ko-KR" sz="1200" b="1" dirty="0">
                <a:latin typeface="+mj-lt"/>
              </a:rPr>
              <a:t>IP</a:t>
            </a:r>
            <a:r>
              <a:rPr lang="ko-KR" altLang="en-US" sz="1200" b="1" dirty="0">
                <a:latin typeface="+mj-lt"/>
              </a:rPr>
              <a:t> 주소에 대한 종속성이 생긴다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많은 클라이언트가 의존하기 때문에 공인 </a:t>
            </a:r>
            <a:r>
              <a:rPr lang="en-US" altLang="ko-KR" sz="1200" b="1" dirty="0">
                <a:latin typeface="+mj-lt"/>
              </a:rPr>
              <a:t>IP</a:t>
            </a:r>
            <a:r>
              <a:rPr lang="ko-KR" altLang="en-US" sz="1200" b="1" dirty="0">
                <a:latin typeface="+mj-lt"/>
              </a:rPr>
              <a:t> 주소를 변경하는 것은 불가능하다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서버와 </a:t>
            </a:r>
            <a:r>
              <a:rPr lang="en-US" altLang="ko-KR" sz="1200" b="1" dirty="0">
                <a:latin typeface="+mj-lt"/>
              </a:rPr>
              <a:t>IP</a:t>
            </a:r>
            <a:r>
              <a:rPr lang="ko-KR" altLang="en-US" sz="1200" b="1" dirty="0" err="1">
                <a:latin typeface="+mj-lt"/>
              </a:rPr>
              <a:t>를</a:t>
            </a:r>
            <a:r>
              <a:rPr lang="ko-KR" altLang="en-US" sz="1200" b="1" dirty="0">
                <a:latin typeface="+mj-lt"/>
              </a:rPr>
              <a:t> 추가하여 증가하는 부하를 </a:t>
            </a:r>
            <a:r>
              <a:rPr lang="ko-KR" altLang="en-US" sz="1200" b="1" dirty="0" err="1">
                <a:latin typeface="+mj-lt"/>
              </a:rPr>
              <a:t>처리하려도</a:t>
            </a:r>
            <a:r>
              <a:rPr lang="ko-KR" altLang="en-US" sz="1200" b="1" dirty="0">
                <a:latin typeface="+mj-lt"/>
              </a:rPr>
              <a:t> 해도 현재의 클라이언트들은 새로 추가한 서버를 알 수 없다</a:t>
            </a:r>
            <a:r>
              <a:rPr lang="en-US" altLang="ko-KR" sz="1200" b="1" dirty="0">
                <a:latin typeface="+mj-lt"/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atin typeface="+mj-lt"/>
              </a:rPr>
              <a:t>로드밸런서를</a:t>
            </a:r>
            <a:r>
              <a:rPr lang="ko-KR" altLang="en-US" sz="1200" b="1" dirty="0">
                <a:latin typeface="+mj-lt"/>
              </a:rPr>
              <a:t> 사용하면 요청 즉시 응답을 기다리는 시스템을 </a:t>
            </a:r>
            <a:r>
              <a:rPr lang="ko-KR" altLang="en-US" sz="1200" b="1" dirty="0" err="1">
                <a:latin typeface="+mj-lt"/>
              </a:rPr>
              <a:t>디커플링하는데</a:t>
            </a:r>
            <a:r>
              <a:rPr lang="ko-KR" altLang="en-US" sz="1200" b="1" dirty="0">
                <a:latin typeface="+mj-lt"/>
              </a:rPr>
              <a:t> 사용할 수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외부세계에는 오직 </a:t>
            </a:r>
            <a:r>
              <a:rPr lang="ko-KR" altLang="en-US" sz="1200" b="1" dirty="0" err="1">
                <a:latin typeface="+mj-lt"/>
              </a:rPr>
              <a:t>로드밸런서만</a:t>
            </a:r>
            <a:r>
              <a:rPr lang="ko-KR" altLang="en-US" sz="1200" b="1" dirty="0">
                <a:latin typeface="+mj-lt"/>
              </a:rPr>
              <a:t> 노출되며</a:t>
            </a:r>
            <a:r>
              <a:rPr lang="en-US" altLang="ko-KR" sz="1200" b="1" dirty="0">
                <a:latin typeface="+mj-lt"/>
              </a:rPr>
              <a:t>,</a:t>
            </a:r>
            <a:r>
              <a:rPr lang="ko-KR" altLang="en-US" sz="1200" b="1" dirty="0">
                <a:latin typeface="+mj-lt"/>
              </a:rPr>
              <a:t> </a:t>
            </a:r>
            <a:r>
              <a:rPr lang="ko-KR" altLang="en-US" sz="1200" b="1" dirty="0" err="1">
                <a:latin typeface="+mj-lt"/>
              </a:rPr>
              <a:t>로드밸런서는</a:t>
            </a:r>
            <a:r>
              <a:rPr lang="ko-KR" altLang="en-US" sz="1200" b="1" dirty="0">
                <a:latin typeface="+mj-lt"/>
              </a:rPr>
              <a:t> 뒤에 있는 웹 서버로 요청을 </a:t>
            </a:r>
            <a:r>
              <a:rPr lang="ko-KR" altLang="en-US" sz="1200" b="1" dirty="0" err="1">
                <a:latin typeface="+mj-lt"/>
              </a:rPr>
              <a:t>리다이렉션</a:t>
            </a:r>
            <a:r>
              <a:rPr lang="ko-KR" altLang="en-US" sz="1200" b="1" dirty="0">
                <a:latin typeface="+mj-lt"/>
              </a:rPr>
              <a:t> 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839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9190" y="739817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E51869-5F12-F14B-AC25-A9D991BA7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00" y="1548060"/>
            <a:ext cx="7022905" cy="49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6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11591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1" name="TextBox 2">
            <a:extLst>
              <a:ext uri="{FF2B5EF4-FFF2-40B4-BE49-F238E27FC236}">
                <a16:creationId xmlns:a16="http://schemas.microsoft.com/office/drawing/2014/main" id="{D558D35D-8B43-8042-83FC-0EB170D4FBD2}"/>
              </a:ext>
            </a:extLst>
          </p:cNvPr>
          <p:cNvSpPr txBox="1"/>
          <p:nvPr/>
        </p:nvSpPr>
        <p:spPr>
          <a:xfrm>
            <a:off x="1596194" y="2403821"/>
            <a:ext cx="86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lt"/>
              </a:rPr>
              <a:t>가상 서버로 </a:t>
            </a:r>
            <a:r>
              <a:rPr lang="ko-KR" altLang="en-US" b="1" dirty="0" err="1">
                <a:latin typeface="+mj-lt"/>
              </a:rPr>
              <a:t>로드밸런서</a:t>
            </a:r>
            <a:r>
              <a:rPr lang="ko-KR" altLang="en-US" b="1" dirty="0">
                <a:latin typeface="+mj-lt"/>
              </a:rPr>
              <a:t> 설치하기</a:t>
            </a:r>
            <a:endParaRPr lang="en-US" altLang="ko-KR" b="1" dirty="0">
              <a:latin typeface="+mj-lt"/>
            </a:endParaRPr>
          </a:p>
        </p:txBody>
      </p:sp>
      <p:sp>
        <p:nvSpPr>
          <p:cNvPr id="162" name="TextBox 2">
            <a:extLst>
              <a:ext uri="{FF2B5EF4-FFF2-40B4-BE49-F238E27FC236}">
                <a16:creationId xmlns:a16="http://schemas.microsoft.com/office/drawing/2014/main" id="{810EC9C1-1EC6-B74A-9223-F2451F49E723}"/>
              </a:ext>
            </a:extLst>
          </p:cNvPr>
          <p:cNvSpPr txBox="1"/>
          <p:nvPr/>
        </p:nvSpPr>
        <p:spPr>
          <a:xfrm>
            <a:off x="1675070" y="3420414"/>
            <a:ext cx="8453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AWS</a:t>
            </a:r>
            <a:r>
              <a:rPr lang="ko-KR" altLang="en-US" sz="1200" b="1" dirty="0">
                <a:latin typeface="+mj-lt"/>
              </a:rPr>
              <a:t>는 서비스를 통합할 때 빛을 발한다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웹 서버와 트래픽을 </a:t>
            </a:r>
            <a:r>
              <a:rPr lang="ko-KR" altLang="en-US" sz="1200" b="1" dirty="0" err="1">
                <a:latin typeface="+mj-lt"/>
              </a:rPr>
              <a:t>디커플링하는</a:t>
            </a:r>
            <a:r>
              <a:rPr lang="ko-KR" altLang="en-US" sz="1200" b="1" dirty="0">
                <a:latin typeface="+mj-lt"/>
              </a:rPr>
              <a:t> 오토스케일링 그룹의 </a:t>
            </a:r>
            <a:r>
              <a:rPr lang="ko-KR" altLang="en-US" sz="1200" b="1" dirty="0" err="1">
                <a:latin typeface="+mj-lt"/>
              </a:rPr>
              <a:t>앞단을</a:t>
            </a:r>
            <a:r>
              <a:rPr lang="ko-KR" altLang="en-US" sz="1200" b="1" dirty="0">
                <a:latin typeface="+mj-lt"/>
              </a:rPr>
              <a:t> </a:t>
            </a: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>
                <a:latin typeface="+mj-lt"/>
              </a:rPr>
              <a:t>로 묶는다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오토스케일링 그룹은 항시 두 대 이상의 서버가 실행됨을 보장한다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오토스케일링 그룹에 시작되는 서버는 자동으로 </a:t>
            </a: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>
                <a:latin typeface="+mj-lt"/>
              </a:rPr>
              <a:t>에 등록되며</a:t>
            </a:r>
            <a:r>
              <a:rPr lang="en-US" altLang="ko-KR" sz="1200" b="1" dirty="0">
                <a:latin typeface="+mj-lt"/>
              </a:rPr>
              <a:t>,</a:t>
            </a:r>
            <a:r>
              <a:rPr lang="ko-KR" altLang="en-US" sz="1200" b="1" dirty="0">
                <a:latin typeface="+mj-lt"/>
              </a:rPr>
              <a:t> 더이상 외부인터넷과 연결되지 않으며</a:t>
            </a:r>
            <a:r>
              <a:rPr lang="en-US" altLang="ko-KR" sz="1200" b="1" dirty="0">
                <a:latin typeface="+mj-lt"/>
              </a:rPr>
              <a:t>,</a:t>
            </a:r>
            <a:r>
              <a:rPr lang="ko-KR" altLang="en-US" sz="1200" b="1" dirty="0">
                <a:latin typeface="+mj-lt"/>
              </a:rPr>
              <a:t> 오직 </a:t>
            </a: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 err="1">
                <a:latin typeface="+mj-lt"/>
              </a:rPr>
              <a:t>를</a:t>
            </a:r>
            <a:r>
              <a:rPr lang="ko-KR" altLang="en-US" sz="1200" b="1" dirty="0">
                <a:latin typeface="+mj-lt"/>
              </a:rPr>
              <a:t> 통해 접속할 수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440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F79157-CC83-A546-BE8C-967CFFFC4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1637848"/>
            <a:ext cx="6923930" cy="48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2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730176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1" y="-127402"/>
            <a:ext cx="1565671" cy="917807"/>
          </a:xfrm>
          <a:prstGeom prst="rect">
            <a:avLst/>
          </a:prstGeom>
        </p:spPr>
      </p:pic>
      <p:sp>
        <p:nvSpPr>
          <p:cNvPr id="162" name="TextBox 2">
            <a:extLst>
              <a:ext uri="{FF2B5EF4-FFF2-40B4-BE49-F238E27FC236}">
                <a16:creationId xmlns:a16="http://schemas.microsoft.com/office/drawing/2014/main" id="{7DC7B719-7FED-C048-8568-CAF0B18FD2ED}"/>
              </a:ext>
            </a:extLst>
          </p:cNvPr>
          <p:cNvSpPr txBox="1"/>
          <p:nvPr/>
        </p:nvSpPr>
        <p:spPr>
          <a:xfrm>
            <a:off x="2122397" y="3158653"/>
            <a:ext cx="8347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>
                <a:latin typeface="+mj-lt"/>
              </a:rPr>
              <a:t>에는 다음 내용으로 기술한다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자신이 연결되어 있는 </a:t>
            </a:r>
            <a:r>
              <a:rPr lang="ko-KR" altLang="en-US" sz="1200" b="1" dirty="0" err="1">
                <a:latin typeface="+mj-lt"/>
              </a:rPr>
              <a:t>서브넷</a:t>
            </a:r>
            <a:r>
              <a:rPr lang="en-US" altLang="ko-KR" sz="1200" b="1" dirty="0">
                <a:latin typeface="+mj-lt"/>
              </a:rPr>
              <a:t>,</a:t>
            </a:r>
            <a:r>
              <a:rPr lang="ko-KR" altLang="en-US" sz="1200" b="1" dirty="0">
                <a:latin typeface="+mj-lt"/>
              </a:rPr>
              <a:t> 둘 이상도 가능하다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>
                <a:latin typeface="+mj-lt"/>
              </a:rPr>
              <a:t> 뒤에 있는 서버의 포트에 대한 로드 </a:t>
            </a:r>
            <a:r>
              <a:rPr lang="ko-KR" altLang="en-US" sz="1200" b="1" dirty="0" err="1">
                <a:latin typeface="+mj-lt"/>
              </a:rPr>
              <a:t>밸런서</a:t>
            </a:r>
            <a:r>
              <a:rPr lang="ko-KR" altLang="en-US" sz="1200" b="1" dirty="0">
                <a:latin typeface="+mj-lt"/>
              </a:rPr>
              <a:t> 포트 </a:t>
            </a:r>
            <a:r>
              <a:rPr lang="ko-KR" altLang="en-US" sz="1200" b="1" dirty="0" err="1">
                <a:latin typeface="+mj-lt"/>
              </a:rPr>
              <a:t>맵핑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>
                <a:latin typeface="+mj-lt"/>
              </a:rPr>
              <a:t>에 할당되는 보안 그룹</a:t>
            </a:r>
            <a:r>
              <a:rPr lang="en-US" altLang="ko-KR" sz="1200" b="1" dirty="0">
                <a:latin typeface="+mj-lt"/>
              </a:rPr>
              <a:t>,</a:t>
            </a:r>
            <a:r>
              <a:rPr lang="ko-KR" altLang="en-US" sz="1200" b="1" dirty="0">
                <a:latin typeface="+mj-lt"/>
              </a:rPr>
              <a:t> </a:t>
            </a:r>
            <a:r>
              <a:rPr lang="en-US" altLang="ko-KR" sz="1200" b="1" dirty="0">
                <a:latin typeface="+mj-lt"/>
              </a:rPr>
              <a:t>EC2</a:t>
            </a:r>
            <a:r>
              <a:rPr lang="ko-KR" altLang="en-US" sz="1200" b="1" dirty="0">
                <a:latin typeface="+mj-lt"/>
              </a:rPr>
              <a:t> 인스턴스에 하는 것과 같은 방법으로 </a:t>
            </a:r>
            <a:r>
              <a:rPr lang="en-US" altLang="ko-KR" sz="1200" b="1" dirty="0">
                <a:latin typeface="+mj-lt"/>
              </a:rPr>
              <a:t>ELB</a:t>
            </a:r>
            <a:r>
              <a:rPr lang="ko-KR" altLang="en-US" sz="1200" b="1" dirty="0">
                <a:latin typeface="+mj-lt"/>
              </a:rPr>
              <a:t>에 트래픽을 제한할 수 있다</a:t>
            </a:r>
            <a:r>
              <a:rPr lang="en-US" altLang="ko-KR" sz="1200" b="1" dirty="0">
                <a:latin typeface="+mj-lt"/>
              </a:rPr>
              <a:t>.</a:t>
            </a:r>
            <a:r>
              <a:rPr lang="ko-KR" altLang="en-US" sz="1200" b="1" dirty="0">
                <a:latin typeface="+mj-lt"/>
              </a:rPr>
              <a:t> 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lt"/>
              </a:rPr>
              <a:t>해당 </a:t>
            </a:r>
            <a:r>
              <a:rPr lang="ko-KR" altLang="en-US" sz="1200" b="1" dirty="0" err="1">
                <a:latin typeface="+mj-lt"/>
              </a:rPr>
              <a:t>로드밸런서가</a:t>
            </a:r>
            <a:r>
              <a:rPr lang="ko-KR" altLang="en-US" sz="1200" b="1" dirty="0">
                <a:latin typeface="+mj-lt"/>
              </a:rPr>
              <a:t> 공용 인터넷에 접근할 수 있는지 여부</a:t>
            </a:r>
            <a:endParaRPr lang="en-US" altLang="ko-KR" sz="1200" b="1" dirty="0"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192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14918</TotalTime>
  <Words>1137</Words>
  <Application>Microsoft Macintosh PowerPoint</Application>
  <PresentationFormat>와이드스크린</PresentationFormat>
  <Paragraphs>165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seongwon lee</cp:lastModifiedBy>
  <cp:revision>506</cp:revision>
  <cp:lastPrinted>2018-01-29T14:40:41Z</cp:lastPrinted>
  <dcterms:created xsi:type="dcterms:W3CDTF">2017-10-09T06:24:25Z</dcterms:created>
  <dcterms:modified xsi:type="dcterms:W3CDTF">2018-04-16T14:48:02Z</dcterms:modified>
</cp:coreProperties>
</file>