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7" r:id="rId9"/>
    <p:sldId id="263" r:id="rId10"/>
    <p:sldId id="268" r:id="rId11"/>
    <p:sldId id="265" r:id="rId12"/>
    <p:sldId id="266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4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4660"/>
  </p:normalViewPr>
  <p:slideViewPr>
    <p:cSldViewPr snapToGrid="0">
      <p:cViewPr>
        <p:scale>
          <a:sx n="91" d="100"/>
          <a:sy n="91" d="100"/>
        </p:scale>
        <p:origin x="2432" y="1560"/>
      </p:cViewPr>
      <p:guideLst>
        <p:guide orient="horz" pos="5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8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8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3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2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0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7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4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024F-D425-42E9-89F7-29DF15C6F096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7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024F-D425-42E9-89F7-29DF15C6F096}" type="datetimeFigureOut">
              <a:rPr lang="ko-KR" altLang="en-US" smtClean="0"/>
              <a:t>2017. 3. 23.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7ADB-B818-4CA7-9AB0-061A238E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9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03996" y="872402"/>
            <a:ext cx="7393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 Structure </a:t>
            </a:r>
            <a:endParaRPr lang="ko-KR" altLang="en-US" sz="8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29049" y="5934158"/>
            <a:ext cx="434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Wisoft</a:t>
            </a:r>
            <a:r>
              <a:rPr lang="en-US" altLang="ko-KR" sz="105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|  </a:t>
            </a:r>
            <a:r>
              <a:rPr lang="ko-KR" altLang="en-US" sz="105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이성원</a:t>
            </a:r>
            <a:r>
              <a:rPr lang="en-US" altLang="ko-KR" sz="105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| jusk2@naver.com</a:t>
            </a:r>
            <a:endParaRPr lang="ko-KR" altLang="en-US" sz="105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36" y="6332537"/>
            <a:ext cx="809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1016043" cy="1031565"/>
            <a:chOff x="5105400" y="2400301"/>
            <a:chExt cx="202018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16249" y="2492373"/>
              <a:ext cx="1769213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67590" y="2844469"/>
              <a:ext cx="1957997" cy="116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41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+mj-lt"/>
                <a:ea typeface="굴림체" panose="020B0609000101010101" pitchFamily="49" charset="-127"/>
              </a:rPr>
              <a:t>Data Structure Heap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086825" y="1278337"/>
            <a:ext cx="2883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힙</a:t>
            </a:r>
            <a:r>
              <a:rPr lang="en-US" altLang="ko-KR" sz="15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(Heap)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500" u="sng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5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ea typeface="굴림체" panose="020B060900010101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25" y="1670752"/>
            <a:ext cx="2655740" cy="17218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45" y="1589093"/>
            <a:ext cx="4123704" cy="1885122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3999211" y="3705459"/>
            <a:ext cx="74400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메모리 구조의 힙 영역이 아닙니다</a:t>
            </a:r>
            <a:r>
              <a:rPr kumimoji="1" lang="en-US" altLang="ko-KR" sz="1200" dirty="0" smtClean="0"/>
              <a:t>.</a:t>
            </a:r>
            <a:r>
              <a:rPr kumimoji="1" lang="ko-KR" altLang="en-US" sz="1200" dirty="0" smtClean="0"/>
              <a:t> </a:t>
            </a:r>
            <a:endParaRPr kumimoji="1" lang="en-US" altLang="ko-KR" sz="12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ko-KR" sz="1200" dirty="0" smtClean="0"/>
          </a:p>
          <a:p>
            <a:pPr marL="628650" lvl="1" indent="-171450">
              <a:buFont typeface="Arial" charset="0"/>
              <a:buChar char="•"/>
            </a:pPr>
            <a:r>
              <a:rPr kumimoji="1" lang="ko-KR" altLang="en-US" sz="1000" dirty="0" smtClean="0"/>
              <a:t>완전 이진트리 </a:t>
            </a:r>
            <a:r>
              <a:rPr kumimoji="1" lang="en-US" altLang="ko-KR" sz="1000" dirty="0" smtClean="0"/>
              <a:t>=&gt;</a:t>
            </a:r>
            <a:r>
              <a:rPr kumimoji="1" lang="ko-KR" altLang="en-US" sz="1000" dirty="0" smtClean="0"/>
              <a:t> 끝 부분</a:t>
            </a: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마지막 레벨</a:t>
            </a:r>
            <a:r>
              <a:rPr kumimoji="1" lang="en-US" altLang="ko-KR" sz="1000" dirty="0" smtClean="0"/>
              <a:t>)</a:t>
            </a:r>
            <a:r>
              <a:rPr kumimoji="1" lang="ko-KR" altLang="en-US" sz="1000" dirty="0" smtClean="0"/>
              <a:t>을 제외하고 모든 노드가 채워진 이진트리</a:t>
            </a:r>
            <a:r>
              <a:rPr kumimoji="1" lang="en-US" altLang="ko-KR" sz="1000" dirty="0" smtClean="0"/>
              <a:t>,</a:t>
            </a:r>
            <a:r>
              <a:rPr kumimoji="1" lang="ko-KR" altLang="en-US" sz="1000" dirty="0" smtClean="0"/>
              <a:t> 노드들은 왼쪽으로 채워져 있다</a:t>
            </a:r>
            <a:r>
              <a:rPr kumimoji="1" lang="en-US" altLang="ko-KR" sz="1000" dirty="0" smtClean="0"/>
              <a:t>.</a:t>
            </a:r>
          </a:p>
          <a:p>
            <a:pPr lvl="1"/>
            <a:r>
              <a:rPr kumimoji="1" lang="ko-KR" altLang="en-US" sz="1000" dirty="0" smtClean="0"/>
              <a:t>                            마지막 레벨이 다 채워질 수도 있다</a:t>
            </a:r>
            <a:r>
              <a:rPr kumimoji="1" lang="en-US" altLang="ko-KR" sz="1000" dirty="0" smtClean="0"/>
              <a:t>.</a:t>
            </a:r>
            <a:r>
              <a:rPr kumimoji="1" lang="ko-KR" altLang="en-US" sz="1000" dirty="0" smtClean="0"/>
              <a:t> </a:t>
            </a:r>
            <a:endParaRPr kumimoji="1"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endParaRPr kumimoji="1"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kumimoji="1" lang="ko-KR" altLang="en-US" sz="1000" dirty="0" smtClean="0"/>
              <a:t>루트 노드로 올라갈수록 저장된 값이 커지는 완전이진트리를 </a:t>
            </a:r>
            <a:r>
              <a:rPr kumimoji="1" lang="en-US" altLang="ko-KR" sz="1000" dirty="0" smtClean="0"/>
              <a:t>‘</a:t>
            </a:r>
            <a:r>
              <a:rPr kumimoji="1" lang="ko-KR" altLang="en-US" sz="1000" dirty="0" smtClean="0"/>
              <a:t>최대 힙</a:t>
            </a:r>
            <a:r>
              <a:rPr kumimoji="1" lang="en-US" altLang="ko-KR" sz="1000" dirty="0" smtClean="0"/>
              <a:t>’</a:t>
            </a:r>
            <a:r>
              <a:rPr kumimoji="1" lang="ko-KR" altLang="en-US" sz="1000" dirty="0" smtClean="0"/>
              <a:t>이라고 한다</a:t>
            </a:r>
            <a:r>
              <a:rPr kumimoji="1" lang="en-US" altLang="ko-KR" sz="1000" dirty="0" smtClean="0"/>
              <a:t>.</a:t>
            </a:r>
            <a:r>
              <a:rPr kumimoji="1" lang="ko-KR" altLang="en-US" sz="1000" dirty="0" smtClean="0"/>
              <a:t> </a:t>
            </a:r>
            <a:endParaRPr kumimoji="1"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endParaRPr kumimoji="1"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kumimoji="1" lang="ko-KR" altLang="en-US" sz="1000" dirty="0" smtClean="0"/>
              <a:t>루트 노드로 올라갈수록 저장된 값이 작아지는 완전이진트리를 </a:t>
            </a:r>
            <a:r>
              <a:rPr kumimoji="1" lang="en-US" altLang="ko-KR" sz="1000" dirty="0" smtClean="0"/>
              <a:t>‘</a:t>
            </a:r>
            <a:r>
              <a:rPr kumimoji="1" lang="ko-KR" altLang="en-US" sz="1000" dirty="0" smtClean="0"/>
              <a:t>최소 힙</a:t>
            </a:r>
            <a:r>
              <a:rPr kumimoji="1" lang="en-US" altLang="ko-KR" sz="1000" dirty="0" smtClean="0"/>
              <a:t>’</a:t>
            </a:r>
            <a:r>
              <a:rPr kumimoji="1" lang="ko-KR" altLang="en-US" sz="1000" dirty="0" smtClean="0"/>
              <a:t>이라고 한다</a:t>
            </a:r>
            <a:r>
              <a:rPr kumimoji="1" lang="en-US" altLang="ko-KR" sz="1000" dirty="0" smtClean="0"/>
              <a:t>.</a:t>
            </a:r>
            <a:r>
              <a:rPr kumimoji="1" lang="ko-KR" altLang="en-US" sz="1000" dirty="0" smtClean="0"/>
              <a:t> </a:t>
            </a:r>
            <a:endParaRPr kumimoji="1"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endParaRPr kumimoji="1"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kumimoji="1" lang="ko-KR" altLang="en-US" sz="1000" dirty="0" smtClean="0"/>
              <a:t>루트 노드에 우선순위가 가장 높은 데이터를 위치시킬 수 있는 자료구조 이기 때문에 간단하게 구현이 가능하다</a:t>
            </a:r>
            <a:r>
              <a:rPr kumimoji="1" lang="en-US" altLang="ko-KR" sz="1000" dirty="0" smtClean="0"/>
              <a:t>.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316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4118" y="4451351"/>
            <a:ext cx="25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Implementation</a:t>
            </a:r>
            <a:endParaRPr lang="ko-KR" altLang="en-US" sz="200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84765" cy="1031565"/>
            <a:chOff x="5105400" y="2400301"/>
            <a:chExt cx="19579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05400" y="2844473"/>
              <a:ext cx="1957997" cy="116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04-1</a:t>
              </a:r>
              <a:endPara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50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+mj-lt"/>
                <a:ea typeface="굴림체" panose="020B0609000101010101" pitchFamily="49" charset="-127"/>
              </a:rPr>
              <a:t>Heap Add 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86825" y="3802457"/>
            <a:ext cx="674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+mj-lt"/>
                <a:ea typeface="굴림체" panose="020B0609000101010101" pitchFamily="49" charset="-127"/>
              </a:rPr>
              <a:t>힙에서의 데이터 저장과정 </a:t>
            </a:r>
            <a:endParaRPr lang="en-US" altLang="ko-KR" sz="16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+mj-lt"/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+mj-lt"/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새로운 데이터는 우선순위가 가장 낮다고 가정하고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,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마지막 위치에 저장한다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부모 노드와 우선순위를 비교해서 위치가 바뀌어야 한다면 바꿔준다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.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</a:t>
            </a: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제대로 된 위치를 찾을 때까지 반복한다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.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 </a:t>
            </a: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</p:txBody>
      </p:sp>
      <p:sp>
        <p:nvSpPr>
          <p:cNvPr id="3" name="AutoShape 2" descr="자료구조 덱에 대한 이미지 검색결과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86" y="1190986"/>
            <a:ext cx="3490959" cy="22891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48" y="1160644"/>
            <a:ext cx="3516908" cy="23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84765" cy="1031565"/>
            <a:chOff x="5105400" y="2400301"/>
            <a:chExt cx="19579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05400" y="2844473"/>
              <a:ext cx="1957997" cy="116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04-2</a:t>
              </a:r>
              <a:endPara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50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+mj-lt"/>
                <a:ea typeface="굴림체" panose="020B0609000101010101" pitchFamily="49" charset="-127"/>
              </a:rPr>
              <a:t>Heap Delete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3734" y="5079813"/>
            <a:ext cx="674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+mj-lt"/>
                <a:ea typeface="굴림체" panose="020B0609000101010101" pitchFamily="49" charset="-127"/>
              </a:rPr>
              <a:t>힙에서의 데이터 삭제과정</a:t>
            </a:r>
            <a:endParaRPr lang="en-US" altLang="ko-KR" sz="16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+mj-lt"/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+mj-lt"/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힙에서 루트노드를 삭제한다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.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</a:t>
            </a: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마지막 노드를 루트자리에 옮긴다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.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</a:t>
            </a: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노드와의 비교를 통해서 제대로 된 위치를 찾을 때까지 반복한다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.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 </a:t>
            </a: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</p:txBody>
      </p:sp>
      <p:sp>
        <p:nvSpPr>
          <p:cNvPr id="3" name="AutoShape 2" descr="자료구조 덱에 대한 이미지 검색결과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25" y="1133859"/>
            <a:ext cx="3567443" cy="37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984765" cy="1031565"/>
            <a:chOff x="5105400" y="2400301"/>
            <a:chExt cx="19579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05400" y="2844473"/>
              <a:ext cx="1957997" cy="116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04-2</a:t>
              </a:r>
              <a:endPara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50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Implementation Heap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+mj-lt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4293" y="3353323"/>
            <a:ext cx="674938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+mj-lt"/>
                <a:ea typeface="굴림체" panose="020B0609000101010101" pitchFamily="49" charset="-127"/>
              </a:rPr>
              <a:t>배열 기반으로 힙 구현 </a:t>
            </a:r>
            <a:endParaRPr lang="en-US" altLang="ko-KR" sz="16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+mj-lt"/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+mj-lt"/>
              <a:ea typeface="굴림체" panose="020B0609000101010101" pitchFamily="49" charset="-127"/>
            </a:endParaRPr>
          </a:p>
          <a:p>
            <a:pPr marL="685800" lvl="1" indent="-228600">
              <a:buFont typeface="Arial" charset="0"/>
              <a:buChar char="•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연결 리스트를 기반으로 구현하면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,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새로운 노드를 힙의 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‘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마지막 위치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’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에 추가하는 것이 쉽지 않다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.</a:t>
            </a:r>
          </a:p>
          <a:p>
            <a:pPr marL="685800" lvl="1" indent="-228600">
              <a:buFont typeface="Arial" charset="0"/>
              <a:buChar char="•"/>
            </a:pP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Arial" charset="0"/>
              <a:buChar char="•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노드의 고유번호를 부여하고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,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그 번호가 각 노드의 데이터가 저장 될 배열의 인덱스 값이된다</a:t>
            </a: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Arial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왼쪽 자식 노드의 인덱스 값 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: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부모 노드의 인덱스 값 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x 2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오른쪽 자식 노드의 인덱스 값 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: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부모 노드의 인덱스 값 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x 2 + 1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부모 노드의 인덱스 값 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: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자식 노드의 인덱스 값 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/ 2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 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(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반드시 정수형 나눗셈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3" name="AutoShape 2" descr="자료구조 덱에 대한 이미지 검색결과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1151070"/>
            <a:ext cx="4389120" cy="19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391025" y="1689100"/>
            <a:ext cx="3409950" cy="2407813"/>
            <a:chOff x="4391025" y="1689100"/>
            <a:chExt cx="3409950" cy="2407813"/>
          </a:xfrm>
        </p:grpSpPr>
        <p:grpSp>
          <p:nvGrpSpPr>
            <p:cNvPr id="9" name="그룹 8"/>
            <p:cNvGrpSpPr/>
            <p:nvPr/>
          </p:nvGrpSpPr>
          <p:grpSpPr>
            <a:xfrm>
              <a:off x="4391025" y="2057400"/>
              <a:ext cx="3409950" cy="1790700"/>
              <a:chOff x="4357868" y="2044700"/>
              <a:chExt cx="3409950" cy="1790700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5129393" y="2044700"/>
                <a:ext cx="18669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129393" y="3835400"/>
                <a:ext cx="18669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4357868" y="2165352"/>
                <a:ext cx="340995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THANK </a:t>
                </a:r>
              </a:p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YOU</a:t>
                </a:r>
                <a:endParaRPr lang="ko-KR" altLang="en-US" sz="4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92700" y="1689100"/>
              <a:ext cx="256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Wisoft</a:t>
              </a:r>
              <a:r>
                <a:rPr lang="ko-KR" altLang="en-US" sz="20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97400" y="3819914"/>
              <a:ext cx="256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Lee </a:t>
              </a:r>
              <a:r>
                <a:rPr lang="en-US" altLang="ko-KR" sz="1200" dirty="0" err="1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Seong</a:t>
              </a:r>
              <a:r>
                <a:rPr lang="en-US" altLang="ko-KR" sz="12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Won 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409700" y="2794000"/>
            <a:ext cx="1971675" cy="1304097"/>
            <a:chOff x="695324" y="876300"/>
            <a:chExt cx="1971675" cy="1304097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2800" y="1903398"/>
              <a:ext cx="171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Queue</a:t>
              </a:r>
              <a:r>
                <a:rPr lang="ko-KR" altLang="en-US" sz="1200" dirty="0" smtClean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en-US" altLang="ko-KR" sz="1200" dirty="0" smtClean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Definition </a:t>
              </a:r>
              <a:r>
                <a:rPr lang="ko-KR" altLang="en-US" sz="1200" dirty="0" smtClean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57413" y="2794000"/>
            <a:ext cx="1971675" cy="1304097"/>
            <a:chOff x="695324" y="876300"/>
            <a:chExt cx="1971675" cy="1304097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2800" y="1903398"/>
              <a:ext cx="171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Priority Queue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43567" y="2794000"/>
            <a:ext cx="1971675" cy="1304097"/>
            <a:chOff x="695324" y="876300"/>
            <a:chExt cx="1971675" cy="1304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800" y="1903398"/>
              <a:ext cx="171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Data Structure Heap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280407" y="2794000"/>
            <a:ext cx="1971675" cy="1304097"/>
            <a:chOff x="695324" y="876300"/>
            <a:chExt cx="1971675" cy="130409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1141430" y="1130300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141430" y="1931583"/>
              <a:ext cx="1079465" cy="0"/>
            </a:xfrm>
            <a:prstGeom prst="line">
              <a:avLst/>
            </a:prstGeom>
            <a:ln w="127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5324" y="995894"/>
              <a:ext cx="1971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</a:t>
              </a:r>
              <a:endParaRPr lang="ko-KR" altLang="en-US" sz="6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8763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STEP.</a:t>
              </a:r>
              <a:endParaRPr lang="ko-KR" altLang="en-US" sz="14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2800" y="1903398"/>
              <a:ext cx="1714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45000"/>
                      </a:schemeClr>
                    </a:solidFill>
                  </a:ln>
                  <a:solidFill>
                    <a:schemeClr val="bg1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Implementation</a:t>
              </a:r>
              <a:endParaRPr lang="ko-KR" altLang="en-US" sz="12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5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4118" y="4451351"/>
            <a:ext cx="25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Queue</a:t>
            </a:r>
            <a:r>
              <a:rPr lang="ko-KR" altLang="en-US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Definition </a:t>
            </a:r>
            <a:r>
              <a:rPr lang="ko-KR" altLang="en-US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02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79854" y="342901"/>
            <a:ext cx="984765" cy="1031565"/>
            <a:chOff x="5098809" y="2400301"/>
            <a:chExt cx="195799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8809" y="2844473"/>
              <a:ext cx="1957997" cy="116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01-1</a:t>
              </a:r>
              <a:endPara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17548" y="304871"/>
            <a:ext cx="3305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Queue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9705" y="912801"/>
            <a:ext cx="427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Queue : First-In, First-Out </a:t>
            </a:r>
          </a:p>
          <a:p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먼저 집어 넣은 데이터가 먼저 나온다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!! </a:t>
            </a:r>
            <a:endParaRPr lang="ko-KR" altLang="en-US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05" y="1647825"/>
            <a:ext cx="4762500" cy="17811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32940" y="3702359"/>
            <a:ext cx="42760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Queue ADT</a:t>
            </a:r>
            <a:r>
              <a:rPr lang="ko-KR" altLang="en-US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Private Boolean empty() </a:t>
            </a: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데이터가 저장 가능한 상태 확인 </a:t>
            </a:r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Boolean </a:t>
            </a:r>
            <a:r>
              <a:rPr lang="en-US" altLang="ko-KR" sz="12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enQueue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(Node </a:t>
            </a:r>
            <a:r>
              <a:rPr lang="en-US" altLang="ko-KR" sz="12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tmpNode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데이터를 저장함 </a:t>
            </a:r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Public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Boolean </a:t>
            </a:r>
            <a:r>
              <a:rPr lang="en-US" altLang="ko-KR" sz="1200" dirty="0" err="1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deQueue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</a:t>
            </a: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저장 순서가 가장 앞선 데이터를 반환한다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데이터가 하나 이상 존재함이 보장되어야 한다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en-US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저장 순서가 가장 앞선 데이터 삭제한다</a:t>
            </a:r>
            <a:r>
              <a:rPr lang="en-US" altLang="ko-KR" sz="1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 </a:t>
            </a:r>
            <a:endParaRPr lang="ko-KR" altLang="en-US" sz="1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1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9" y="342901"/>
            <a:ext cx="996433" cy="1031565"/>
            <a:chOff x="5105400" y="2400301"/>
            <a:chExt cx="1981196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28599" y="2844473"/>
              <a:ext cx="1957997" cy="116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01-2</a:t>
              </a:r>
              <a:endPara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4500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Linked List Queue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8524" y="4127432"/>
            <a:ext cx="6749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스택과 큐는 데이터를 꺼내는 위치가 다르다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스택은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push, pop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 이뤄지는 위치가 같은 방면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큐는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enqueue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dequeue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 이뤄지는 위치가 다르다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초기상태에서는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front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rear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는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lang="ko-KR" altLang="en-US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가리킨다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074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202" y="1020729"/>
            <a:ext cx="2138015" cy="235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큐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601" y="1020729"/>
            <a:ext cx="2122232" cy="236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094078" y="3496285"/>
            <a:ext cx="189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Enqueue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9570" y="3375311"/>
            <a:ext cx="189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Dequeue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9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84118" y="4451351"/>
            <a:ext cx="25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Priority Queue</a:t>
            </a:r>
            <a:endParaRPr lang="ko-KR" altLang="en-US" sz="200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6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1016043" cy="1031565"/>
            <a:chOff x="5105400" y="2400301"/>
            <a:chExt cx="202018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16249" y="2492373"/>
              <a:ext cx="1769213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67590" y="2844469"/>
              <a:ext cx="1957997" cy="116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02-1</a:t>
              </a:r>
              <a:endPara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3305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Priority Queue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58279" y="1124606"/>
            <a:ext cx="42760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들어간 순서에 상관없이 우선순위가 가장 높은 데이터가 나온다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우선순위의 근거는 프로그래머가 판단한다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.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</a:t>
            </a: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우선순위가 같은 데이터가 존재할 수 있다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.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</a:t>
            </a: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우선순위 큐의 구현방법</a:t>
            </a: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배열을 기반으로 구현하는 방법 </a:t>
            </a: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연결리스트를 기반으로 하는 방법 </a:t>
            </a: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힙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(Heap)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을 이용한 방법</a:t>
            </a: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99" y="1478549"/>
            <a:ext cx="3594401" cy="2287346"/>
          </a:xfrm>
          <a:prstGeom prst="rect">
            <a:avLst/>
          </a:prstGeom>
        </p:spPr>
      </p:pic>
      <p:sp>
        <p:nvSpPr>
          <p:cNvPr id="18" name="TextBox 12"/>
          <p:cNvSpPr txBox="1"/>
          <p:nvPr/>
        </p:nvSpPr>
        <p:spPr>
          <a:xfrm>
            <a:off x="3903442" y="4093376"/>
            <a:ext cx="4385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&lt;</a:t>
            </a:r>
            <a:r>
              <a:rPr lang="ko-KR" altLang="en-US" sz="14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실제 응급실 우선순위 </a:t>
            </a:r>
            <a:r>
              <a:rPr lang="en-US" altLang="ko-KR" sz="14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&gt;</a:t>
            </a:r>
          </a:p>
          <a:p>
            <a:pPr algn="ctr"/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r>
              <a:rPr lang="ko-KR" altLang="en-US" sz="10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응급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-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즉각적인 치료를 받지 못하면 생명과 사지가 위험함</a:t>
            </a: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r>
              <a:rPr lang="ko-KR" altLang="en-US" sz="10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ea typeface="굴림체" panose="020B0609000101010101" pitchFamily="49" charset="-127"/>
              </a:rPr>
              <a:t>긴급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-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1~2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시간 치료가 이루워 지지 않아도 생명과 사지에 영향이 없음 </a:t>
            </a: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r>
              <a:rPr lang="ko-KR" altLang="en-US" sz="10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비긴급 </a:t>
            </a:r>
            <a:r>
              <a:rPr lang="en-US" altLang="ko-KR" sz="1000" dirty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-</a:t>
            </a:r>
            <a:r>
              <a:rPr lang="ko-KR" altLang="en-US" sz="1000" b="1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환자 평가 및 치료가 필요하나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,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시간이 결정적 요인은 아님</a:t>
            </a: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algn="r"/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algn="r"/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-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신촌세브란스 병원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-</a:t>
            </a: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422650" y="912801"/>
            <a:ext cx="8769350" cy="0"/>
          </a:xfrm>
          <a:prstGeom prst="line">
            <a:avLst/>
          </a:prstGeom>
          <a:ln>
            <a:solidFill>
              <a:srgbClr val="1D3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91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각 삼각형 9"/>
          <p:cNvSpPr/>
          <p:nvPr/>
        </p:nvSpPr>
        <p:spPr>
          <a:xfrm rot="10800000">
            <a:off x="2184400" y="0"/>
            <a:ext cx="1727200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83168" y="342901"/>
            <a:ext cx="1016043" cy="1031565"/>
            <a:chOff x="5105400" y="2400301"/>
            <a:chExt cx="2020187" cy="2051050"/>
          </a:xfrm>
        </p:grpSpPr>
        <p:sp>
          <p:nvSpPr>
            <p:cNvPr id="15" name="직사각형 14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4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16249" y="2492373"/>
              <a:ext cx="1769213" cy="1866899"/>
            </a:xfrm>
            <a:prstGeom prst="rect">
              <a:avLst/>
            </a:prstGeom>
            <a:solidFill>
              <a:srgbClr val="1D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1D344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67590" y="2844469"/>
              <a:ext cx="1957997" cy="11627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02-2</a:t>
              </a:r>
              <a:endPara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86825" y="347054"/>
            <a:ext cx="3305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Priority Queue</a:t>
            </a:r>
            <a:endParaRPr lang="ko-KR" altLang="en-US" sz="32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0078" y="1151068"/>
            <a:ext cx="755632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배열을 기반으로 구현</a:t>
            </a:r>
            <a:endParaRPr lang="en-US" altLang="ko-KR" sz="15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우선순위가 높을수록 배열의 앞쪽에 데이터를 위치시킨다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하지만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,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 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C00000"/>
                </a:solidFill>
                <a:ea typeface="굴림체" panose="020B0609000101010101" pitchFamily="49" charset="-127"/>
              </a:rPr>
              <a:t>데이터를 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삽입 및 삭제과정에서 데이터를 한칸씩 밀거나 당기는 현상 발생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.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</a:t>
            </a: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삽입의 위치를 찾기위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해서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저장된 모든 데이터와 우선순위를 비교하는 상황이 발생하여 성능저하 </a:t>
            </a: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연결리스트 기반으로 구현 </a:t>
            </a:r>
            <a:endParaRPr lang="en-US" altLang="ko-KR" sz="15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5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5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5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5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배열의 첫번째 단점을 발생하지 않는다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.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 </a:t>
            </a: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1D3449"/>
                </a:solidFill>
                <a:ea typeface="굴림체" panose="020B0609000101010101" pitchFamily="49" charset="-127"/>
              </a:rPr>
              <a:t>연결리스트 역시 삽입의 위치를 찾기위해 존재하는 모든 노드와 비교를 진행해야 할 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수도 있다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.</a:t>
            </a: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ea typeface="굴림체" panose="020B0609000101010101" pitchFamily="49" charset="-127"/>
            </a:endParaRPr>
          </a:p>
          <a:p>
            <a:pPr marL="685800" lvl="1" indent="-228600">
              <a:buFont typeface="+mj-lt"/>
              <a:buAutoNum type="arabicPeriod"/>
            </a:pP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1D3449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57" y="3223979"/>
            <a:ext cx="2677738" cy="7712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57" y="1132041"/>
            <a:ext cx="1930683" cy="1120515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4280078" y="4817404"/>
            <a:ext cx="77077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500" u="sng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힙</a:t>
            </a:r>
            <a:r>
              <a:rPr lang="en-US" altLang="ko-KR" sz="1500" u="sng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(Heap) </a:t>
            </a:r>
            <a:r>
              <a:rPr lang="ko-KR" altLang="en-US" sz="1500" u="sng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기반으로 구현</a:t>
            </a:r>
            <a:endParaRPr lang="en-US" altLang="ko-KR" sz="1500" u="sng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ea typeface="굴림체" panose="020B060900010101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5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ea typeface="굴림체" panose="020B0609000101010101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위와 같은 문제점으로 인하여 힙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(Heap)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기반으로 우선순위 큐를 구현한다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.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 </a:t>
            </a:r>
            <a:endParaRPr lang="en-US" altLang="ko-KR" sz="1000" dirty="0" smtClean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ea typeface="굴림체" panose="020B0609000101010101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힙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(Heap)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은 최대값 최솟값을 찾아내는 연산을 빠르게 하기위해 고안된 완전이진트리를 기본으로 한 자료구조이다</a:t>
            </a:r>
            <a:r>
              <a:rPr lang="en-US" altLang="ko-KR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.</a:t>
            </a:r>
            <a:r>
              <a:rPr lang="ko-KR" altLang="en-US" sz="1000" dirty="0" smtClean="0">
                <a:ln>
                  <a:solidFill>
                    <a:srgbClr val="1D3449">
                      <a:alpha val="45000"/>
                    </a:srgbClr>
                  </a:solidFill>
                </a:ln>
                <a:solidFill>
                  <a:srgbClr val="FF0000"/>
                </a:solidFill>
                <a:ea typeface="굴림체" panose="020B0609000101010101" pitchFamily="49" charset="-127"/>
              </a:rPr>
              <a:t>   </a:t>
            </a:r>
            <a:endParaRPr lang="en-US" altLang="ko-KR" sz="1000" dirty="0">
              <a:ln>
                <a:solidFill>
                  <a:srgbClr val="1D3449">
                    <a:alpha val="45000"/>
                  </a:srgbClr>
                </a:solidFill>
              </a:ln>
              <a:solidFill>
                <a:srgbClr val="FF0000"/>
              </a:solidFill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2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night,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5105400" y="2400301"/>
            <a:ext cx="2006599" cy="2051050"/>
            <a:chOff x="5105400" y="2400301"/>
            <a:chExt cx="2006599" cy="2051050"/>
          </a:xfrm>
        </p:grpSpPr>
        <p:sp>
          <p:nvSpPr>
            <p:cNvPr id="5" name="직사각형 4"/>
            <p:cNvSpPr/>
            <p:nvPr/>
          </p:nvSpPr>
          <p:spPr>
            <a:xfrm>
              <a:off x="5196497" y="2492377"/>
              <a:ext cx="1769212" cy="18668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05400" y="2400301"/>
              <a:ext cx="1951406" cy="2051050"/>
            </a:xfrm>
            <a:prstGeom prst="rect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4002" y="2444661"/>
              <a:ext cx="195799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</a:t>
              </a:r>
              <a:endParaRPr lang="ko-KR" altLang="en-US" sz="11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65228" y="4451351"/>
            <a:ext cx="2631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45000"/>
                    </a:schemeClr>
                  </a:solidFill>
                </a:ln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 Structure Heap</a:t>
            </a:r>
            <a:endParaRPr lang="ko-KR" altLang="en-US" sz="2000" dirty="0">
              <a:ln>
                <a:solidFill>
                  <a:schemeClr val="bg1">
                    <a:alpha val="45000"/>
                  </a:schemeClr>
                </a:solidFill>
              </a:ln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6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559</Words>
  <Application>Microsoft Macintosh PowerPoint</Application>
  <PresentationFormat>와이드스크린</PresentationFormat>
  <Paragraphs>133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굴림체</vt:lpstr>
      <vt:lpstr>맑은 고딕</vt:lpstr>
      <vt:lpstr>HY헤드라인M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이성원</cp:lastModifiedBy>
  <cp:revision>32</cp:revision>
  <dcterms:created xsi:type="dcterms:W3CDTF">2016-03-09T07:08:55Z</dcterms:created>
  <dcterms:modified xsi:type="dcterms:W3CDTF">2017-03-23T08:09:49Z</dcterms:modified>
</cp:coreProperties>
</file>