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0" r:id="rId2"/>
    <p:sldId id="294" r:id="rId3"/>
    <p:sldId id="295" r:id="rId4"/>
    <p:sldId id="309" r:id="rId5"/>
    <p:sldId id="310" r:id="rId6"/>
    <p:sldId id="315" r:id="rId7"/>
    <p:sldId id="311" r:id="rId8"/>
    <p:sldId id="312" r:id="rId9"/>
    <p:sldId id="313" r:id="rId10"/>
    <p:sldId id="308" r:id="rId11"/>
    <p:sldId id="29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99A"/>
    <a:srgbClr val="64CBDA"/>
    <a:srgbClr val="5CB4E4"/>
    <a:srgbClr val="8C8896"/>
    <a:srgbClr val="8C6D73"/>
    <a:srgbClr val="FB4959"/>
    <a:srgbClr val="F8732E"/>
    <a:srgbClr val="DDDDDD"/>
    <a:srgbClr val="D1D1D1"/>
    <a:srgbClr val="FF6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5" autoAdjust="0"/>
    <p:restoredTop sz="86436"/>
  </p:normalViewPr>
  <p:slideViewPr>
    <p:cSldViewPr snapToGrid="0">
      <p:cViewPr>
        <p:scale>
          <a:sx n="138" d="100"/>
          <a:sy n="138" d="100"/>
        </p:scale>
        <p:origin x="1080" y="5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gradFill>
              <a:gsLst>
                <a:gs pos="0">
                  <a:srgbClr val="F49FC8"/>
                </a:gs>
                <a:gs pos="100000">
                  <a:srgbClr val="732BE4"/>
                </a:gs>
              </a:gsLst>
              <a:lin ang="5400000" scaled="1"/>
            </a:gra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F49FC8"/>
                  </a:gs>
                  <a:gs pos="100000">
                    <a:srgbClr val="732BE4"/>
                  </a:gs>
                </a:gsLst>
                <a:lin ang="5400000" scaled="1"/>
              </a:gra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F49FC8"/>
                  </a:gs>
                  <a:gs pos="100000">
                    <a:srgbClr val="732BE4"/>
                  </a:gs>
                </a:gsLst>
                <a:lin ang="5400000" scaled="1"/>
              </a:gradFill>
              <a:ln w="19050"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F49FC8"/>
                  </a:gs>
                  <a:gs pos="100000">
                    <a:srgbClr val="732BE4"/>
                  </a:gs>
                </a:gsLst>
                <a:lin ang="5400000" scaled="1"/>
              </a:gradFill>
              <a:ln w="19050"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F49FC8"/>
                  </a:gs>
                  <a:gs pos="100000">
                    <a:srgbClr val="732BE4"/>
                  </a:gs>
                </a:gsLst>
                <a:lin ang="5400000" scaled="1"/>
              </a:gradFill>
              <a:ln w="19050"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F49FC8"/>
                  </a:gs>
                  <a:gs pos="100000">
                    <a:srgbClr val="732BE4"/>
                  </a:gs>
                </a:gsLst>
                <a:lin ang="5400000" scaled="1"/>
              </a:gra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35.0</c:v>
                </c:pt>
                <c:pt idx="1">
                  <c:v>20.0</c:v>
                </c:pt>
                <c:pt idx="2">
                  <c:v>8.0</c:v>
                </c:pt>
                <c:pt idx="3">
                  <c:v>7.0</c:v>
                </c:pt>
                <c:pt idx="4">
                  <c:v>30.0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87834672"/>
        <c:axId val="-372773088"/>
      </c:barChart>
      <c:catAx>
        <c:axId val="87834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72773088"/>
        <c:crosses val="autoZero"/>
        <c:auto val="1"/>
        <c:lblAlgn val="ctr"/>
        <c:lblOffset val="100"/>
        <c:noMultiLvlLbl val="0"/>
      </c:catAx>
      <c:valAx>
        <c:axId val="-37277308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783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CBBDD-C9FB-514C-AC60-766A7B7A0471}" type="datetimeFigureOut">
              <a:rPr kumimoji="1" lang="ko-KR" altLang="en-US" smtClean="0"/>
              <a:t>2018. 1. 3.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FE46-2F7E-0749-BA09-89988D013B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26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2018. 1. 3.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2018. 1. 3.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2018. 1. 3.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2018. 1. 3.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2018. 1. 3.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2018. 1. 3.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2018. 1. 3.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21"/>
          <p:cNvSpPr/>
          <p:nvPr/>
        </p:nvSpPr>
        <p:spPr>
          <a:xfrm>
            <a:off x="0" y="4864796"/>
            <a:ext cx="12192000" cy="1993204"/>
          </a:xfrm>
          <a:custGeom>
            <a:avLst/>
            <a:gdLst>
              <a:gd name="connsiteX0" fmla="*/ 12053173 w 12192000"/>
              <a:gd name="connsiteY0" fmla="*/ 33073 h 1993204"/>
              <a:gd name="connsiteX1" fmla="*/ 12192000 w 12192000"/>
              <a:gd name="connsiteY1" fmla="*/ 40083 h 1993204"/>
              <a:gd name="connsiteX2" fmla="*/ 12192000 w 12192000"/>
              <a:gd name="connsiteY2" fmla="*/ 1993204 h 1993204"/>
              <a:gd name="connsiteX3" fmla="*/ 6600939 w 12192000"/>
              <a:gd name="connsiteY3" fmla="*/ 1993204 h 1993204"/>
              <a:gd name="connsiteX4" fmla="*/ 6610982 w 12192000"/>
              <a:gd name="connsiteY4" fmla="*/ 1981033 h 1993204"/>
              <a:gd name="connsiteX5" fmla="*/ 6985176 w 12192000"/>
              <a:gd name="connsiteY5" fmla="*/ 1826036 h 1993204"/>
              <a:gd name="connsiteX6" fmla="*/ 7068135 w 12192000"/>
              <a:gd name="connsiteY6" fmla="*/ 1834399 h 1993204"/>
              <a:gd name="connsiteX7" fmla="*/ 7072522 w 12192000"/>
              <a:gd name="connsiteY7" fmla="*/ 1829081 h 1993204"/>
              <a:gd name="connsiteX8" fmla="*/ 7514366 w 12192000"/>
              <a:gd name="connsiteY8" fmla="*/ 1646063 h 1993204"/>
              <a:gd name="connsiteX9" fmla="*/ 7640298 w 12192000"/>
              <a:gd name="connsiteY9" fmla="*/ 1658758 h 1993204"/>
              <a:gd name="connsiteX10" fmla="*/ 7694521 w 12192000"/>
              <a:gd name="connsiteY10" fmla="*/ 1675590 h 1993204"/>
              <a:gd name="connsiteX11" fmla="*/ 7736517 w 12192000"/>
              <a:gd name="connsiteY11" fmla="*/ 1598219 h 1993204"/>
              <a:gd name="connsiteX12" fmla="*/ 8269225 w 12192000"/>
              <a:gd name="connsiteY12" fmla="*/ 1314980 h 1993204"/>
              <a:gd name="connsiteX13" fmla="*/ 8861164 w 12192000"/>
              <a:gd name="connsiteY13" fmla="*/ 1707344 h 1993204"/>
              <a:gd name="connsiteX14" fmla="*/ 8891049 w 12192000"/>
              <a:gd name="connsiteY14" fmla="*/ 1803616 h 1993204"/>
              <a:gd name="connsiteX15" fmla="*/ 8921058 w 12192000"/>
              <a:gd name="connsiteY15" fmla="*/ 1794300 h 1993204"/>
              <a:gd name="connsiteX16" fmla="*/ 9050529 w 12192000"/>
              <a:gd name="connsiteY16" fmla="*/ 1781248 h 1993204"/>
              <a:gd name="connsiteX17" fmla="*/ 9300589 w 12192000"/>
              <a:gd name="connsiteY17" fmla="*/ 1831733 h 1993204"/>
              <a:gd name="connsiteX18" fmla="*/ 9343861 w 12192000"/>
              <a:gd name="connsiteY18" fmla="*/ 1855220 h 1993204"/>
              <a:gd name="connsiteX19" fmla="*/ 9388364 w 12192000"/>
              <a:gd name="connsiteY19" fmla="*/ 1711854 h 1993204"/>
              <a:gd name="connsiteX20" fmla="*/ 10196903 w 12192000"/>
              <a:gd name="connsiteY20" fmla="*/ 1175918 h 1993204"/>
              <a:gd name="connsiteX21" fmla="*/ 10538464 w 12192000"/>
              <a:gd name="connsiteY21" fmla="*/ 1244876 h 1993204"/>
              <a:gd name="connsiteX22" fmla="*/ 10623504 w 12192000"/>
              <a:gd name="connsiteY22" fmla="*/ 1291035 h 1993204"/>
              <a:gd name="connsiteX23" fmla="*/ 10633691 w 12192000"/>
              <a:gd name="connsiteY23" fmla="*/ 1189985 h 1993204"/>
              <a:gd name="connsiteX24" fmla="*/ 12053173 w 12192000"/>
              <a:gd name="connsiteY24" fmla="*/ 33073 h 1993204"/>
              <a:gd name="connsiteX25" fmla="*/ 0 w 12192000"/>
              <a:gd name="connsiteY25" fmla="*/ 0 h 1993204"/>
              <a:gd name="connsiteX26" fmla="*/ 132000 w 12192000"/>
              <a:gd name="connsiteY26" fmla="*/ 108909 h 1993204"/>
              <a:gd name="connsiteX27" fmla="*/ 195701 w 12192000"/>
              <a:gd name="connsiteY27" fmla="*/ 186117 h 1993204"/>
              <a:gd name="connsiteX28" fmla="*/ 215309 w 12192000"/>
              <a:gd name="connsiteY28" fmla="*/ 181075 h 1993204"/>
              <a:gd name="connsiteX29" fmla="*/ 478283 w 12192000"/>
              <a:gd name="connsiteY29" fmla="*/ 154565 h 1993204"/>
              <a:gd name="connsiteX30" fmla="*/ 1783136 w 12192000"/>
              <a:gd name="connsiteY30" fmla="*/ 1459418 h 1993204"/>
              <a:gd name="connsiteX31" fmla="*/ 1782838 w 12192000"/>
              <a:gd name="connsiteY31" fmla="*/ 1465311 h 1993204"/>
              <a:gd name="connsiteX32" fmla="*/ 1841294 w 12192000"/>
              <a:gd name="connsiteY32" fmla="*/ 1459418 h 1993204"/>
              <a:gd name="connsiteX33" fmla="*/ 1979853 w 12192000"/>
              <a:gd name="connsiteY33" fmla="*/ 1473386 h 1993204"/>
              <a:gd name="connsiteX34" fmla="*/ 2057491 w 12192000"/>
              <a:gd name="connsiteY34" fmla="*/ 1497486 h 1993204"/>
              <a:gd name="connsiteX35" fmla="*/ 2084969 w 12192000"/>
              <a:gd name="connsiteY35" fmla="*/ 1464183 h 1993204"/>
              <a:gd name="connsiteX36" fmla="*/ 2673248 w 12192000"/>
              <a:gd name="connsiteY36" fmla="*/ 1220509 h 1993204"/>
              <a:gd name="connsiteX37" fmla="*/ 2997082 w 12192000"/>
              <a:gd name="connsiteY37" fmla="*/ 1285888 h 1993204"/>
              <a:gd name="connsiteX38" fmla="*/ 3012183 w 12192000"/>
              <a:gd name="connsiteY38" fmla="*/ 1294085 h 1993204"/>
              <a:gd name="connsiteX39" fmla="*/ 3073615 w 12192000"/>
              <a:gd name="connsiteY39" fmla="*/ 1180910 h 1993204"/>
              <a:gd name="connsiteX40" fmla="*/ 3763483 w 12192000"/>
              <a:gd name="connsiteY40" fmla="*/ 814109 h 1993204"/>
              <a:gd name="connsiteX41" fmla="*/ 4530059 w 12192000"/>
              <a:gd name="connsiteY41" fmla="*/ 1322229 h 1993204"/>
              <a:gd name="connsiteX42" fmla="*/ 4536079 w 12192000"/>
              <a:gd name="connsiteY42" fmla="*/ 1341624 h 1993204"/>
              <a:gd name="connsiteX43" fmla="*/ 4610807 w 12192000"/>
              <a:gd name="connsiteY43" fmla="*/ 1364820 h 1993204"/>
              <a:gd name="connsiteX44" fmla="*/ 4969644 w 12192000"/>
              <a:gd name="connsiteY44" fmla="*/ 1760601 h 1993204"/>
              <a:gd name="connsiteX45" fmla="*/ 4973147 w 12192000"/>
              <a:gd name="connsiteY45" fmla="*/ 1783770 h 1993204"/>
              <a:gd name="connsiteX46" fmla="*/ 4998157 w 12192000"/>
              <a:gd name="connsiteY46" fmla="*/ 1781248 h 1993204"/>
              <a:gd name="connsiteX47" fmla="*/ 5372351 w 12192000"/>
              <a:gd name="connsiteY47" fmla="*/ 1936245 h 1993204"/>
              <a:gd name="connsiteX48" fmla="*/ 5419348 w 12192000"/>
              <a:gd name="connsiteY48" fmla="*/ 1993204 h 1993204"/>
              <a:gd name="connsiteX49" fmla="*/ 0 w 12192000"/>
              <a:gd name="connsiteY49" fmla="*/ 1993204 h 19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1993204">
                <a:moveTo>
                  <a:pt x="12053173" y="33073"/>
                </a:moveTo>
                <a:lnTo>
                  <a:pt x="12192000" y="40083"/>
                </a:lnTo>
                <a:lnTo>
                  <a:pt x="12192000" y="1993204"/>
                </a:lnTo>
                <a:lnTo>
                  <a:pt x="6600939" y="1993204"/>
                </a:lnTo>
                <a:lnTo>
                  <a:pt x="6610982" y="1981033"/>
                </a:lnTo>
                <a:cubicBezTo>
                  <a:pt x="6706747" y="1885268"/>
                  <a:pt x="6839045" y="1826036"/>
                  <a:pt x="6985176" y="1826036"/>
                </a:cubicBezTo>
                <a:lnTo>
                  <a:pt x="7068135" y="1834399"/>
                </a:lnTo>
                <a:lnTo>
                  <a:pt x="7072522" y="1829081"/>
                </a:lnTo>
                <a:cubicBezTo>
                  <a:pt x="7185600" y="1716003"/>
                  <a:pt x="7341815" y="1646063"/>
                  <a:pt x="7514366" y="1646063"/>
                </a:cubicBezTo>
                <a:cubicBezTo>
                  <a:pt x="7557504" y="1646063"/>
                  <a:pt x="7599620" y="1650434"/>
                  <a:pt x="7640298" y="1658758"/>
                </a:cubicBezTo>
                <a:lnTo>
                  <a:pt x="7694521" y="1675590"/>
                </a:lnTo>
                <a:lnTo>
                  <a:pt x="7736517" y="1598219"/>
                </a:lnTo>
                <a:cubicBezTo>
                  <a:pt x="7851965" y="1427333"/>
                  <a:pt x="8047474" y="1314980"/>
                  <a:pt x="8269225" y="1314980"/>
                </a:cubicBezTo>
                <a:cubicBezTo>
                  <a:pt x="8535326" y="1314980"/>
                  <a:pt x="8763639" y="1476768"/>
                  <a:pt x="8861164" y="1707344"/>
                </a:cubicBezTo>
                <a:lnTo>
                  <a:pt x="8891049" y="1803616"/>
                </a:lnTo>
                <a:lnTo>
                  <a:pt x="8921058" y="1794300"/>
                </a:lnTo>
                <a:cubicBezTo>
                  <a:pt x="8962878" y="1785742"/>
                  <a:pt x="9006179" y="1781248"/>
                  <a:pt x="9050529" y="1781248"/>
                </a:cubicBezTo>
                <a:cubicBezTo>
                  <a:pt x="9139229" y="1781248"/>
                  <a:pt x="9223731" y="1799225"/>
                  <a:pt x="9300589" y="1831733"/>
                </a:cubicBezTo>
                <a:lnTo>
                  <a:pt x="9343861" y="1855220"/>
                </a:lnTo>
                <a:lnTo>
                  <a:pt x="9388364" y="1711854"/>
                </a:lnTo>
                <a:cubicBezTo>
                  <a:pt x="9521575" y="1396907"/>
                  <a:pt x="9833432" y="1175918"/>
                  <a:pt x="10196903" y="1175918"/>
                </a:cubicBezTo>
                <a:cubicBezTo>
                  <a:pt x="10318060" y="1175918"/>
                  <a:pt x="10433482" y="1200473"/>
                  <a:pt x="10538464" y="1244876"/>
                </a:cubicBezTo>
                <a:lnTo>
                  <a:pt x="10623504" y="1291035"/>
                </a:lnTo>
                <a:lnTo>
                  <a:pt x="10633691" y="1189985"/>
                </a:lnTo>
                <a:cubicBezTo>
                  <a:pt x="10768797" y="529737"/>
                  <a:pt x="11352984" y="33073"/>
                  <a:pt x="12053173" y="33073"/>
                </a:cubicBezTo>
                <a:close/>
                <a:moveTo>
                  <a:pt x="0" y="0"/>
                </a:moveTo>
                <a:lnTo>
                  <a:pt x="132000" y="108909"/>
                </a:lnTo>
                <a:lnTo>
                  <a:pt x="195701" y="186117"/>
                </a:lnTo>
                <a:lnTo>
                  <a:pt x="215309" y="181075"/>
                </a:lnTo>
                <a:cubicBezTo>
                  <a:pt x="300252" y="163693"/>
                  <a:pt x="388201" y="154565"/>
                  <a:pt x="478283" y="154565"/>
                </a:cubicBezTo>
                <a:cubicBezTo>
                  <a:pt x="1198933" y="154565"/>
                  <a:pt x="1783136" y="738768"/>
                  <a:pt x="1783136" y="1459418"/>
                </a:cubicBezTo>
                <a:lnTo>
                  <a:pt x="1782838" y="1465311"/>
                </a:lnTo>
                <a:lnTo>
                  <a:pt x="1841294" y="1459418"/>
                </a:lnTo>
                <a:cubicBezTo>
                  <a:pt x="1888759" y="1459418"/>
                  <a:pt x="1935097" y="1464228"/>
                  <a:pt x="1979853" y="1473386"/>
                </a:cubicBezTo>
                <a:lnTo>
                  <a:pt x="2057491" y="1497486"/>
                </a:lnTo>
                <a:lnTo>
                  <a:pt x="2084969" y="1464183"/>
                </a:lnTo>
                <a:cubicBezTo>
                  <a:pt x="2235522" y="1313629"/>
                  <a:pt x="2443510" y="1220509"/>
                  <a:pt x="2673248" y="1220509"/>
                </a:cubicBezTo>
                <a:cubicBezTo>
                  <a:pt x="2788117" y="1220509"/>
                  <a:pt x="2897549" y="1243789"/>
                  <a:pt x="2997082" y="1285888"/>
                </a:cubicBezTo>
                <a:lnTo>
                  <a:pt x="3012183" y="1294085"/>
                </a:lnTo>
                <a:lnTo>
                  <a:pt x="3073615" y="1180910"/>
                </a:lnTo>
                <a:cubicBezTo>
                  <a:pt x="3223121" y="959609"/>
                  <a:pt x="3476311" y="814109"/>
                  <a:pt x="3763483" y="814109"/>
                </a:cubicBezTo>
                <a:cubicBezTo>
                  <a:pt x="4108090" y="814109"/>
                  <a:pt x="4403762" y="1023628"/>
                  <a:pt x="4530059" y="1322229"/>
                </a:cubicBezTo>
                <a:lnTo>
                  <a:pt x="4536079" y="1341624"/>
                </a:lnTo>
                <a:lnTo>
                  <a:pt x="4610807" y="1364820"/>
                </a:lnTo>
                <a:cubicBezTo>
                  <a:pt x="4781528" y="1437030"/>
                  <a:pt x="4914052" y="1581868"/>
                  <a:pt x="4969644" y="1760601"/>
                </a:cubicBezTo>
                <a:lnTo>
                  <a:pt x="4973147" y="1783770"/>
                </a:lnTo>
                <a:lnTo>
                  <a:pt x="4998157" y="1781248"/>
                </a:lnTo>
                <a:cubicBezTo>
                  <a:pt x="5144288" y="1781248"/>
                  <a:pt x="5276586" y="1840480"/>
                  <a:pt x="5372351" y="1936245"/>
                </a:cubicBezTo>
                <a:lnTo>
                  <a:pt x="5419348" y="1993204"/>
                </a:lnTo>
                <a:lnTo>
                  <a:pt x="0" y="1993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Freeform 14"/>
          <p:cNvSpPr>
            <a:spLocks/>
          </p:cNvSpPr>
          <p:nvPr/>
        </p:nvSpPr>
        <p:spPr bwMode="auto">
          <a:xfrm>
            <a:off x="1376388" y="770029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" name="Freeform 14"/>
          <p:cNvSpPr>
            <a:spLocks/>
          </p:cNvSpPr>
          <p:nvPr/>
        </p:nvSpPr>
        <p:spPr bwMode="auto">
          <a:xfrm>
            <a:off x="3164352" y="19445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" name="Freeform 14"/>
          <p:cNvSpPr>
            <a:spLocks/>
          </p:cNvSpPr>
          <p:nvPr/>
        </p:nvSpPr>
        <p:spPr bwMode="auto">
          <a:xfrm>
            <a:off x="10019638" y="3247855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Freeform 14"/>
          <p:cNvSpPr>
            <a:spLocks/>
          </p:cNvSpPr>
          <p:nvPr/>
        </p:nvSpPr>
        <p:spPr bwMode="auto">
          <a:xfrm>
            <a:off x="2136884" y="4325507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" name="Freeform 14"/>
          <p:cNvSpPr>
            <a:spLocks/>
          </p:cNvSpPr>
          <p:nvPr/>
        </p:nvSpPr>
        <p:spPr bwMode="auto">
          <a:xfrm>
            <a:off x="9386227" y="767264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 rot="2700000">
            <a:off x="6070125" y="742633"/>
            <a:ext cx="721170" cy="1122769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797707" y="1986793"/>
            <a:ext cx="482618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/>
                </a:solidFill>
              </a:rPr>
              <a:t>WISOFT </a:t>
            </a:r>
            <a:r>
              <a:rPr lang="ko-KR" altLang="en-US" sz="2800" b="1" i="1" dirty="0" smtClean="0">
                <a:solidFill>
                  <a:prstClr val="white"/>
                </a:solidFill>
              </a:rPr>
              <a:t>디자인 패턴</a:t>
            </a:r>
            <a:endParaRPr lang="en-US" altLang="ko-KR" sz="2800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/>
                </a:solidFill>
              </a:rPr>
              <a:t>JAVA </a:t>
            </a:r>
            <a:r>
              <a:rPr lang="ko-KR" altLang="en-US" sz="1000" dirty="0" smtClean="0">
                <a:solidFill>
                  <a:prstClr val="white"/>
                </a:solidFill>
              </a:rPr>
              <a:t>객체지향 디자인패턴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066566" y="3882061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성 원</a:t>
            </a:r>
            <a:endParaRPr lang="en-US" altLang="ko-KR" sz="14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066566" y="453688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20131792</a:t>
            </a:r>
            <a:endParaRPr lang="en-US" altLang="ko-KR" sz="14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066636" y="4954673"/>
            <a:ext cx="14828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jusk2@naver.com</a:t>
            </a:r>
            <a:endParaRPr lang="en-US" altLang="ko-KR" sz="14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062344" y="5421912"/>
            <a:ext cx="2428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한밭대학교 정보통신공학과</a:t>
            </a:r>
            <a:endParaRPr lang="en-US" altLang="ko-KR" sz="14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2" name="직선 연결선 111"/>
          <p:cNvCxnSpPr>
            <a:stCxn id="23" idx="4"/>
            <a:endCxn id="106" idx="0"/>
          </p:cNvCxnSpPr>
          <p:nvPr/>
        </p:nvCxnSpPr>
        <p:spPr>
          <a:xfrm>
            <a:off x="5754730" y="4180741"/>
            <a:ext cx="0" cy="12768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5605774" y="3882829"/>
            <a:ext cx="297912" cy="297912"/>
            <a:chOff x="6032253" y="4354512"/>
            <a:chExt cx="510284" cy="510284"/>
          </a:xfrm>
        </p:grpSpPr>
        <p:sp>
          <p:nvSpPr>
            <p:cNvPr id="23" name="타원 22"/>
            <p:cNvSpPr/>
            <p:nvPr/>
          </p:nvSpPr>
          <p:spPr>
            <a:xfrm>
              <a:off x="6032253" y="4354512"/>
              <a:ext cx="510284" cy="51028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6186231" y="4443873"/>
              <a:ext cx="202327" cy="27598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pSp>
        <p:nvGrpSpPr>
          <p:cNvPr id="108" name="그룹 107"/>
          <p:cNvGrpSpPr/>
          <p:nvPr/>
        </p:nvGrpSpPr>
        <p:grpSpPr>
          <a:xfrm>
            <a:off x="5605774" y="4597859"/>
            <a:ext cx="297912" cy="297912"/>
            <a:chOff x="5409599" y="4680591"/>
            <a:chExt cx="434396" cy="434396"/>
          </a:xfrm>
        </p:grpSpPr>
        <p:sp>
          <p:nvSpPr>
            <p:cNvPr id="85" name="타원 84"/>
            <p:cNvSpPr/>
            <p:nvPr/>
          </p:nvSpPr>
          <p:spPr>
            <a:xfrm>
              <a:off x="5409599" y="4680591"/>
              <a:ext cx="434396" cy="434396"/>
            </a:xfrm>
            <a:prstGeom prst="ellipse">
              <a:avLst/>
            </a:prstGeom>
            <a:solidFill>
              <a:srgbClr val="6A799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자유형 90"/>
            <p:cNvSpPr>
              <a:spLocks/>
            </p:cNvSpPr>
            <p:nvPr/>
          </p:nvSpPr>
          <p:spPr bwMode="auto">
            <a:xfrm>
              <a:off x="5518054" y="4820583"/>
              <a:ext cx="195951" cy="17149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605774" y="5026093"/>
            <a:ext cx="297912" cy="297912"/>
            <a:chOff x="5409599" y="5291705"/>
            <a:chExt cx="434396" cy="434396"/>
          </a:xfrm>
        </p:grpSpPr>
        <p:sp>
          <p:nvSpPr>
            <p:cNvPr id="99" name="타원 98"/>
            <p:cNvSpPr/>
            <p:nvPr/>
          </p:nvSpPr>
          <p:spPr>
            <a:xfrm>
              <a:off x="5409599" y="5291705"/>
              <a:ext cx="434396" cy="4343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36"/>
            <p:cNvSpPr>
              <a:spLocks noEditPoints="1"/>
            </p:cNvSpPr>
            <p:nvPr/>
          </p:nvSpPr>
          <p:spPr bwMode="auto">
            <a:xfrm>
              <a:off x="5555843" y="5401511"/>
              <a:ext cx="138798" cy="23344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5605774" y="5457622"/>
            <a:ext cx="297912" cy="297912"/>
            <a:chOff x="5424578" y="5936594"/>
            <a:chExt cx="434396" cy="434396"/>
          </a:xfrm>
        </p:grpSpPr>
        <p:sp>
          <p:nvSpPr>
            <p:cNvPr id="106" name="타원 105"/>
            <p:cNvSpPr/>
            <p:nvPr/>
          </p:nvSpPr>
          <p:spPr>
            <a:xfrm>
              <a:off x="5424578" y="5936594"/>
              <a:ext cx="434396" cy="434396"/>
            </a:xfrm>
            <a:prstGeom prst="ellipse">
              <a:avLst/>
            </a:prstGeom>
            <a:solidFill>
              <a:srgbClr val="6A799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Group 39"/>
            <p:cNvGrpSpPr>
              <a:grpSpLocks noChangeAspect="1"/>
            </p:cNvGrpSpPr>
            <p:nvPr/>
          </p:nvGrpSpPr>
          <p:grpSpPr bwMode="auto">
            <a:xfrm>
              <a:off x="5548340" y="6078235"/>
              <a:ext cx="186872" cy="151113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9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9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9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10556571" y="-8775"/>
            <a:ext cx="1635429" cy="1516654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236778" y="310156"/>
              <a:ext cx="305928" cy="305928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1720583" y="351861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478734" y="749552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11867407" y="67523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21"/>
          <p:cNvSpPr/>
          <p:nvPr/>
        </p:nvSpPr>
        <p:spPr>
          <a:xfrm>
            <a:off x="0" y="4864796"/>
            <a:ext cx="12192000" cy="1993204"/>
          </a:xfrm>
          <a:custGeom>
            <a:avLst/>
            <a:gdLst>
              <a:gd name="connsiteX0" fmla="*/ 12053173 w 12192000"/>
              <a:gd name="connsiteY0" fmla="*/ 33073 h 1993204"/>
              <a:gd name="connsiteX1" fmla="*/ 12192000 w 12192000"/>
              <a:gd name="connsiteY1" fmla="*/ 40083 h 1993204"/>
              <a:gd name="connsiteX2" fmla="*/ 12192000 w 12192000"/>
              <a:gd name="connsiteY2" fmla="*/ 1993204 h 1993204"/>
              <a:gd name="connsiteX3" fmla="*/ 6600939 w 12192000"/>
              <a:gd name="connsiteY3" fmla="*/ 1993204 h 1993204"/>
              <a:gd name="connsiteX4" fmla="*/ 6610982 w 12192000"/>
              <a:gd name="connsiteY4" fmla="*/ 1981033 h 1993204"/>
              <a:gd name="connsiteX5" fmla="*/ 6985176 w 12192000"/>
              <a:gd name="connsiteY5" fmla="*/ 1826036 h 1993204"/>
              <a:gd name="connsiteX6" fmla="*/ 7068135 w 12192000"/>
              <a:gd name="connsiteY6" fmla="*/ 1834399 h 1993204"/>
              <a:gd name="connsiteX7" fmla="*/ 7072522 w 12192000"/>
              <a:gd name="connsiteY7" fmla="*/ 1829081 h 1993204"/>
              <a:gd name="connsiteX8" fmla="*/ 7514366 w 12192000"/>
              <a:gd name="connsiteY8" fmla="*/ 1646063 h 1993204"/>
              <a:gd name="connsiteX9" fmla="*/ 7640298 w 12192000"/>
              <a:gd name="connsiteY9" fmla="*/ 1658758 h 1993204"/>
              <a:gd name="connsiteX10" fmla="*/ 7694521 w 12192000"/>
              <a:gd name="connsiteY10" fmla="*/ 1675590 h 1993204"/>
              <a:gd name="connsiteX11" fmla="*/ 7736517 w 12192000"/>
              <a:gd name="connsiteY11" fmla="*/ 1598219 h 1993204"/>
              <a:gd name="connsiteX12" fmla="*/ 8269225 w 12192000"/>
              <a:gd name="connsiteY12" fmla="*/ 1314980 h 1993204"/>
              <a:gd name="connsiteX13" fmla="*/ 8861164 w 12192000"/>
              <a:gd name="connsiteY13" fmla="*/ 1707344 h 1993204"/>
              <a:gd name="connsiteX14" fmla="*/ 8891049 w 12192000"/>
              <a:gd name="connsiteY14" fmla="*/ 1803616 h 1993204"/>
              <a:gd name="connsiteX15" fmla="*/ 8921058 w 12192000"/>
              <a:gd name="connsiteY15" fmla="*/ 1794300 h 1993204"/>
              <a:gd name="connsiteX16" fmla="*/ 9050529 w 12192000"/>
              <a:gd name="connsiteY16" fmla="*/ 1781248 h 1993204"/>
              <a:gd name="connsiteX17" fmla="*/ 9300589 w 12192000"/>
              <a:gd name="connsiteY17" fmla="*/ 1831733 h 1993204"/>
              <a:gd name="connsiteX18" fmla="*/ 9343861 w 12192000"/>
              <a:gd name="connsiteY18" fmla="*/ 1855220 h 1993204"/>
              <a:gd name="connsiteX19" fmla="*/ 9388364 w 12192000"/>
              <a:gd name="connsiteY19" fmla="*/ 1711854 h 1993204"/>
              <a:gd name="connsiteX20" fmla="*/ 10196903 w 12192000"/>
              <a:gd name="connsiteY20" fmla="*/ 1175918 h 1993204"/>
              <a:gd name="connsiteX21" fmla="*/ 10538464 w 12192000"/>
              <a:gd name="connsiteY21" fmla="*/ 1244876 h 1993204"/>
              <a:gd name="connsiteX22" fmla="*/ 10623504 w 12192000"/>
              <a:gd name="connsiteY22" fmla="*/ 1291035 h 1993204"/>
              <a:gd name="connsiteX23" fmla="*/ 10633691 w 12192000"/>
              <a:gd name="connsiteY23" fmla="*/ 1189985 h 1993204"/>
              <a:gd name="connsiteX24" fmla="*/ 12053173 w 12192000"/>
              <a:gd name="connsiteY24" fmla="*/ 33073 h 1993204"/>
              <a:gd name="connsiteX25" fmla="*/ 0 w 12192000"/>
              <a:gd name="connsiteY25" fmla="*/ 0 h 1993204"/>
              <a:gd name="connsiteX26" fmla="*/ 132000 w 12192000"/>
              <a:gd name="connsiteY26" fmla="*/ 108909 h 1993204"/>
              <a:gd name="connsiteX27" fmla="*/ 195701 w 12192000"/>
              <a:gd name="connsiteY27" fmla="*/ 186117 h 1993204"/>
              <a:gd name="connsiteX28" fmla="*/ 215309 w 12192000"/>
              <a:gd name="connsiteY28" fmla="*/ 181075 h 1993204"/>
              <a:gd name="connsiteX29" fmla="*/ 478283 w 12192000"/>
              <a:gd name="connsiteY29" fmla="*/ 154565 h 1993204"/>
              <a:gd name="connsiteX30" fmla="*/ 1783136 w 12192000"/>
              <a:gd name="connsiteY30" fmla="*/ 1459418 h 1993204"/>
              <a:gd name="connsiteX31" fmla="*/ 1782838 w 12192000"/>
              <a:gd name="connsiteY31" fmla="*/ 1465311 h 1993204"/>
              <a:gd name="connsiteX32" fmla="*/ 1841294 w 12192000"/>
              <a:gd name="connsiteY32" fmla="*/ 1459418 h 1993204"/>
              <a:gd name="connsiteX33" fmla="*/ 1979853 w 12192000"/>
              <a:gd name="connsiteY33" fmla="*/ 1473386 h 1993204"/>
              <a:gd name="connsiteX34" fmla="*/ 2057491 w 12192000"/>
              <a:gd name="connsiteY34" fmla="*/ 1497486 h 1993204"/>
              <a:gd name="connsiteX35" fmla="*/ 2084969 w 12192000"/>
              <a:gd name="connsiteY35" fmla="*/ 1464183 h 1993204"/>
              <a:gd name="connsiteX36" fmla="*/ 2673248 w 12192000"/>
              <a:gd name="connsiteY36" fmla="*/ 1220509 h 1993204"/>
              <a:gd name="connsiteX37" fmla="*/ 2997082 w 12192000"/>
              <a:gd name="connsiteY37" fmla="*/ 1285888 h 1993204"/>
              <a:gd name="connsiteX38" fmla="*/ 3012183 w 12192000"/>
              <a:gd name="connsiteY38" fmla="*/ 1294085 h 1993204"/>
              <a:gd name="connsiteX39" fmla="*/ 3073615 w 12192000"/>
              <a:gd name="connsiteY39" fmla="*/ 1180910 h 1993204"/>
              <a:gd name="connsiteX40" fmla="*/ 3763483 w 12192000"/>
              <a:gd name="connsiteY40" fmla="*/ 814109 h 1993204"/>
              <a:gd name="connsiteX41" fmla="*/ 4530059 w 12192000"/>
              <a:gd name="connsiteY41" fmla="*/ 1322229 h 1993204"/>
              <a:gd name="connsiteX42" fmla="*/ 4536079 w 12192000"/>
              <a:gd name="connsiteY42" fmla="*/ 1341624 h 1993204"/>
              <a:gd name="connsiteX43" fmla="*/ 4610807 w 12192000"/>
              <a:gd name="connsiteY43" fmla="*/ 1364820 h 1993204"/>
              <a:gd name="connsiteX44" fmla="*/ 4969644 w 12192000"/>
              <a:gd name="connsiteY44" fmla="*/ 1760601 h 1993204"/>
              <a:gd name="connsiteX45" fmla="*/ 4973147 w 12192000"/>
              <a:gd name="connsiteY45" fmla="*/ 1783770 h 1993204"/>
              <a:gd name="connsiteX46" fmla="*/ 4998157 w 12192000"/>
              <a:gd name="connsiteY46" fmla="*/ 1781248 h 1993204"/>
              <a:gd name="connsiteX47" fmla="*/ 5372351 w 12192000"/>
              <a:gd name="connsiteY47" fmla="*/ 1936245 h 1993204"/>
              <a:gd name="connsiteX48" fmla="*/ 5419348 w 12192000"/>
              <a:gd name="connsiteY48" fmla="*/ 1993204 h 1993204"/>
              <a:gd name="connsiteX49" fmla="*/ 0 w 12192000"/>
              <a:gd name="connsiteY49" fmla="*/ 1993204 h 19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1993204">
                <a:moveTo>
                  <a:pt x="12053173" y="33073"/>
                </a:moveTo>
                <a:lnTo>
                  <a:pt x="12192000" y="40083"/>
                </a:lnTo>
                <a:lnTo>
                  <a:pt x="12192000" y="1993204"/>
                </a:lnTo>
                <a:lnTo>
                  <a:pt x="6600939" y="1993204"/>
                </a:lnTo>
                <a:lnTo>
                  <a:pt x="6610982" y="1981033"/>
                </a:lnTo>
                <a:cubicBezTo>
                  <a:pt x="6706747" y="1885268"/>
                  <a:pt x="6839045" y="1826036"/>
                  <a:pt x="6985176" y="1826036"/>
                </a:cubicBezTo>
                <a:lnTo>
                  <a:pt x="7068135" y="1834399"/>
                </a:lnTo>
                <a:lnTo>
                  <a:pt x="7072522" y="1829081"/>
                </a:lnTo>
                <a:cubicBezTo>
                  <a:pt x="7185600" y="1716003"/>
                  <a:pt x="7341815" y="1646063"/>
                  <a:pt x="7514366" y="1646063"/>
                </a:cubicBezTo>
                <a:cubicBezTo>
                  <a:pt x="7557504" y="1646063"/>
                  <a:pt x="7599620" y="1650434"/>
                  <a:pt x="7640298" y="1658758"/>
                </a:cubicBezTo>
                <a:lnTo>
                  <a:pt x="7694521" y="1675590"/>
                </a:lnTo>
                <a:lnTo>
                  <a:pt x="7736517" y="1598219"/>
                </a:lnTo>
                <a:cubicBezTo>
                  <a:pt x="7851965" y="1427333"/>
                  <a:pt x="8047474" y="1314980"/>
                  <a:pt x="8269225" y="1314980"/>
                </a:cubicBezTo>
                <a:cubicBezTo>
                  <a:pt x="8535326" y="1314980"/>
                  <a:pt x="8763639" y="1476768"/>
                  <a:pt x="8861164" y="1707344"/>
                </a:cubicBezTo>
                <a:lnTo>
                  <a:pt x="8891049" y="1803616"/>
                </a:lnTo>
                <a:lnTo>
                  <a:pt x="8921058" y="1794300"/>
                </a:lnTo>
                <a:cubicBezTo>
                  <a:pt x="8962878" y="1785742"/>
                  <a:pt x="9006179" y="1781248"/>
                  <a:pt x="9050529" y="1781248"/>
                </a:cubicBezTo>
                <a:cubicBezTo>
                  <a:pt x="9139229" y="1781248"/>
                  <a:pt x="9223731" y="1799225"/>
                  <a:pt x="9300589" y="1831733"/>
                </a:cubicBezTo>
                <a:lnTo>
                  <a:pt x="9343861" y="1855220"/>
                </a:lnTo>
                <a:lnTo>
                  <a:pt x="9388364" y="1711854"/>
                </a:lnTo>
                <a:cubicBezTo>
                  <a:pt x="9521575" y="1396907"/>
                  <a:pt x="9833432" y="1175918"/>
                  <a:pt x="10196903" y="1175918"/>
                </a:cubicBezTo>
                <a:cubicBezTo>
                  <a:pt x="10318060" y="1175918"/>
                  <a:pt x="10433482" y="1200473"/>
                  <a:pt x="10538464" y="1244876"/>
                </a:cubicBezTo>
                <a:lnTo>
                  <a:pt x="10623504" y="1291035"/>
                </a:lnTo>
                <a:lnTo>
                  <a:pt x="10633691" y="1189985"/>
                </a:lnTo>
                <a:cubicBezTo>
                  <a:pt x="10768797" y="529737"/>
                  <a:pt x="11352984" y="33073"/>
                  <a:pt x="12053173" y="33073"/>
                </a:cubicBezTo>
                <a:close/>
                <a:moveTo>
                  <a:pt x="0" y="0"/>
                </a:moveTo>
                <a:lnTo>
                  <a:pt x="132000" y="108909"/>
                </a:lnTo>
                <a:lnTo>
                  <a:pt x="195701" y="186117"/>
                </a:lnTo>
                <a:lnTo>
                  <a:pt x="215309" y="181075"/>
                </a:lnTo>
                <a:cubicBezTo>
                  <a:pt x="300252" y="163693"/>
                  <a:pt x="388201" y="154565"/>
                  <a:pt x="478283" y="154565"/>
                </a:cubicBezTo>
                <a:cubicBezTo>
                  <a:pt x="1198933" y="154565"/>
                  <a:pt x="1783136" y="738768"/>
                  <a:pt x="1783136" y="1459418"/>
                </a:cubicBezTo>
                <a:lnTo>
                  <a:pt x="1782838" y="1465311"/>
                </a:lnTo>
                <a:lnTo>
                  <a:pt x="1841294" y="1459418"/>
                </a:lnTo>
                <a:cubicBezTo>
                  <a:pt x="1888759" y="1459418"/>
                  <a:pt x="1935097" y="1464228"/>
                  <a:pt x="1979853" y="1473386"/>
                </a:cubicBezTo>
                <a:lnTo>
                  <a:pt x="2057491" y="1497486"/>
                </a:lnTo>
                <a:lnTo>
                  <a:pt x="2084969" y="1464183"/>
                </a:lnTo>
                <a:cubicBezTo>
                  <a:pt x="2235522" y="1313629"/>
                  <a:pt x="2443510" y="1220509"/>
                  <a:pt x="2673248" y="1220509"/>
                </a:cubicBezTo>
                <a:cubicBezTo>
                  <a:pt x="2788117" y="1220509"/>
                  <a:pt x="2897549" y="1243789"/>
                  <a:pt x="2997082" y="1285888"/>
                </a:cubicBezTo>
                <a:lnTo>
                  <a:pt x="3012183" y="1294085"/>
                </a:lnTo>
                <a:lnTo>
                  <a:pt x="3073615" y="1180910"/>
                </a:lnTo>
                <a:cubicBezTo>
                  <a:pt x="3223121" y="959609"/>
                  <a:pt x="3476311" y="814109"/>
                  <a:pt x="3763483" y="814109"/>
                </a:cubicBezTo>
                <a:cubicBezTo>
                  <a:pt x="4108090" y="814109"/>
                  <a:pt x="4403762" y="1023628"/>
                  <a:pt x="4530059" y="1322229"/>
                </a:cubicBezTo>
                <a:lnTo>
                  <a:pt x="4536079" y="1341624"/>
                </a:lnTo>
                <a:lnTo>
                  <a:pt x="4610807" y="1364820"/>
                </a:lnTo>
                <a:cubicBezTo>
                  <a:pt x="4781528" y="1437030"/>
                  <a:pt x="4914052" y="1581868"/>
                  <a:pt x="4969644" y="1760601"/>
                </a:cubicBezTo>
                <a:lnTo>
                  <a:pt x="4973147" y="1783770"/>
                </a:lnTo>
                <a:lnTo>
                  <a:pt x="4998157" y="1781248"/>
                </a:lnTo>
                <a:cubicBezTo>
                  <a:pt x="5144288" y="1781248"/>
                  <a:pt x="5276586" y="1840480"/>
                  <a:pt x="5372351" y="1936245"/>
                </a:cubicBezTo>
                <a:lnTo>
                  <a:pt x="5419348" y="1993204"/>
                </a:lnTo>
                <a:lnTo>
                  <a:pt x="0" y="1993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Freeform 14"/>
          <p:cNvSpPr>
            <a:spLocks/>
          </p:cNvSpPr>
          <p:nvPr/>
        </p:nvSpPr>
        <p:spPr bwMode="auto">
          <a:xfrm>
            <a:off x="1376388" y="770029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" name="Freeform 14"/>
          <p:cNvSpPr>
            <a:spLocks/>
          </p:cNvSpPr>
          <p:nvPr/>
        </p:nvSpPr>
        <p:spPr bwMode="auto">
          <a:xfrm>
            <a:off x="3164352" y="19445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" name="Freeform 14"/>
          <p:cNvSpPr>
            <a:spLocks/>
          </p:cNvSpPr>
          <p:nvPr/>
        </p:nvSpPr>
        <p:spPr bwMode="auto">
          <a:xfrm>
            <a:off x="10019638" y="3247855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Freeform 14"/>
          <p:cNvSpPr>
            <a:spLocks/>
          </p:cNvSpPr>
          <p:nvPr/>
        </p:nvSpPr>
        <p:spPr bwMode="auto">
          <a:xfrm>
            <a:off x="2136884" y="4325507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" name="Freeform 14"/>
          <p:cNvSpPr>
            <a:spLocks/>
          </p:cNvSpPr>
          <p:nvPr/>
        </p:nvSpPr>
        <p:spPr bwMode="auto">
          <a:xfrm>
            <a:off x="9386227" y="767264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 rot="2700000">
            <a:off x="6070125" y="742633"/>
            <a:ext cx="721170" cy="1122769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749749" y="3096573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 smtClean="0">
                <a:solidFill>
                  <a:prstClr val="white"/>
                </a:solidFill>
              </a:rPr>
              <a:t>감사합니다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.</a:t>
            </a:r>
          </a:p>
        </p:txBody>
      </p:sp>
      <p:grpSp>
        <p:nvGrpSpPr>
          <p:cNvPr id="123" name="그룹 122"/>
          <p:cNvGrpSpPr/>
          <p:nvPr/>
        </p:nvGrpSpPr>
        <p:grpSpPr>
          <a:xfrm>
            <a:off x="10556571" y="-8775"/>
            <a:ext cx="1635429" cy="1516654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236778" y="310156"/>
              <a:ext cx="305928" cy="305928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1720583" y="351861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478734" y="749552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11867407" y="67523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630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>
                    <a:latin typeface="+mj-lt"/>
                  </a:rPr>
                  <a:t>1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객체지향 모델링 </a:t>
              </a:r>
              <a:endParaRPr lang="en-US" altLang="ko-KR" sz="1000" dirty="0" smtClean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모델링 이해하기 </a:t>
              </a:r>
              <a:endParaRPr lang="en-US" altLang="ko-KR" sz="1000" dirty="0" smtClean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UML, </a:t>
              </a: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클래스 다이어그램 이해하기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4662804" y="4802069"/>
            <a:ext cx="6265163" cy="1715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3A3A3A"/>
                </a:solidFill>
              </a:rPr>
              <a:t>CONTENTS</a:t>
            </a:r>
            <a:endParaRPr lang="en-US" altLang="ko-KR" sz="1400" b="1" dirty="0">
              <a:solidFill>
                <a:srgbClr val="3A3A3A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</a:p>
        </p:txBody>
      </p:sp>
      <p:graphicFrame>
        <p:nvGraphicFramePr>
          <p:cNvPr id="74" name="차트 73"/>
          <p:cNvGraphicFramePr/>
          <p:nvPr>
            <p:extLst/>
          </p:nvPr>
        </p:nvGraphicFramePr>
        <p:xfrm>
          <a:off x="1005801" y="3411507"/>
          <a:ext cx="3061140" cy="317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직사각형 74"/>
          <p:cNvSpPr/>
          <p:nvPr/>
        </p:nvSpPr>
        <p:spPr>
          <a:xfrm>
            <a:off x="1220368" y="1851588"/>
            <a:ext cx="2895104" cy="1162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Enjoy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76" name="타원 75"/>
          <p:cNvSpPr/>
          <p:nvPr/>
        </p:nvSpPr>
        <p:spPr>
          <a:xfrm>
            <a:off x="4614463" y="1999955"/>
            <a:ext cx="1020068" cy="102007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F49FC8"/>
                </a:gs>
                <a:gs pos="100000">
                  <a:srgbClr val="732BE4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656953" y="2370612"/>
            <a:ext cx="909527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rgbClr val="3A3A3A"/>
                </a:solidFill>
              </a:rPr>
              <a:t>CONTENTS </a:t>
            </a:r>
            <a:r>
              <a:rPr lang="en-US" altLang="ko-KR" sz="900" b="1" dirty="0" smtClean="0">
                <a:solidFill>
                  <a:srgbClr val="3A3A3A"/>
                </a:solidFill>
              </a:rPr>
              <a:t>A</a:t>
            </a:r>
            <a:endParaRPr lang="en-US" altLang="ko-KR" sz="900" b="1" dirty="0">
              <a:solidFill>
                <a:srgbClr val="3A3A3A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945942" y="1999955"/>
            <a:ext cx="1020068" cy="102007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F49FC8"/>
                </a:gs>
                <a:gs pos="100000">
                  <a:srgbClr val="732BE4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001770" y="2370612"/>
            <a:ext cx="909527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rgbClr val="3A3A3A"/>
                </a:solidFill>
              </a:rPr>
              <a:t>CONTENTS </a:t>
            </a:r>
            <a:r>
              <a:rPr lang="en-US" altLang="ko-KR" sz="900" b="1" dirty="0" smtClean="0">
                <a:solidFill>
                  <a:srgbClr val="3A3A3A"/>
                </a:solidFill>
              </a:rPr>
              <a:t>B</a:t>
            </a:r>
            <a:endParaRPr lang="en-US" altLang="ko-KR" sz="900" b="1" dirty="0">
              <a:solidFill>
                <a:srgbClr val="3A3A3A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277420" y="1999955"/>
            <a:ext cx="1020068" cy="102007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F49FC8"/>
                </a:gs>
                <a:gs pos="100000">
                  <a:srgbClr val="732BE4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332690" y="2355144"/>
            <a:ext cx="909527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rgbClr val="3A3A3A"/>
                </a:solidFill>
              </a:rPr>
              <a:t>CONTENTS </a:t>
            </a:r>
            <a:r>
              <a:rPr lang="en-US" altLang="ko-KR" sz="900" b="1" dirty="0" smtClean="0">
                <a:solidFill>
                  <a:srgbClr val="3A3A3A"/>
                </a:solidFill>
              </a:rPr>
              <a:t>C</a:t>
            </a:r>
            <a:endParaRPr lang="en-US" altLang="ko-KR" sz="900" b="1" dirty="0">
              <a:solidFill>
                <a:srgbClr val="3A3A3A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8608899" y="1999955"/>
            <a:ext cx="1020068" cy="102007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F49FC8"/>
                </a:gs>
                <a:gs pos="100000">
                  <a:srgbClr val="732BE4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625967" y="2370612"/>
            <a:ext cx="981404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rgbClr val="3A3A3A"/>
                </a:solidFill>
              </a:rPr>
              <a:t>CONTENTS </a:t>
            </a:r>
            <a:r>
              <a:rPr lang="en-US" altLang="ko-KR" sz="900" b="1" dirty="0" smtClean="0">
                <a:solidFill>
                  <a:srgbClr val="3A3A3A"/>
                </a:solidFill>
              </a:rPr>
              <a:t>D</a:t>
            </a:r>
            <a:endParaRPr lang="en-US" altLang="ko-KR" sz="900" b="1" dirty="0">
              <a:solidFill>
                <a:srgbClr val="3A3A3A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9940378" y="1999955"/>
            <a:ext cx="1020068" cy="102007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F49FC8"/>
                </a:gs>
                <a:gs pos="100000">
                  <a:srgbClr val="732BE4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002967" y="2370612"/>
            <a:ext cx="909527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rgbClr val="3A3A3A"/>
                </a:solidFill>
              </a:rPr>
              <a:t>CONTENTS </a:t>
            </a:r>
            <a:r>
              <a:rPr lang="en-US" altLang="ko-KR" sz="900" b="1" dirty="0" smtClean="0">
                <a:solidFill>
                  <a:srgbClr val="3A3A3A"/>
                </a:solidFill>
              </a:rPr>
              <a:t>E</a:t>
            </a:r>
            <a:endParaRPr lang="en-US" altLang="ko-KR" sz="900" b="1" dirty="0">
              <a:solidFill>
                <a:srgbClr val="3A3A3A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7042082" y="2401571"/>
            <a:ext cx="159267" cy="233077"/>
            <a:chOff x="4371840" y="2318350"/>
            <a:chExt cx="252000" cy="368787"/>
          </a:xfrm>
        </p:grpSpPr>
        <p:sp>
          <p:nvSpPr>
            <p:cNvPr id="87" name="타원 86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05043" y="2318350"/>
              <a:ext cx="199552" cy="36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prstClr val="white"/>
                  </a:solidFill>
                </a:rPr>
                <a:t>▶</a:t>
              </a:r>
              <a:endParaRPr lang="ko-KR" altLang="en-US" sz="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5706271" y="2407795"/>
            <a:ext cx="159267" cy="233077"/>
            <a:chOff x="4371840" y="2318350"/>
            <a:chExt cx="252000" cy="368787"/>
          </a:xfrm>
        </p:grpSpPr>
        <p:sp>
          <p:nvSpPr>
            <p:cNvPr id="90" name="타원 89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405043" y="2318350"/>
              <a:ext cx="199552" cy="36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prstClr val="white"/>
                  </a:solidFill>
                </a:rPr>
                <a:t>▶</a:t>
              </a:r>
              <a:endParaRPr lang="ko-KR" altLang="en-US" sz="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8381727" y="2395347"/>
            <a:ext cx="159267" cy="233077"/>
            <a:chOff x="4371840" y="2318350"/>
            <a:chExt cx="252000" cy="368787"/>
          </a:xfrm>
        </p:grpSpPr>
        <p:sp>
          <p:nvSpPr>
            <p:cNvPr id="93" name="타원 92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05043" y="2318350"/>
              <a:ext cx="199552" cy="36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prstClr val="white"/>
                  </a:solidFill>
                </a:rPr>
                <a:t>▶</a:t>
              </a:r>
              <a:endParaRPr lang="ko-KR" altLang="en-US" sz="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9725841" y="2395347"/>
            <a:ext cx="159267" cy="233077"/>
            <a:chOff x="4371840" y="2318350"/>
            <a:chExt cx="252000" cy="368787"/>
          </a:xfrm>
        </p:grpSpPr>
        <p:sp>
          <p:nvSpPr>
            <p:cNvPr id="96" name="타원 95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405043" y="2318350"/>
              <a:ext cx="199552" cy="36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prstClr val="white"/>
                  </a:solidFill>
                </a:rPr>
                <a:t>▶</a:t>
              </a:r>
              <a:endParaRPr lang="ko-KR" altLang="en-US" sz="1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9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-12982" y="-14"/>
            <a:ext cx="12204982" cy="2334735"/>
            <a:chOff x="-12982" y="4535966"/>
            <a:chExt cx="12204982" cy="2334735"/>
          </a:xfrm>
        </p:grpSpPr>
        <p:sp>
          <p:nvSpPr>
            <p:cNvPr id="4" name="순서도: 문서 3"/>
            <p:cNvSpPr/>
            <p:nvPr/>
          </p:nvSpPr>
          <p:spPr>
            <a:xfrm flipH="1" flipV="1">
              <a:off x="0" y="5473699"/>
              <a:ext cx="12192000" cy="1384297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487"/>
                <a:gd name="connsiteX1" fmla="*/ 21600 w 21600"/>
                <a:gd name="connsiteY1" fmla="*/ 0 h 20487"/>
                <a:gd name="connsiteX2" fmla="*/ 21600 w 21600"/>
                <a:gd name="connsiteY2" fmla="*/ 17322 h 20487"/>
                <a:gd name="connsiteX3" fmla="*/ 0 w 21600"/>
                <a:gd name="connsiteY3" fmla="*/ 20172 h 20487"/>
                <a:gd name="connsiteX4" fmla="*/ 0 w 21600"/>
                <a:gd name="connsiteY4" fmla="*/ 0 h 20487"/>
                <a:gd name="connsiteX0" fmla="*/ 0 w 21600"/>
                <a:gd name="connsiteY0" fmla="*/ 0 h 40392"/>
                <a:gd name="connsiteX1" fmla="*/ 21600 w 21600"/>
                <a:gd name="connsiteY1" fmla="*/ 0 h 40392"/>
                <a:gd name="connsiteX2" fmla="*/ 21600 w 21600"/>
                <a:gd name="connsiteY2" fmla="*/ 17322 h 40392"/>
                <a:gd name="connsiteX3" fmla="*/ 0 w 21600"/>
                <a:gd name="connsiteY3" fmla="*/ 20172 h 40392"/>
                <a:gd name="connsiteX4" fmla="*/ 0 w 21600"/>
                <a:gd name="connsiteY4" fmla="*/ 0 h 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40392">
                  <a:moveTo>
                    <a:pt x="0" y="0"/>
                  </a:moveTo>
                  <a:lnTo>
                    <a:pt x="21600" y="0"/>
                  </a:lnTo>
                  <a:lnTo>
                    <a:pt x="21600" y="17322"/>
                  </a:lnTo>
                  <a:cubicBezTo>
                    <a:pt x="10350" y="-7441"/>
                    <a:pt x="5535" y="77329"/>
                    <a:pt x="0" y="20172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32BE4">
                    <a:alpha val="77000"/>
                  </a:srgbClr>
                </a:gs>
                <a:gs pos="100000">
                  <a:srgbClr val="F49FC8">
                    <a:alpha val="78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문서 3"/>
            <p:cNvSpPr/>
            <p:nvPr/>
          </p:nvSpPr>
          <p:spPr>
            <a:xfrm flipH="1" flipV="1">
              <a:off x="-12982" y="4702371"/>
              <a:ext cx="12204982" cy="2155630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487"/>
                <a:gd name="connsiteX1" fmla="*/ 21600 w 21600"/>
                <a:gd name="connsiteY1" fmla="*/ 0 h 20487"/>
                <a:gd name="connsiteX2" fmla="*/ 21600 w 21600"/>
                <a:gd name="connsiteY2" fmla="*/ 17322 h 20487"/>
                <a:gd name="connsiteX3" fmla="*/ 0 w 21600"/>
                <a:gd name="connsiteY3" fmla="*/ 20172 h 20487"/>
                <a:gd name="connsiteX4" fmla="*/ 0 w 21600"/>
                <a:gd name="connsiteY4" fmla="*/ 0 h 20487"/>
                <a:gd name="connsiteX0" fmla="*/ 0 w 21600"/>
                <a:gd name="connsiteY0" fmla="*/ 0 h 40392"/>
                <a:gd name="connsiteX1" fmla="*/ 21600 w 21600"/>
                <a:gd name="connsiteY1" fmla="*/ 0 h 40392"/>
                <a:gd name="connsiteX2" fmla="*/ 21600 w 21600"/>
                <a:gd name="connsiteY2" fmla="*/ 17322 h 40392"/>
                <a:gd name="connsiteX3" fmla="*/ 0 w 21600"/>
                <a:gd name="connsiteY3" fmla="*/ 20172 h 40392"/>
                <a:gd name="connsiteX4" fmla="*/ 0 w 21600"/>
                <a:gd name="connsiteY4" fmla="*/ 0 h 40392"/>
                <a:gd name="connsiteX0" fmla="*/ 0 w 21600"/>
                <a:gd name="connsiteY0" fmla="*/ 0 h 37691"/>
                <a:gd name="connsiteX1" fmla="*/ 21600 w 21600"/>
                <a:gd name="connsiteY1" fmla="*/ 0 h 37691"/>
                <a:gd name="connsiteX2" fmla="*/ 21600 w 21600"/>
                <a:gd name="connsiteY2" fmla="*/ 17322 h 37691"/>
                <a:gd name="connsiteX3" fmla="*/ 0 w 21600"/>
                <a:gd name="connsiteY3" fmla="*/ 20172 h 37691"/>
                <a:gd name="connsiteX4" fmla="*/ 0 w 21600"/>
                <a:gd name="connsiteY4" fmla="*/ 0 h 37691"/>
                <a:gd name="connsiteX0" fmla="*/ 0 w 21623"/>
                <a:gd name="connsiteY0" fmla="*/ 0 h 40189"/>
                <a:gd name="connsiteX1" fmla="*/ 21600 w 21623"/>
                <a:gd name="connsiteY1" fmla="*/ 0 h 40189"/>
                <a:gd name="connsiteX2" fmla="*/ 21623 w 21623"/>
                <a:gd name="connsiteY2" fmla="*/ 34139 h 40189"/>
                <a:gd name="connsiteX3" fmla="*/ 0 w 21623"/>
                <a:gd name="connsiteY3" fmla="*/ 20172 h 40189"/>
                <a:gd name="connsiteX4" fmla="*/ 0 w 21623"/>
                <a:gd name="connsiteY4" fmla="*/ 0 h 40189"/>
                <a:gd name="connsiteX0" fmla="*/ 0 w 21623"/>
                <a:gd name="connsiteY0" fmla="*/ 0 h 38640"/>
                <a:gd name="connsiteX1" fmla="*/ 21600 w 21623"/>
                <a:gd name="connsiteY1" fmla="*/ 0 h 38640"/>
                <a:gd name="connsiteX2" fmla="*/ 21623 w 21623"/>
                <a:gd name="connsiteY2" fmla="*/ 34139 h 38640"/>
                <a:gd name="connsiteX3" fmla="*/ 0 w 21623"/>
                <a:gd name="connsiteY3" fmla="*/ 20172 h 38640"/>
                <a:gd name="connsiteX4" fmla="*/ 0 w 21623"/>
                <a:gd name="connsiteY4" fmla="*/ 0 h 38640"/>
                <a:gd name="connsiteX0" fmla="*/ 0 w 21623"/>
                <a:gd name="connsiteY0" fmla="*/ 0 h 34139"/>
                <a:gd name="connsiteX1" fmla="*/ 21600 w 21623"/>
                <a:gd name="connsiteY1" fmla="*/ 0 h 34139"/>
                <a:gd name="connsiteX2" fmla="*/ 21623 w 21623"/>
                <a:gd name="connsiteY2" fmla="*/ 34139 h 34139"/>
                <a:gd name="connsiteX3" fmla="*/ 0 w 21623"/>
                <a:gd name="connsiteY3" fmla="*/ 20172 h 34139"/>
                <a:gd name="connsiteX4" fmla="*/ 0 w 21623"/>
                <a:gd name="connsiteY4" fmla="*/ 0 h 34139"/>
                <a:gd name="connsiteX0" fmla="*/ 0 w 21623"/>
                <a:gd name="connsiteY0" fmla="*/ 0 h 40732"/>
                <a:gd name="connsiteX1" fmla="*/ 21600 w 21623"/>
                <a:gd name="connsiteY1" fmla="*/ 0 h 40732"/>
                <a:gd name="connsiteX2" fmla="*/ 21623 w 21623"/>
                <a:gd name="connsiteY2" fmla="*/ 34139 h 40732"/>
                <a:gd name="connsiteX3" fmla="*/ 0 w 21623"/>
                <a:gd name="connsiteY3" fmla="*/ 29782 h 40732"/>
                <a:gd name="connsiteX4" fmla="*/ 0 w 21623"/>
                <a:gd name="connsiteY4" fmla="*/ 0 h 40732"/>
                <a:gd name="connsiteX0" fmla="*/ 0 w 21623"/>
                <a:gd name="connsiteY0" fmla="*/ 0 h 34139"/>
                <a:gd name="connsiteX1" fmla="*/ 21600 w 21623"/>
                <a:gd name="connsiteY1" fmla="*/ 0 h 34139"/>
                <a:gd name="connsiteX2" fmla="*/ 21623 w 21623"/>
                <a:gd name="connsiteY2" fmla="*/ 34139 h 34139"/>
                <a:gd name="connsiteX3" fmla="*/ 0 w 21623"/>
                <a:gd name="connsiteY3" fmla="*/ 29782 h 34139"/>
                <a:gd name="connsiteX4" fmla="*/ 0 w 21623"/>
                <a:gd name="connsiteY4" fmla="*/ 0 h 34139"/>
                <a:gd name="connsiteX0" fmla="*/ 0 w 21623"/>
                <a:gd name="connsiteY0" fmla="*/ 0 h 34139"/>
                <a:gd name="connsiteX1" fmla="*/ 21600 w 21623"/>
                <a:gd name="connsiteY1" fmla="*/ 0 h 34139"/>
                <a:gd name="connsiteX2" fmla="*/ 21623 w 21623"/>
                <a:gd name="connsiteY2" fmla="*/ 34139 h 34139"/>
                <a:gd name="connsiteX3" fmla="*/ 0 w 21623"/>
                <a:gd name="connsiteY3" fmla="*/ 29782 h 34139"/>
                <a:gd name="connsiteX4" fmla="*/ 0 w 21623"/>
                <a:gd name="connsiteY4" fmla="*/ 0 h 34139"/>
                <a:gd name="connsiteX0" fmla="*/ 0 w 21623"/>
                <a:gd name="connsiteY0" fmla="*/ 0 h 31367"/>
                <a:gd name="connsiteX1" fmla="*/ 21600 w 21623"/>
                <a:gd name="connsiteY1" fmla="*/ 0 h 31367"/>
                <a:gd name="connsiteX2" fmla="*/ 21623 w 21623"/>
                <a:gd name="connsiteY2" fmla="*/ 31367 h 31367"/>
                <a:gd name="connsiteX3" fmla="*/ 0 w 21623"/>
                <a:gd name="connsiteY3" fmla="*/ 29782 h 31367"/>
                <a:gd name="connsiteX4" fmla="*/ 0 w 21623"/>
                <a:gd name="connsiteY4" fmla="*/ 0 h 3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3" h="31367">
                  <a:moveTo>
                    <a:pt x="0" y="0"/>
                  </a:moveTo>
                  <a:lnTo>
                    <a:pt x="21600" y="0"/>
                  </a:lnTo>
                  <a:cubicBezTo>
                    <a:pt x="21608" y="11380"/>
                    <a:pt x="21615" y="19987"/>
                    <a:pt x="21623" y="31367"/>
                  </a:cubicBezTo>
                  <a:cubicBezTo>
                    <a:pt x="8460" y="-16496"/>
                    <a:pt x="7628" y="40739"/>
                    <a:pt x="0" y="29782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flipH="1" flipV="1">
              <a:off x="3480397" y="4535966"/>
              <a:ext cx="8711603" cy="2334735"/>
            </a:xfrm>
            <a:custGeom>
              <a:avLst/>
              <a:gdLst>
                <a:gd name="connsiteX0" fmla="*/ 2733805 w 8711603"/>
                <a:gd name="connsiteY0" fmla="*/ 2334007 h 2334735"/>
                <a:gd name="connsiteX1" fmla="*/ 2545031 w 8711603"/>
                <a:gd name="connsiteY1" fmla="*/ 2333212 h 2334735"/>
                <a:gd name="connsiteX2" fmla="*/ 109104 w 8711603"/>
                <a:gd name="connsiteY2" fmla="*/ 1593087 h 2334735"/>
                <a:gd name="connsiteX3" fmla="*/ 0 w 8711603"/>
                <a:gd name="connsiteY3" fmla="*/ 1531354 h 2334735"/>
                <a:gd name="connsiteX4" fmla="*/ 0 w 8711603"/>
                <a:gd name="connsiteY4" fmla="*/ 0 h 2334735"/>
                <a:gd name="connsiteX5" fmla="*/ 8711603 w 8711603"/>
                <a:gd name="connsiteY5" fmla="*/ 0 h 2334735"/>
                <a:gd name="connsiteX6" fmla="*/ 8490246 w 8711603"/>
                <a:gd name="connsiteY6" fmla="*/ 73767 h 2334735"/>
                <a:gd name="connsiteX7" fmla="*/ 2733805 w 8711603"/>
                <a:gd name="connsiteY7" fmla="*/ 2334007 h 233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11603" h="2334735">
                  <a:moveTo>
                    <a:pt x="2733805" y="2334007"/>
                  </a:moveTo>
                  <a:cubicBezTo>
                    <a:pt x="2671356" y="2335186"/>
                    <a:pt x="2608446" y="2334943"/>
                    <a:pt x="2545031" y="2333212"/>
                  </a:cubicBezTo>
                  <a:cubicBezTo>
                    <a:pt x="1820291" y="2313429"/>
                    <a:pt x="1029677" y="2099298"/>
                    <a:pt x="109104" y="1593087"/>
                  </a:cubicBezTo>
                  <a:lnTo>
                    <a:pt x="0" y="1531354"/>
                  </a:lnTo>
                  <a:lnTo>
                    <a:pt x="0" y="0"/>
                  </a:lnTo>
                  <a:lnTo>
                    <a:pt x="8711603" y="0"/>
                  </a:lnTo>
                  <a:lnTo>
                    <a:pt x="8490246" y="73767"/>
                  </a:lnTo>
                  <a:cubicBezTo>
                    <a:pt x="6162214" y="893860"/>
                    <a:pt x="4669722" y="2297444"/>
                    <a:pt x="2733805" y="2334007"/>
                  </a:cubicBezTo>
                  <a:close/>
                </a:path>
              </a:pathLst>
            </a:cu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 flipV="1">
              <a:off x="-12982" y="5321299"/>
              <a:ext cx="10261882" cy="1548091"/>
            </a:xfrm>
            <a:custGeom>
              <a:avLst/>
              <a:gdLst>
                <a:gd name="connsiteX0" fmla="*/ 2733805 w 8711603"/>
                <a:gd name="connsiteY0" fmla="*/ 2334007 h 2334735"/>
                <a:gd name="connsiteX1" fmla="*/ 2545031 w 8711603"/>
                <a:gd name="connsiteY1" fmla="*/ 2333212 h 2334735"/>
                <a:gd name="connsiteX2" fmla="*/ 109104 w 8711603"/>
                <a:gd name="connsiteY2" fmla="*/ 1593087 h 2334735"/>
                <a:gd name="connsiteX3" fmla="*/ 0 w 8711603"/>
                <a:gd name="connsiteY3" fmla="*/ 1531354 h 2334735"/>
                <a:gd name="connsiteX4" fmla="*/ 0 w 8711603"/>
                <a:gd name="connsiteY4" fmla="*/ 0 h 2334735"/>
                <a:gd name="connsiteX5" fmla="*/ 8711603 w 8711603"/>
                <a:gd name="connsiteY5" fmla="*/ 0 h 2334735"/>
                <a:gd name="connsiteX6" fmla="*/ 8490246 w 8711603"/>
                <a:gd name="connsiteY6" fmla="*/ 73767 h 2334735"/>
                <a:gd name="connsiteX7" fmla="*/ 2733805 w 8711603"/>
                <a:gd name="connsiteY7" fmla="*/ 2334007 h 233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11603" h="2334735">
                  <a:moveTo>
                    <a:pt x="2733805" y="2334007"/>
                  </a:moveTo>
                  <a:cubicBezTo>
                    <a:pt x="2671356" y="2335186"/>
                    <a:pt x="2608446" y="2334943"/>
                    <a:pt x="2545031" y="2333212"/>
                  </a:cubicBezTo>
                  <a:cubicBezTo>
                    <a:pt x="1820291" y="2313429"/>
                    <a:pt x="1029677" y="2099298"/>
                    <a:pt x="109104" y="1593087"/>
                  </a:cubicBezTo>
                  <a:lnTo>
                    <a:pt x="0" y="1531354"/>
                  </a:lnTo>
                  <a:lnTo>
                    <a:pt x="0" y="0"/>
                  </a:lnTo>
                  <a:lnTo>
                    <a:pt x="8711603" y="0"/>
                  </a:lnTo>
                  <a:lnTo>
                    <a:pt x="8490246" y="73767"/>
                  </a:lnTo>
                  <a:cubicBezTo>
                    <a:pt x="6162214" y="893860"/>
                    <a:pt x="4669722" y="2297444"/>
                    <a:pt x="2733805" y="2334007"/>
                  </a:cubicBezTo>
                  <a:close/>
                </a:path>
              </a:pathLst>
            </a:custGeom>
            <a:gradFill>
              <a:gsLst>
                <a:gs pos="100000">
                  <a:srgbClr val="732BE4">
                    <a:alpha val="79000"/>
                  </a:srgbClr>
                </a:gs>
                <a:gs pos="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-659267" y="101014"/>
            <a:ext cx="5178769" cy="1111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ko-KR" altLang="en-US" sz="2000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디자인 패턴 </a:t>
            </a:r>
            <a:r>
              <a:rPr lang="en-US" altLang="ko-KR" sz="28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PRESENTATION</a:t>
            </a:r>
            <a:endParaRPr lang="en-US" altLang="ko-KR" sz="900" b="1" i="1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39919" y="3198403"/>
            <a:ext cx="3808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Clr>
                <a:srgbClr val="732BE4"/>
              </a:buClr>
              <a:buFont typeface="Wingdings" panose="05000000000000000000" pitchFamily="2" charset="2"/>
              <a:buChar char="§"/>
            </a:pPr>
            <a:r>
              <a:rPr lang="ko-KR" altLang="en-US" sz="1400" b="1" i="1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템플릿 </a:t>
            </a:r>
            <a:r>
              <a:rPr lang="ko-KR" altLang="en-US" sz="1400" b="1" i="1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메서드 </a:t>
            </a:r>
            <a:r>
              <a:rPr lang="ko-KR" altLang="en-US" sz="1400" b="1" i="1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패턴</a:t>
            </a:r>
            <a:endParaRPr lang="en-US" altLang="ko-KR" sz="1100" i="1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293124" y="2300015"/>
            <a:ext cx="1535870" cy="840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300000"/>
              </a:lnSpc>
            </a:pPr>
            <a:r>
              <a:rPr lang="en-US" altLang="ko-KR" sz="2000" b="1" i="1" smtClean="0">
                <a:gradFill>
                  <a:gsLst>
                    <a:gs pos="0">
                      <a:srgbClr val="732BE4"/>
                    </a:gs>
                    <a:gs pos="58000">
                      <a:srgbClr val="F49FC8"/>
                    </a:gs>
                  </a:gsLst>
                  <a:lin ang="12600000" scaled="0"/>
                </a:gradFill>
                <a:latin typeface="+mn-ea"/>
                <a:cs typeface="Aharoni" panose="02010803020104030203" pitchFamily="2" charset="-79"/>
              </a:rPr>
              <a:t>CONTENTS</a:t>
            </a:r>
            <a:endParaRPr lang="en-US" altLang="ko-KR" sz="1400" i="1" dirty="0">
              <a:gradFill>
                <a:gsLst>
                  <a:gs pos="0">
                    <a:srgbClr val="732BE4"/>
                  </a:gs>
                  <a:gs pos="58000">
                    <a:srgbClr val="F49FC8"/>
                  </a:gs>
                </a:gsLst>
                <a:lin ang="12600000" scaled="0"/>
              </a:gra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45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>
                    <a:latin typeface="+mj-lt"/>
                  </a:rPr>
                  <a:t>1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50216" y="429489"/>
              <a:ext cx="3901141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템플릿 메서드 </a:t>
              </a: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패턴</a:t>
              </a:r>
              <a:endParaRPr lang="en-US" altLang="ko-KR" sz="1000" dirty="0" smtClean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2846" y="2763432"/>
            <a:ext cx="12191999" cy="2026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Template Method Pattern</a:t>
            </a:r>
          </a:p>
          <a:p>
            <a:pPr algn="ctr">
              <a:lnSpc>
                <a:spcPct val="150000"/>
              </a:lnSpc>
            </a:pPr>
            <a:endParaRPr lang="ko-KR" altLang="en-US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상위 클래스에서 처리의 흐름을 제어하며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 하위 클래스에서 처리의 내용을 구체화 한다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여러 클래스에서 공통되는 사항은상위 추상 클래스에서 구현하고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 각각의 상세부분은 하위 클래스에서 구현한다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코드의 중복을 줄이고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Refactoring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에 유리한 패턴으로 상속을 통한 확장 개발 방법으로써 전략패턴과 함께 가장많이 사용되는 패턴이다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>
                    <a:latin typeface="+mj-lt"/>
                  </a:rPr>
                  <a:t>2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50216" y="429489"/>
              <a:ext cx="390114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템플릿 메서드 패턴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4716260" y="2315110"/>
            <a:ext cx="5067912" cy="438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커피만들기 프로그램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26" y="2224708"/>
            <a:ext cx="3099247" cy="309924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308988" y="2987055"/>
            <a:ext cx="3139980" cy="157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물을 끓인다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커피를 넣는다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커피를 만든다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컵에 따른다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4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>
                    <a:latin typeface="+mj-lt"/>
                  </a:rPr>
                  <a:t>3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50216" y="429489"/>
              <a:ext cx="390114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템플릿 메서드 패턴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-1" y="2410141"/>
            <a:ext cx="12192001" cy="2878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문제점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</a:rPr>
              <a:t>만약 커피가 아닌 홍차를 만든다면 어떻게 될것인가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</a:rPr>
              <a:t>?</a:t>
            </a: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6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</a:rPr>
              <a:t>커피를 만드것과 커피를 만드는 것은 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</a:rPr>
              <a:t>100%</a:t>
            </a: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</a:rPr>
              <a:t>동일하지 않다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6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</a:rPr>
              <a:t>하지만 전체적인 과정은 비슷하기 때문에 구현과정에서 코드의 중복이 증가한다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600" dirty="0" smtClean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4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50216" y="429489"/>
              <a:ext cx="390114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템플릿 메서드 패턴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46" y="1309634"/>
            <a:ext cx="83820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5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50216" y="429489"/>
              <a:ext cx="390114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템플릿 메서드 패턴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09" y="1503453"/>
            <a:ext cx="10058400" cy="39798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직사각형 16"/>
          <p:cNvSpPr/>
          <p:nvPr/>
        </p:nvSpPr>
        <p:spPr>
          <a:xfrm>
            <a:off x="0" y="5782083"/>
            <a:ext cx="12192000" cy="438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현대모터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LG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모터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삼성모터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히타치모터 등을 사용할 경우에도 대부분의 클래스 내용은 비슷하다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6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50216" y="429489"/>
              <a:ext cx="390114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템플릿 메서드 패턴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75" y="1196087"/>
            <a:ext cx="7284095" cy="562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7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50216" y="429489"/>
              <a:ext cx="390114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템플릿 메서드 패턴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846" y="2763432"/>
            <a:ext cx="12191999" cy="2026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Hook, Primitive method</a:t>
            </a:r>
          </a:p>
          <a:p>
            <a:pPr algn="ctr">
              <a:lnSpc>
                <a:spcPct val="150000"/>
              </a:lnSpc>
            </a:pPr>
            <a:endParaRPr lang="ko-KR" altLang="en-US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추상 클래스에 들어있는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 아무 일도 하지 않거나 기본 행동을 정의하는 메서드로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 서브 클래스에서 오버라이드 할 수 있다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추상 메서드는 강제적이다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 반드시 오버라이드 해야만 한다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하지만 이 메서드는 선택적이다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abstract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 키워드가 필요없으며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 오버라이드도 필요에 따라 사용할 수 있다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307</Words>
  <Application>Microsoft Macintosh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야놀자 야체 R</vt:lpstr>
      <vt:lpstr>Aharoni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seongwon lee</cp:lastModifiedBy>
  <cp:revision>133</cp:revision>
  <cp:lastPrinted>2018-01-03T05:44:46Z</cp:lastPrinted>
  <dcterms:created xsi:type="dcterms:W3CDTF">2017-10-09T06:24:25Z</dcterms:created>
  <dcterms:modified xsi:type="dcterms:W3CDTF">2018-01-03T05:44:49Z</dcterms:modified>
</cp:coreProperties>
</file>