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70" r:id="rId15"/>
    <p:sldId id="271" r:id="rId16"/>
    <p:sldId id="272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4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 autoAdjust="0"/>
    <p:restoredTop sz="94660"/>
  </p:normalViewPr>
  <p:slideViewPr>
    <p:cSldViewPr snapToGrid="0">
      <p:cViewPr>
        <p:scale>
          <a:sx n="100" d="100"/>
          <a:sy n="100" d="100"/>
        </p:scale>
        <p:origin x="2520" y="1208"/>
      </p:cViewPr>
      <p:guideLst>
        <p:guide orient="horz" pos="5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8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8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3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2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0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67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4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3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3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7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024F-D425-42E9-89F7-29DF15C6F096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9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03996" y="872402"/>
            <a:ext cx="7393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 Structure </a:t>
            </a:r>
            <a:endParaRPr lang="ko-KR" altLang="en-US" sz="8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29049" y="5934158"/>
            <a:ext cx="434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Wisoft</a:t>
            </a:r>
            <a:r>
              <a:rPr lang="en-US" altLang="ko-KR" sz="105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|  </a:t>
            </a:r>
            <a:r>
              <a:rPr lang="ko-KR" altLang="en-US" sz="105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이성원</a:t>
            </a:r>
            <a:r>
              <a:rPr lang="en-US" altLang="ko-KR" sz="105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| jusk2@naver.com</a:t>
            </a:r>
            <a:endParaRPr lang="ko-KR" altLang="en-US" sz="105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936" y="6332537"/>
            <a:ext cx="8096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990599" cy="1031565"/>
            <a:chOff x="5105400" y="2400301"/>
            <a:chExt cx="19695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7000" y="2577060"/>
              <a:ext cx="1957997" cy="1652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</a:t>
              </a:r>
              <a:endParaRPr lang="ko-KR" altLang="en-US" sz="4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35641" y="262524"/>
            <a:ext cx="4500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79" y="1262798"/>
            <a:ext cx="3392950" cy="28769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918801" y="4489733"/>
            <a:ext cx="827319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highlight>
                  <a:srgbClr val="FFFF00"/>
                </a:highlight>
                <a:latin typeface="굴림체" panose="020B0609000101010101" pitchFamily="49" charset="-127"/>
                <a:ea typeface="굴림체" panose="020B0609000101010101" pitchFamily="49" charset="-127"/>
              </a:rPr>
              <a:t>이진 탐색 트리의 탐색연산 </a:t>
            </a:r>
            <a:endParaRPr lang="en-US" altLang="ko-KR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highlight>
                <a:srgbClr val="FFFF00"/>
              </a:highlight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endParaRPr lang="en-US" altLang="ko-KR" sz="16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highlight>
                <a:srgbClr val="FFFF00"/>
              </a:highlight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항상 루트 노드부터 시작한다</a:t>
            </a:r>
            <a:r>
              <a:rPr lang="en-US" altLang="ko-KR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특정 키 값을 가진 노드를 찾기 위해서</a:t>
            </a:r>
            <a:r>
              <a:rPr lang="en-US" altLang="ko-KR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먼저 주어진 탐색 키 값과 현재 노드의 키 값을 비교한다</a:t>
            </a:r>
            <a:r>
              <a:rPr lang="en-US" altLang="ko-KR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sz="15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비교한 결과가 같으면 탐색 끝</a:t>
            </a:r>
            <a:endParaRPr lang="en-US" altLang="ko-KR" sz="15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주어진 키 값이 루트 노드의 키 값보다 작으면 탐색은 왼쪽 자식을 기준으로 다시 시작</a:t>
            </a:r>
            <a:r>
              <a:rPr lang="en-US" altLang="ko-KR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주어진 키 값이 루트 노드의 키 값보다 크면 탐색은 오른쪽 자식을 기준으로 다시 시작</a:t>
            </a:r>
            <a:r>
              <a:rPr lang="en-US" altLang="ko-KR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959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990599" cy="1031565"/>
            <a:chOff x="5105400" y="2400301"/>
            <a:chExt cx="19695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7000" y="2577060"/>
              <a:ext cx="1957997" cy="1652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</a:t>
              </a:r>
              <a:endParaRPr lang="ko-KR" altLang="en-US" sz="4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35641" y="262524"/>
            <a:ext cx="4500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Insert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08108" y="4489733"/>
            <a:ext cx="73218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highlight>
                  <a:srgbClr val="FFFF00"/>
                </a:highlight>
                <a:latin typeface="굴림체" panose="020B0609000101010101" pitchFamily="49" charset="-127"/>
                <a:ea typeface="굴림체" panose="020B0609000101010101" pitchFamily="49" charset="-127"/>
              </a:rPr>
              <a:t>이진 탐색 트리의 삽입연산</a:t>
            </a:r>
            <a:endParaRPr lang="en-US" altLang="ko-KR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highlight>
                <a:srgbClr val="FFFF00"/>
              </a:highlight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endParaRPr lang="en-US" altLang="ko-KR" sz="15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highlight>
                <a:srgbClr val="FFFF00"/>
              </a:highlight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트리에서 삽입하려는 원소에 대한 탐색을 먼저 수행한다</a:t>
            </a:r>
            <a:r>
              <a:rPr lang="en-US" altLang="ko-KR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탐색이 설공하면 이미 같은 원소가 트리에 있으므로 종료</a:t>
            </a:r>
            <a:r>
              <a:rPr lang="en-US" altLang="ko-KR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탐색이 실패하면 탐색이 끝난 지점에 노드를 삽입 </a:t>
            </a:r>
            <a:endParaRPr lang="en-US" altLang="ko-KR" sz="15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03" y="1229655"/>
            <a:ext cx="3496901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05400" y="2400301"/>
            <a:ext cx="2006599" cy="2051050"/>
            <a:chOff x="5105400" y="2400301"/>
            <a:chExt cx="2006599" cy="2051050"/>
          </a:xfrm>
        </p:grpSpPr>
        <p:sp>
          <p:nvSpPr>
            <p:cNvPr id="5" name="직사각형 4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4002" y="2444661"/>
              <a:ext cx="195799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</a:t>
              </a:r>
              <a:endParaRPr lang="ko-KR" altLang="en-US" sz="11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84118" y="4451351"/>
            <a:ext cx="25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Delete</a:t>
            </a:r>
            <a:endParaRPr lang="ko-KR" altLang="en-US" sz="200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990599" cy="1031565"/>
            <a:chOff x="5105400" y="2400301"/>
            <a:chExt cx="19695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7000" y="2577060"/>
              <a:ext cx="1957997" cy="1652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</a:t>
              </a:r>
              <a:endParaRPr lang="ko-KR" altLang="en-US" sz="4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4500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Delete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AutoShape 2" descr="자료구조 덱에 대한 이미지 검색결과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46379" y="2442627"/>
            <a:ext cx="7321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highlight>
                  <a:srgbClr val="FFFF00"/>
                </a:highlight>
                <a:latin typeface="굴림체" panose="020B0609000101010101" pitchFamily="49" charset="-127"/>
                <a:ea typeface="굴림체" panose="020B0609000101010101" pitchFamily="49" charset="-127"/>
              </a:rPr>
              <a:t>이진 탐색 트리의 삭제연산</a:t>
            </a:r>
            <a:endParaRPr lang="en-US" altLang="ko-KR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highlight>
                <a:srgbClr val="FFFF00"/>
              </a:highlight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endParaRPr lang="en-US" altLang="ko-KR" sz="15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highlight>
                <a:srgbClr val="FFFF00"/>
              </a:highlight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삭제하려는 노드가 단말 노드인 경우 </a:t>
            </a:r>
            <a:endParaRPr lang="en-US" altLang="ko-KR" sz="15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5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삭제하려는 노드가 한 개의 서브 트리만 가지는 경우</a:t>
            </a:r>
            <a:endParaRPr lang="en-US" altLang="ko-KR" sz="15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5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삭제하려는 노드가 두 개의 서브 트리를 가지는 경우</a:t>
            </a:r>
            <a:endParaRPr lang="en-US" altLang="ko-KR" sz="15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7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990599" cy="1031565"/>
            <a:chOff x="5105400" y="2400301"/>
            <a:chExt cx="19695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7000" y="2577060"/>
              <a:ext cx="1957997" cy="1652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</a:t>
              </a:r>
              <a:endParaRPr lang="ko-KR" altLang="en-US" sz="4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4500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Delete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AutoShape 2" descr="자료구조 덱에 대한 이미지 검색결과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46379" y="5451369"/>
            <a:ext cx="7321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highlight>
                  <a:srgbClr val="FFFF00"/>
                </a:highlight>
                <a:latin typeface="굴림체" panose="020B0609000101010101" pitchFamily="49" charset="-127"/>
                <a:ea typeface="굴림체" panose="020B0609000101010101" pitchFamily="49" charset="-127"/>
              </a:rPr>
              <a:t>삭제하려는 노드가 단말 노드인 경우 </a:t>
            </a:r>
          </a:p>
          <a:p>
            <a:pPr algn="ctr"/>
            <a:endParaRPr lang="en-US" altLang="ko-KR" sz="15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highlight>
                <a:srgbClr val="FFFF00"/>
              </a:highlight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단말 노드의 부모 노드를 찾아 연결을 끊는다</a:t>
            </a:r>
            <a:r>
              <a:rPr lang="en-US" altLang="ko-KR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5" y="1262798"/>
            <a:ext cx="45720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990599" cy="1031565"/>
            <a:chOff x="5105400" y="2400301"/>
            <a:chExt cx="19695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7000" y="2577060"/>
              <a:ext cx="1957997" cy="1652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</a:t>
              </a:r>
              <a:endParaRPr lang="ko-KR" altLang="en-US" sz="4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4500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Delete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AutoShape 2" descr="자료구조 덱에 대한 이미지 검색결과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086825" y="5047534"/>
            <a:ext cx="7661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highlight>
                  <a:srgbClr val="FFFF00"/>
                </a:highlight>
                <a:latin typeface="굴림체" panose="020B0609000101010101" pitchFamily="49" charset="-127"/>
                <a:ea typeface="굴림체" panose="020B0609000101010101" pitchFamily="49" charset="-127"/>
              </a:rPr>
              <a:t>삭제하려는 노드가 한 개의 서브 트리만 가지는 경우</a:t>
            </a:r>
            <a:endParaRPr lang="en-US" altLang="ko-KR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highlight>
                <a:srgbClr val="FFFF00"/>
              </a:highlight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endParaRPr lang="en-US" altLang="ko-KR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highlight>
                <a:srgbClr val="FFFF00"/>
              </a:highlight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endParaRPr lang="en-US" altLang="ko-KR" sz="15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highlight>
                <a:srgbClr val="FFFF00"/>
              </a:highlight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탐색 이후 자기 노드는 삭제하고 그 서브 트리는 자기 노드의 부모 노드에 붙인다</a:t>
            </a:r>
            <a:r>
              <a:rPr lang="en-US" altLang="ko-KR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25" y="1226248"/>
            <a:ext cx="3429000" cy="28789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095" y="1362983"/>
            <a:ext cx="3315500" cy="274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1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990599" cy="1031565"/>
            <a:chOff x="5105400" y="2400301"/>
            <a:chExt cx="19695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7000" y="2577060"/>
              <a:ext cx="1957997" cy="1652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</a:t>
              </a:r>
              <a:endParaRPr lang="ko-KR" altLang="en-US" sz="4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4500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Delete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AutoShape 2" descr="자료구조 덱에 대한 이미지 검색결과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46378" y="5541610"/>
            <a:ext cx="7321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highlight>
                  <a:srgbClr val="FFFF00"/>
                </a:highlight>
                <a:latin typeface="굴림체" panose="020B0609000101010101" pitchFamily="49" charset="-127"/>
                <a:ea typeface="굴림체" panose="020B0609000101010101" pitchFamily="49" charset="-127"/>
              </a:rPr>
              <a:t>삭제하려는 노드가 두 개의 서브 트리를 가지는 </a:t>
            </a:r>
            <a:r>
              <a:rPr lang="ko-KR" altLang="en-US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highlight>
                  <a:srgbClr val="FFFF00"/>
                </a:highlight>
                <a:latin typeface="굴림체" panose="020B0609000101010101" pitchFamily="49" charset="-127"/>
                <a:ea typeface="굴림체" panose="020B0609000101010101" pitchFamily="49" charset="-127"/>
              </a:rPr>
              <a:t>경우</a:t>
            </a:r>
            <a:endParaRPr lang="en-US" altLang="ko-KR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highlight>
                <a:srgbClr val="FFFF00"/>
              </a:highlight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endParaRPr lang="en-US" altLang="ko-KR" sz="15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highlight>
                <a:srgbClr val="FFFF00"/>
              </a:highlight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노드를 삭제하고 부모 노드의 자리를 왼쪽</a:t>
            </a:r>
            <a:r>
              <a:rPr lang="en-US" altLang="ko-KR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오른쪽에서 선택한다</a:t>
            </a:r>
            <a:r>
              <a:rPr lang="en-US" altLang="ko-KR" sz="15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72" y="1019899"/>
            <a:ext cx="5157303" cy="44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391025" y="1689100"/>
            <a:ext cx="3409950" cy="2407813"/>
            <a:chOff x="4391025" y="1689100"/>
            <a:chExt cx="3409950" cy="2407813"/>
          </a:xfrm>
        </p:grpSpPr>
        <p:grpSp>
          <p:nvGrpSpPr>
            <p:cNvPr id="9" name="그룹 8"/>
            <p:cNvGrpSpPr/>
            <p:nvPr/>
          </p:nvGrpSpPr>
          <p:grpSpPr>
            <a:xfrm>
              <a:off x="4391025" y="2057400"/>
              <a:ext cx="3409950" cy="1790700"/>
              <a:chOff x="4357868" y="2044700"/>
              <a:chExt cx="3409950" cy="1790700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5129393" y="2044700"/>
                <a:ext cx="18669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5129393" y="3835400"/>
                <a:ext cx="18669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4357868" y="2165352"/>
                <a:ext cx="340995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THANK </a:t>
                </a:r>
              </a:p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YOU</a:t>
                </a:r>
                <a:endParaRPr lang="ko-KR" altLang="en-US" sz="4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92700" y="1689100"/>
              <a:ext cx="256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Wisoft</a:t>
              </a:r>
              <a:r>
                <a:rPr lang="ko-KR" altLang="en-US" sz="20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97400" y="3819914"/>
              <a:ext cx="256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Lee </a:t>
              </a:r>
              <a:r>
                <a:rPr lang="en-US" altLang="ko-KR" sz="1200" dirty="0" err="1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Seong</a:t>
              </a:r>
              <a:r>
                <a:rPr lang="en-US" altLang="ko-KR" sz="12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 Won 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409700" y="2794000"/>
            <a:ext cx="1971675" cy="1488763"/>
            <a:chOff x="695324" y="876300"/>
            <a:chExt cx="1971675" cy="1488763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141430" y="1130300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141430" y="1931583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5324" y="995894"/>
              <a:ext cx="1971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</a:t>
              </a:r>
              <a:endPara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6800" y="8763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STEP.</a:t>
              </a:r>
              <a:endParaRPr lang="ko-KR" altLang="en-US" sz="14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2800" y="1903398"/>
              <a:ext cx="1714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Interpolation</a:t>
              </a:r>
              <a:r>
                <a:rPr lang="ko-KR" altLang="en-US" sz="12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Search</a:t>
              </a:r>
            </a:p>
            <a:p>
              <a:pPr algn="ctr"/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57413" y="2794000"/>
            <a:ext cx="1971675" cy="1304097"/>
            <a:chOff x="695324" y="876300"/>
            <a:chExt cx="1971675" cy="1304097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1141430" y="1130300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141430" y="1931583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324" y="995894"/>
              <a:ext cx="1971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</a:t>
              </a:r>
              <a:endPara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6800" y="8763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STEP.</a:t>
              </a:r>
              <a:endParaRPr lang="ko-KR" altLang="en-US" sz="14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2800" y="1903398"/>
              <a:ext cx="1714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Binary Search Tree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43567" y="2794000"/>
            <a:ext cx="1971675" cy="1304097"/>
            <a:chOff x="695324" y="876300"/>
            <a:chExt cx="1971675" cy="130409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141430" y="1130300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141430" y="1931583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95324" y="995894"/>
              <a:ext cx="1971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</a:t>
              </a:r>
              <a:endPara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6800" y="8763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STEP.</a:t>
              </a:r>
              <a:endParaRPr lang="ko-KR" altLang="en-US" sz="14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2800" y="1903398"/>
              <a:ext cx="1714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Insert &amp; Search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280407" y="2794000"/>
            <a:ext cx="1971675" cy="1304097"/>
            <a:chOff x="695324" y="876300"/>
            <a:chExt cx="1971675" cy="1304097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141430" y="1130300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141430" y="1931583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95324" y="995894"/>
              <a:ext cx="1971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</a:t>
              </a:r>
              <a:endPara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8763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STEP.</a:t>
              </a:r>
              <a:endParaRPr lang="ko-KR" altLang="en-US" sz="14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2800" y="1903398"/>
              <a:ext cx="1714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Delete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5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05400" y="2400301"/>
            <a:ext cx="2006599" cy="2051050"/>
            <a:chOff x="5105400" y="2400301"/>
            <a:chExt cx="2006599" cy="2051050"/>
          </a:xfrm>
        </p:grpSpPr>
        <p:sp>
          <p:nvSpPr>
            <p:cNvPr id="5" name="직사각형 4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4002" y="2444661"/>
              <a:ext cx="195799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</a:t>
              </a:r>
              <a:endParaRPr lang="ko-KR" altLang="en-US" sz="11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84118" y="4451351"/>
            <a:ext cx="25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Interpolation</a:t>
            </a:r>
            <a:endParaRPr lang="ko-KR" altLang="en-US" sz="200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2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990599" cy="1031565"/>
            <a:chOff x="5105400" y="2400301"/>
            <a:chExt cx="19695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7000" y="2577060"/>
              <a:ext cx="1957997" cy="1652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</a:t>
              </a:r>
              <a:endParaRPr lang="ko-KR" altLang="en-US" sz="4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19584" y="342901"/>
            <a:ext cx="3305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Interpolation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9705" y="912801"/>
            <a:ext cx="6528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이진 탐색처럼 그냥 중앙에서 탐색을 시작하지 말고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탐색대상이 앞쪽에 위치해 있으면</a:t>
            </a:r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앞쪽에서 탐색을 시작하자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”</a:t>
            </a:r>
          </a:p>
          <a:p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lang="ko-KR" altLang="en-US" sz="12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이진탐색의 비효율성을 개선한 알고리즘 </a:t>
            </a:r>
            <a:r>
              <a:rPr lang="en-US" altLang="ko-KR" sz="12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sz="12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32939" y="3702359"/>
            <a:ext cx="6285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정수 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 찾을 때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이진탐색 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값의 상관없이 탐색위치가 정해진다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보간탐색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값이 상대적으로 앞에 위치에 있다고 판단하면 앞쪽에서 탐색 진행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lvl="2"/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데이터와 인덱스 값이 직선 현태로 비례하면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한번에 데이터를 찾는다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lvl="2"/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탐색의 위치가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찾는 데이터와 가깝기 때문에 이진탐색보다 뛰어나다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 </a:t>
            </a:r>
          </a:p>
          <a:p>
            <a:pPr lvl="1"/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ko-KR" altLang="en-US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68" y="1985462"/>
            <a:ext cx="4389120" cy="147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990599" cy="1031565"/>
            <a:chOff x="5105400" y="2400301"/>
            <a:chExt cx="19695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7000" y="2577060"/>
              <a:ext cx="1957997" cy="1652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</a:t>
              </a:r>
              <a:endParaRPr lang="ko-KR" altLang="en-US" sz="4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19584" y="342901"/>
            <a:ext cx="3305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Interpolation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9705" y="912801"/>
            <a:ext cx="652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탐색위치 결정하기 </a:t>
            </a:r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68" y="1189800"/>
            <a:ext cx="4389120" cy="147523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60711" y="2927156"/>
            <a:ext cx="6706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en-US" altLang="ko-KR" sz="12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low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탐색 대상의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시작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인덱스 값 </a:t>
            </a:r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high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탐색 대상의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끝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인덱스 값 </a:t>
            </a:r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찾는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데이터가 저장된 인덱스 값 </a:t>
            </a:r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ko-KR" altLang="en-US" sz="1200" b="1" u="sng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찾는</a:t>
            </a:r>
            <a:r>
              <a:rPr lang="en-US" altLang="ko-KR" sz="1200" b="1" u="sng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b="1" u="sng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데이터가 저장된 값과 그 데이터가 저장된 위치의</a:t>
            </a:r>
            <a:r>
              <a:rPr lang="en-US" altLang="ko-KR" sz="1200" b="1" u="sng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b="1" u="sng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인덱스 값이 비례한다고 가정 </a:t>
            </a:r>
            <a:endParaRPr lang="en-US" altLang="ko-KR" sz="1200" b="1" u="sng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0710" y="4079222"/>
            <a:ext cx="6706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비례식 구성하기</a:t>
            </a:r>
            <a:endParaRPr lang="en-US" altLang="ko-KR" sz="12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2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Q = (high – low):(s – low) ( s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대한 식으로 정리 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</a:p>
          <a:p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 = Q(high - low)/A + low</a:t>
            </a:r>
          </a:p>
          <a:p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 = (</a:t>
            </a:r>
            <a:r>
              <a:rPr lang="en-US" altLang="ko-KR" sz="12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[s] – </a:t>
            </a:r>
            <a:r>
              <a:rPr lang="en-US" altLang="ko-KR" sz="12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[low])/(</a:t>
            </a:r>
            <a:r>
              <a:rPr lang="en-US" altLang="ko-KR" sz="12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[high] – </a:t>
            </a:r>
            <a:r>
              <a:rPr lang="en-US" altLang="ko-KR" sz="12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[low]) * (high – low) + low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7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990599" cy="1031565"/>
            <a:chOff x="5105400" y="2400301"/>
            <a:chExt cx="19695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7000" y="2577060"/>
              <a:ext cx="1957997" cy="1652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</a:t>
              </a:r>
              <a:endParaRPr lang="ko-KR" altLang="en-US" sz="4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19584" y="342901"/>
            <a:ext cx="3305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Interpolation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19584" y="3846525"/>
            <a:ext cx="670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탈출 조건과 시간 복잡도 </a:t>
            </a:r>
            <a:endParaRPr lang="en-US" altLang="ko-KR" sz="12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endParaRPr lang="en-US" altLang="ko-KR" sz="12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탈출 조건 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( </a:t>
            </a:r>
            <a:r>
              <a:rPr lang="en-US" altLang="ko-KR" sz="12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[low]&gt;target || </a:t>
            </a:r>
            <a:r>
              <a:rPr lang="en-US" altLang="ko-KR" sz="12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[high]&lt;target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highlight>
                  <a:srgbClr val="FFFF00"/>
                </a:highlight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highlight>
                  <a:srgbClr val="FFFF00"/>
                </a:highlight>
                <a:latin typeface="굴림체" panose="020B0609000101010101" pitchFamily="49" charset="-127"/>
                <a:ea typeface="굴림체" panose="020B0609000101010101" pitchFamily="49" charset="-127"/>
              </a:rPr>
              <a:t>탐색대상이 존재하지 않을 경우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highlight>
                  <a:srgbClr val="FFFF00"/>
                </a:highlight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highlight>
                  <a:srgbClr val="FFFF00"/>
                </a:highlight>
                <a:latin typeface="굴림체" panose="020B0609000101010101" pitchFamily="49" charset="-127"/>
                <a:ea typeface="굴림체" panose="020B0609000101010101" pitchFamily="49" charset="-127"/>
              </a:rPr>
              <a:t>탐색대상의 값은 탐색범위의 값을 넘어선다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highlight>
                  <a:srgbClr val="FFFF00"/>
                </a:highlight>
                <a:latin typeface="굴림체" panose="020B0609000101010101" pitchFamily="49" charset="-127"/>
                <a:ea typeface="굴림체" panose="020B0609000101010101" pitchFamily="49" charset="-127"/>
              </a:rPr>
              <a:t>.’</a:t>
            </a:r>
          </a:p>
          <a:p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시간 복잡도 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O(log₂(</a:t>
            </a:r>
            <a:r>
              <a:rPr lang="en-US" altLang="ko-KR" sz="12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log₂n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 (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정렬이 되어있을 경우 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84" y="982051"/>
            <a:ext cx="4521688" cy="279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05400" y="2400301"/>
            <a:ext cx="2006599" cy="2051050"/>
            <a:chOff x="5105400" y="2400301"/>
            <a:chExt cx="2006599" cy="2051050"/>
          </a:xfrm>
        </p:grpSpPr>
        <p:sp>
          <p:nvSpPr>
            <p:cNvPr id="5" name="직사각형 4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4002" y="2444661"/>
              <a:ext cx="195799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</a:t>
              </a:r>
              <a:endParaRPr lang="ko-KR" altLang="en-US" sz="11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84118" y="4451351"/>
            <a:ext cx="25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Binary Search Tree</a:t>
            </a:r>
            <a:endParaRPr lang="ko-KR" altLang="en-US" sz="200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6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990599" cy="1031565"/>
            <a:chOff x="5105400" y="2400301"/>
            <a:chExt cx="19695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7000" y="2577060"/>
              <a:ext cx="1957997" cy="1652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</a:t>
              </a:r>
              <a:endParaRPr lang="ko-KR" altLang="en-US" sz="4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439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Binary Search Tree 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9705" y="912801"/>
            <a:ext cx="652884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굴림체" panose="020B0609000101010101" pitchFamily="49" charset="-127"/>
                <a:ea typeface="굴림체" panose="020B0609000101010101" pitchFamily="49" charset="-127"/>
              </a:rPr>
              <a:t>이진 탐색 트리의 조건 </a:t>
            </a:r>
            <a:endParaRPr lang="en-US" altLang="ko-KR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highlight>
                <a:srgbClr val="FFFF00"/>
              </a:highlight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각 노드에 값이 있다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각 노드의 키 값은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모두 달라야 한다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(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유일하다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루트 노드의 키가 왼쪽 서브 트리를 구성하는 어떠한 노드의 키보다 크다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루트 노드의 키가 오른쪽 서브 트리를 구성하는 어떠한 노트의 키보다 작다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왼쪽과 오른쪽 서브 트리도 이진탐색 트리이다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929" y="3234613"/>
            <a:ext cx="3556398" cy="30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05400" y="2400301"/>
            <a:ext cx="2006599" cy="2051050"/>
            <a:chOff x="5105400" y="2400301"/>
            <a:chExt cx="2006599" cy="2051050"/>
          </a:xfrm>
        </p:grpSpPr>
        <p:sp>
          <p:nvSpPr>
            <p:cNvPr id="5" name="직사각형 4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4002" y="2444661"/>
              <a:ext cx="195799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</a:t>
              </a:r>
              <a:endParaRPr lang="ko-KR" altLang="en-US" sz="11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84118" y="4451351"/>
            <a:ext cx="25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Insert &amp; Search</a:t>
            </a:r>
            <a:endParaRPr lang="ko-KR" altLang="en-US" sz="200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6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500</Words>
  <Application>Microsoft Macintosh PowerPoint</Application>
  <PresentationFormat>와이드스크린</PresentationFormat>
  <Paragraphs>112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굴림체</vt:lpstr>
      <vt:lpstr>맑은 고딕</vt:lpstr>
      <vt:lpstr>Arial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이성원</cp:lastModifiedBy>
  <cp:revision>33</cp:revision>
  <dcterms:created xsi:type="dcterms:W3CDTF">2016-03-09T07:08:55Z</dcterms:created>
  <dcterms:modified xsi:type="dcterms:W3CDTF">2017-03-26T14:40:16Z</dcterms:modified>
</cp:coreProperties>
</file>