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7" r:id="rId9"/>
    <p:sldId id="263" r:id="rId10"/>
    <p:sldId id="268" r:id="rId11"/>
    <p:sldId id="272" r:id="rId12"/>
    <p:sldId id="273" r:id="rId13"/>
    <p:sldId id="274" r:id="rId14"/>
    <p:sldId id="265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6" autoAdjust="0"/>
    <p:restoredTop sz="94660"/>
  </p:normalViewPr>
  <p:slideViewPr>
    <p:cSldViewPr snapToGrid="0">
      <p:cViewPr>
        <p:scale>
          <a:sx n="156" d="100"/>
          <a:sy n="156" d="100"/>
        </p:scale>
        <p:origin x="272" y="112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4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024F-D425-42E9-89F7-29DF15C6F096}" type="datetimeFigureOut">
              <a:rPr lang="ko-KR" altLang="en-US" smtClean="0"/>
              <a:t>2017. 4. 10.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03996" y="872402"/>
            <a:ext cx="739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Structure </a:t>
            </a:r>
            <a:endParaRPr lang="ko-KR" altLang="en-US" sz="8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9049" y="5934158"/>
            <a:ext cx="434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Wisoft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|  </a:t>
            </a:r>
            <a:r>
              <a:rPr lang="ko-KR" altLang="en-US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이성원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| jusk2@naver.com</a:t>
            </a:r>
            <a:endParaRPr lang="ko-KR" altLang="en-US" sz="105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36" y="6332537"/>
            <a:ext cx="809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040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-1</a:t>
              </a:r>
              <a:endPara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4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선형 조사법 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911600" y="3993123"/>
                <a:ext cx="7440038" cy="14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 smtClean="0"/>
                  <a:t>충돌이 발생하면 옆자리 인덱스에 데이터를 삽입한다</a:t>
                </a:r>
                <a:r>
                  <a:rPr kumimoji="1" lang="en-US" altLang="ko-KR" sz="1400" dirty="0" smtClean="0"/>
                  <a:t>.</a:t>
                </a:r>
              </a:p>
              <a:p>
                <a:endParaRPr kumimoji="1"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1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400" i="1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ko-KR" sz="1400" i="1">
                          <a:latin typeface="Cambria Math" charset="0"/>
                        </a:rPr>
                        <m:t>+</m:t>
                      </m:r>
                      <m:r>
                        <a:rPr kumimoji="1" lang="en-US" altLang="ko-KR" sz="1400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ko-KR" sz="1400" i="1">
                          <a:latin typeface="Cambria Math" charset="0"/>
                        </a:rPr>
                        <m:t>→</m:t>
                      </m:r>
                      <m:r>
                        <a:rPr kumimoji="1" lang="en-US" altLang="ko-KR" sz="1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400" i="1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ko-KR" sz="1400" i="1">
                          <a:latin typeface="Cambria Math" charset="0"/>
                        </a:rPr>
                        <m:t>+</m:t>
                      </m:r>
                      <m:r>
                        <a:rPr kumimoji="1" lang="en-US" altLang="ko-KR" sz="1400" b="0" i="1" smtClean="0">
                          <a:latin typeface="Cambria Math" charset="0"/>
                        </a:rPr>
                        <m:t>2</m:t>
                      </m:r>
                      <m:r>
                        <a:rPr kumimoji="1" lang="en-US" altLang="ko-KR" sz="1400" i="1">
                          <a:latin typeface="Cambria Math" charset="0"/>
                        </a:rPr>
                        <m:t>→</m:t>
                      </m:r>
                      <m:r>
                        <a:rPr kumimoji="1" lang="en-US" altLang="ko-KR" sz="1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400" i="1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ko-KR" sz="1400" i="1">
                          <a:latin typeface="Cambria Math" charset="0"/>
                        </a:rPr>
                        <m:t>+</m:t>
                      </m:r>
                      <m:r>
                        <a:rPr kumimoji="1" lang="en-US" altLang="ko-KR" sz="14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1400" i="1">
                          <a:latin typeface="Cambria Math" charset="0"/>
                        </a:rPr>
                        <m:t> …</m:t>
                      </m:r>
                    </m:oMath>
                  </m:oMathPara>
                </a14:m>
                <a:endParaRPr kumimoji="1" lang="en-US" altLang="ko-KR" sz="1400" dirty="0"/>
              </a:p>
              <a:p>
                <a:endParaRPr kumimoji="1" lang="en-US" altLang="ko-KR" sz="1400" dirty="0"/>
              </a:p>
              <a:p>
                <a:r>
                  <a:rPr kumimoji="1" lang="ko-KR" altLang="en-US" sz="1400" dirty="0" smtClean="0"/>
                  <a:t>충돌의 횟수가 증가함에 따라서 </a:t>
                </a:r>
                <a:r>
                  <a:rPr kumimoji="1" lang="en-US" altLang="ko-KR" sz="1400" dirty="0" smtClean="0"/>
                  <a:t>’</a:t>
                </a:r>
                <a:r>
                  <a:rPr kumimoji="1" lang="ko-KR" altLang="en-US" sz="1400" dirty="0" smtClean="0"/>
                  <a:t>클러스터 현상</a:t>
                </a:r>
                <a:r>
                  <a:rPr kumimoji="1" lang="en-US" altLang="ko-KR" sz="1400" dirty="0" smtClean="0"/>
                  <a:t>’</a:t>
                </a:r>
                <a:r>
                  <a:rPr kumimoji="1" lang="ko-KR" altLang="en-US" sz="1400" dirty="0" smtClean="0"/>
                  <a:t>이 발생한다는 단점이 있다</a:t>
                </a:r>
                <a:r>
                  <a:rPr kumimoji="1" lang="en-US" altLang="ko-KR" sz="1400" dirty="0" smtClean="0"/>
                  <a:t>.</a:t>
                </a:r>
                <a:r>
                  <a:rPr kumimoji="1" lang="ko-KR" altLang="en-US" sz="1400" dirty="0" smtClean="0"/>
                  <a:t> </a:t>
                </a:r>
                <a:endParaRPr kumimoji="1" lang="en-US" altLang="ko-KR" sz="1400" dirty="0" smtClean="0"/>
              </a:p>
              <a:p>
                <a:r>
                  <a:rPr kumimoji="1" lang="en-US" altLang="ko-KR" sz="1400" dirty="0"/>
                  <a:t>	</a:t>
                </a:r>
                <a:r>
                  <a:rPr kumimoji="1" lang="en-US" altLang="ko-KR" sz="1400" dirty="0" smtClean="0"/>
                  <a:t>-&gt;</a:t>
                </a:r>
                <a:r>
                  <a:rPr kumimoji="1" lang="ko-KR" altLang="en-US" sz="1400" dirty="0" smtClean="0"/>
                  <a:t> 특정영역에 데이터가 몰리기 때문에 충돌이 발생할 가능성이 높다</a:t>
                </a:r>
                <a:r>
                  <a:rPr kumimoji="1" lang="en-US" altLang="ko-KR" sz="1400" dirty="0" smtClean="0"/>
                  <a:t>.</a:t>
                </a:r>
                <a:r>
                  <a:rPr kumimoji="1" lang="ko-KR" altLang="en-US" sz="1400" dirty="0" smtClean="0"/>
                  <a:t>  </a:t>
                </a:r>
                <a:r>
                  <a:rPr kumimoji="1" lang="ko-KR" altLang="en-US" sz="1000" dirty="0" smtClean="0"/>
                  <a:t> </a:t>
                </a:r>
                <a:endParaRPr kumimoji="1" lang="ko-KR" altLang="en-US" sz="10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3993123"/>
                <a:ext cx="7440038" cy="1403398"/>
              </a:xfrm>
              <a:prstGeom prst="rect">
                <a:avLst/>
              </a:prstGeom>
              <a:blipFill rotWithShape="0">
                <a:blip r:embed="rId3"/>
                <a:stretch>
                  <a:fillRect l="-246" t="-870" b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60" y="1251704"/>
            <a:ext cx="5762330" cy="21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03-2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4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이차 조사법 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4299925" y="3709588"/>
                <a:ext cx="744003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 smtClean="0"/>
                  <a:t>충돌이 발생하면 옆자리 인덱스에 데이터를 </a:t>
                </a:r>
                <a:r>
                  <a:rPr kumimoji="1" lang="ko-KR" altLang="en-US" sz="1400" dirty="0"/>
                  <a:t>삽입한다</a:t>
                </a:r>
                <a:r>
                  <a:rPr kumimoji="1" lang="en-US" altLang="ko-KR" sz="1400" dirty="0"/>
                  <a:t>.</a:t>
                </a:r>
              </a:p>
              <a:p>
                <a:endParaRPr kumimoji="1" lang="en-US" altLang="ko-KR" sz="140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400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ko-KR" sz="1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is-I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1400" b="0" i="1" smtClean="0">
                              <a:latin typeface="Cambria Math" charset="0"/>
                            </a:rPr>
                            <m:t>1</m:t>
                          </m:r>
                        </m:e>
                        <m:sup>
                          <m:r>
                            <a:rPr kumimoji="1" lang="is-IS" altLang="ko-KR" sz="1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1400" b="0" i="1" smtClean="0">
                          <a:latin typeface="Cambria Math" charset="0"/>
                        </a:rPr>
                        <m:t>→</m:t>
                      </m:r>
                      <m:r>
                        <a:rPr kumimoji="1" lang="en-US" altLang="ko-KR" sz="1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400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ko-KR" sz="1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is-IS" altLang="ko-KR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14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is-IS" altLang="ko-KR" sz="1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1400" b="0" i="1" smtClean="0">
                          <a:latin typeface="Cambria Math" charset="0"/>
                        </a:rPr>
                        <m:t>→</m:t>
                      </m:r>
                      <m:r>
                        <a:rPr kumimoji="1" lang="en-US" altLang="ko-KR" sz="1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400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ko-KR" sz="1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is-IS" altLang="ko-KR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1400" b="0" i="1" smtClean="0">
                              <a:latin typeface="Cambria Math" charset="0"/>
                            </a:rPr>
                            <m:t>3</m:t>
                          </m:r>
                        </m:e>
                        <m:sup>
                          <m:r>
                            <a:rPr kumimoji="1" lang="is-IS" altLang="ko-KR" sz="1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1400" b="0" i="1" smtClean="0">
                          <a:latin typeface="Cambria Math" charset="0"/>
                        </a:rPr>
                        <m:t> …</m:t>
                      </m:r>
                    </m:oMath>
                  </m:oMathPara>
                </a14:m>
                <a:endParaRPr kumimoji="1" lang="en-US" altLang="ko-KR" sz="1400" dirty="0"/>
              </a:p>
              <a:p>
                <a:endParaRPr kumimoji="1" lang="en-US" altLang="ko-KR" sz="1400" dirty="0"/>
              </a:p>
              <a:p>
                <a:r>
                  <a:rPr kumimoji="1" lang="en-US" altLang="ko-KR" sz="1400" dirty="0" smtClean="0"/>
                  <a:t>EMPTY : </a:t>
                </a:r>
                <a:r>
                  <a:rPr kumimoji="1" lang="ko-KR" altLang="en-US" sz="1400" dirty="0" smtClean="0"/>
                  <a:t>이 슬롯에는 데이터가 저장된봐 없다 </a:t>
                </a:r>
                <a:endParaRPr kumimoji="1" lang="en-US" altLang="ko-KR" sz="1400" dirty="0" smtClean="0"/>
              </a:p>
              <a:p>
                <a:r>
                  <a:rPr kumimoji="1" lang="en-US" altLang="ko-KR" sz="1400" dirty="0" smtClean="0"/>
                  <a:t>DELETED : </a:t>
                </a:r>
                <a:r>
                  <a:rPr kumimoji="1" lang="ko-KR" altLang="en-US" sz="1400" dirty="0" smtClean="0"/>
                  <a:t>이 슬롯에는 데이터가 저장된봐 있으나 현재는 비워진 상태이다</a:t>
                </a:r>
                <a:r>
                  <a:rPr kumimoji="1" lang="en-US" altLang="ko-KR" sz="1400" dirty="0" smtClean="0"/>
                  <a:t>.</a:t>
                </a:r>
                <a:r>
                  <a:rPr kumimoji="1" lang="ko-KR" altLang="en-US" sz="1400" dirty="0" smtClean="0"/>
                  <a:t>  </a:t>
                </a:r>
                <a:endParaRPr kumimoji="1" lang="en-US" altLang="ko-KR" sz="1400" dirty="0" smtClean="0"/>
              </a:p>
              <a:p>
                <a:r>
                  <a:rPr kumimoji="1" lang="en-US" altLang="ko-KR" sz="1400" dirty="0" smtClean="0"/>
                  <a:t>INUSE : </a:t>
                </a:r>
                <a:r>
                  <a:rPr kumimoji="1" lang="ko-KR" altLang="en-US" sz="1400" dirty="0" smtClean="0"/>
                  <a:t>이 슬롯에는 현재 유효한 데이터가 저장되어 있다</a:t>
                </a:r>
                <a:r>
                  <a:rPr kumimoji="1" lang="en-US" altLang="ko-KR" sz="1400" dirty="0" smtClean="0"/>
                  <a:t>.</a:t>
                </a:r>
                <a:r>
                  <a:rPr kumimoji="1" lang="ko-KR" altLang="en-US" sz="1400" dirty="0" smtClean="0"/>
                  <a:t> </a:t>
                </a:r>
                <a:endParaRPr kumimoji="1" lang="en-US" altLang="ko-KR" sz="1400" dirty="0" smtClean="0"/>
              </a:p>
              <a:p>
                <a:endParaRPr kumimoji="1" lang="en-US" altLang="ko-KR" sz="1400" dirty="0" smtClean="0"/>
              </a:p>
              <a:p>
                <a:pPr algn="ctr"/>
                <a:r>
                  <a:rPr kumimoji="1" lang="en-US" altLang="ko-KR" sz="1400" dirty="0" smtClean="0"/>
                  <a:t>-</a:t>
                </a:r>
                <a:r>
                  <a:rPr kumimoji="1" lang="ko-KR" altLang="en-US" sz="1400" dirty="0" smtClean="0"/>
                  <a:t> 슬롯상태가 </a:t>
                </a:r>
                <a:r>
                  <a:rPr kumimoji="1" lang="en-US" altLang="ko-KR" sz="1400" dirty="0" smtClean="0"/>
                  <a:t>Empty</a:t>
                </a:r>
                <a:r>
                  <a:rPr kumimoji="1" lang="ko-KR" altLang="en-US" sz="1400" dirty="0" smtClean="0"/>
                  <a:t>이면 데이터가 존재 하지 않으므로 탐색을 중지 </a:t>
                </a:r>
                <a:r>
                  <a:rPr kumimoji="1" lang="en-US" altLang="ko-KR" sz="1400" dirty="0" smtClean="0"/>
                  <a:t>-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kumimoji="1" lang="ko-KR" altLang="en-US" sz="1400" dirty="0" smtClean="0"/>
                  <a:t>슬롯상태가 </a:t>
                </a:r>
                <a:r>
                  <a:rPr kumimoji="1" lang="en-US" altLang="ko-KR" sz="1400" dirty="0" smtClean="0"/>
                  <a:t>Delete</a:t>
                </a:r>
                <a:r>
                  <a:rPr kumimoji="1" lang="ko-KR" altLang="en-US" sz="1400" dirty="0" smtClean="0"/>
                  <a:t>이면 충돌이 발생하여 조사법에 의거하여 재탐색을 진행 </a:t>
                </a:r>
                <a:r>
                  <a:rPr kumimoji="1" lang="en-US" altLang="ko-KR" sz="1400" dirty="0" smtClean="0"/>
                  <a:t>-</a:t>
                </a:r>
              </a:p>
              <a:p>
                <a:pPr marL="285750" indent="-285750" algn="ctr">
                  <a:buFontTx/>
                  <a:buChar char="-"/>
                </a:pPr>
                <a:endParaRPr kumimoji="1" lang="en-US" altLang="ko-KR" sz="1400" dirty="0"/>
              </a:p>
              <a:p>
                <a:pPr algn="ctr"/>
                <a:r>
                  <a:rPr kumimoji="1" lang="en-US" altLang="ko-KR" sz="1400" b="1" dirty="0" smtClean="0">
                    <a:solidFill>
                      <a:srgbClr val="FF0000"/>
                    </a:solidFill>
                  </a:rPr>
                  <a:t>&lt;</a:t>
                </a:r>
                <a:r>
                  <a:rPr kumimoji="1" lang="ko-KR" altLang="en-US" sz="1400" b="1" dirty="0" smtClean="0">
                    <a:solidFill>
                      <a:srgbClr val="FF0000"/>
                    </a:solidFill>
                  </a:rPr>
                  <a:t> 충돌의 해결을 위해 </a:t>
                </a:r>
                <a:r>
                  <a:rPr kumimoji="1" lang="en-US" altLang="ko-KR" sz="1400" b="1" dirty="0" smtClean="0">
                    <a:solidFill>
                      <a:srgbClr val="FF0000"/>
                    </a:solidFill>
                  </a:rPr>
                  <a:t>Delete</a:t>
                </a:r>
                <a:r>
                  <a:rPr kumimoji="1" lang="ko-KR" altLang="en-US" sz="1400" b="1" dirty="0" smtClean="0">
                    <a:solidFill>
                      <a:srgbClr val="FF0000"/>
                    </a:solidFill>
                  </a:rPr>
                  <a:t>를 포함하며</a:t>
                </a:r>
                <a:r>
                  <a:rPr kumimoji="1" lang="en-US" altLang="ko-KR" sz="1400" b="1" dirty="0" smtClean="0">
                    <a:solidFill>
                      <a:srgbClr val="FF0000"/>
                    </a:solidFill>
                  </a:rPr>
                  <a:t>,</a:t>
                </a:r>
                <a:r>
                  <a:rPr kumimoji="1" lang="ko-KR" altLang="en-US" sz="1400" b="1" dirty="0" smtClean="0">
                    <a:solidFill>
                      <a:srgbClr val="FF0000"/>
                    </a:solidFill>
                  </a:rPr>
                  <a:t> 탐색시 충돌을 의심하는 과정을 추가 </a:t>
                </a:r>
                <a:r>
                  <a:rPr kumimoji="1" lang="en-US" altLang="ko-KR" sz="1400" b="1" dirty="0" smtClean="0">
                    <a:solidFill>
                      <a:srgbClr val="FF0000"/>
                    </a:solidFill>
                  </a:rPr>
                  <a:t>&gt;</a:t>
                </a:r>
                <a:r>
                  <a:rPr kumimoji="1" lang="ko-KR" altLang="en-US" sz="1400" b="1" dirty="0" smtClean="0"/>
                  <a:t>    </a:t>
                </a:r>
                <a:r>
                  <a:rPr kumimoji="1" lang="ko-KR" altLang="en-US" sz="1000" b="1" dirty="0" smtClean="0"/>
                  <a:t> </a:t>
                </a:r>
                <a:endParaRPr kumimoji="1" lang="ko-KR" altLang="en-US" sz="1000" b="1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25" y="3709588"/>
                <a:ext cx="7440038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246" t="-456" b="-1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25" y="1151068"/>
            <a:ext cx="7014799" cy="20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03-3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4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이중 해쉬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4172334" y="1632695"/>
                <a:ext cx="7440038" cy="2898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 smtClean="0"/>
                  <a:t>이차 조사법은 </a:t>
                </a:r>
                <a:r>
                  <a:rPr kumimoji="1" lang="en-US" altLang="ko-KR" sz="1400" dirty="0" smtClean="0"/>
                  <a:t>“</a:t>
                </a:r>
                <a:r>
                  <a:rPr kumimoji="1" lang="ko-KR" altLang="en-US" sz="1400" dirty="0" smtClean="0"/>
                  <a:t>해쉬값이 다르면</a:t>
                </a:r>
                <a:r>
                  <a:rPr kumimoji="1" lang="en-US" altLang="ko-KR" sz="1400" dirty="0" smtClean="0"/>
                  <a:t>,</a:t>
                </a:r>
                <a:r>
                  <a:rPr kumimoji="1" lang="ko-KR" altLang="en-US" sz="1400" dirty="0" smtClean="0"/>
                  <a:t> 충돌발생시 빈 슬롯을 찾기 위해서 접근하는 위치가 동일</a:t>
                </a:r>
                <a:endParaRPr kumimoji="1" lang="en-US" altLang="ko-KR" sz="1400" dirty="0" smtClean="0"/>
              </a:p>
              <a:p>
                <a:endParaRPr kumimoji="1" lang="en-US" altLang="ko-KR" sz="1400" i="1" dirty="0" smtClean="0">
                  <a:latin typeface="Cambria Math" charset="0"/>
                </a:endParaRPr>
              </a:p>
              <a:p>
                <a:pPr algn="ctr"/>
                <a:r>
                  <a:rPr kumimoji="1" lang="en-US" altLang="ko-KR" sz="1400" b="0" dirty="0" smtClean="0"/>
                  <a:t>1</a:t>
                </a:r>
                <a:r>
                  <a:rPr kumimoji="1" lang="ko-KR" altLang="en-US" sz="1400" dirty="0" smtClean="0"/>
                  <a:t>차 </a:t>
                </a:r>
                <a14:m>
                  <m:oMath xmlns:m="http://schemas.openxmlformats.org/officeDocument/2006/math">
                    <m:r>
                      <a:rPr kumimoji="1" lang="ko-KR" altLang="en-US" sz="1400" b="0" i="1" smtClean="0">
                        <a:latin typeface="Cambria Math" charset="0"/>
                      </a:rPr>
                      <m:t>해</m:t>
                    </m:r>
                    <m:r>
                      <a:rPr kumimoji="1" lang="ko-KR" altLang="en-US" sz="1400" i="1" smtClean="0">
                        <a:latin typeface="Cambria Math" charset="0"/>
                      </a:rPr>
                      <m:t>쉬 </m:t>
                    </m:r>
                    <m:r>
                      <a:rPr kumimoji="1" lang="ko-KR" altLang="en-US" sz="1400" b="0" i="1" smtClean="0">
                        <a:latin typeface="Cambria Math" charset="0"/>
                      </a:rPr>
                      <m:t>함</m:t>
                    </m:r>
                    <m:r>
                      <a:rPr kumimoji="1" lang="ko-KR" altLang="en-US" sz="1400" i="1" smtClean="0">
                        <a:latin typeface="Cambria Math" charset="0"/>
                      </a:rPr>
                      <m:t>수</m:t>
                    </m:r>
                    <m:r>
                      <a:rPr kumimoji="1" lang="en-US" altLang="ko-KR" sz="1400" b="0" i="1" smtClean="0">
                        <a:latin typeface="Cambria Math" charset="0"/>
                      </a:rPr>
                      <m:t> : </m:t>
                    </m:r>
                    <m:r>
                      <a:rPr kumimoji="1" lang="en-US" altLang="ko-KR" sz="1400" b="0" i="1" smtClean="0">
                        <a:latin typeface="Cambria Math" charset="0"/>
                      </a:rPr>
                      <m:t>h</m:t>
                    </m:r>
                    <m:r>
                      <a:rPr kumimoji="1" lang="en-US" altLang="ko-KR" sz="1400" b="0" i="1" smtClean="0">
                        <a:latin typeface="Cambria Math" charset="0"/>
                      </a:rPr>
                      <m:t>1</m:t>
                    </m:r>
                    <m:d>
                      <m:dPr>
                        <m:ctrlPr>
                          <a:rPr kumimoji="1" lang="en-US" altLang="ko-KR" sz="1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1400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kumimoji="1" lang="en-US" altLang="ko-KR" sz="14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1400" b="0" i="1" smtClean="0">
                        <a:latin typeface="Cambria Math" charset="0"/>
                      </a:rPr>
                      <m:t>𝑘</m:t>
                    </m:r>
                    <m:r>
                      <a:rPr kumimoji="1" lang="en-US" altLang="ko-KR" sz="1400" b="0" i="1" smtClean="0">
                        <a:latin typeface="Cambria Math" charset="0"/>
                      </a:rPr>
                      <m:t> %</m:t>
                    </m:r>
                  </m:oMath>
                </a14:m>
                <a:r>
                  <a:rPr kumimoji="1" lang="en-US" altLang="ko-KR" sz="1400" dirty="0" smtClean="0"/>
                  <a:t> array length</a:t>
                </a:r>
              </a:p>
              <a:p>
                <a:pPr algn="ctr"/>
                <a:r>
                  <a:rPr kumimoji="1" lang="en-US" altLang="ko-KR" sz="1400" dirty="0" smtClean="0"/>
                  <a:t>2</a:t>
                </a:r>
                <a:r>
                  <a:rPr kumimoji="1" lang="ko-KR" altLang="en-US" sz="1400" dirty="0" smtClean="0"/>
                  <a:t>차 해쉬 함수 </a:t>
                </a:r>
                <a:r>
                  <a:rPr kumimoji="1" lang="en-US" altLang="ko-KR" sz="1400" dirty="0" smtClean="0"/>
                  <a:t>:</a:t>
                </a:r>
                <a:r>
                  <a:rPr kumimoji="1" lang="ko-KR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charset="0"/>
                      </a:rPr>
                      <m:t>h</m:t>
                    </m:r>
                    <m:r>
                      <a:rPr kumimoji="1" lang="en-US" altLang="ko-KR" sz="1400" b="0" i="1" smtClean="0">
                        <a:latin typeface="Cambria Math" charset="0"/>
                      </a:rPr>
                      <m:t>2</m:t>
                    </m:r>
                    <m:d>
                      <m:dPr>
                        <m:ctrlPr>
                          <a:rPr kumimoji="1" lang="en-US" altLang="ko-KR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1400" i="1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kumimoji="1" lang="en-US" altLang="ko-KR" sz="1400" i="1">
                        <a:latin typeface="Cambria Math" charset="0"/>
                      </a:rPr>
                      <m:t>=</m:t>
                    </m:r>
                    <m:r>
                      <a:rPr kumimoji="1" lang="en-US" altLang="ko-KR" sz="1400" b="0" i="1" smtClean="0">
                        <a:latin typeface="Cambria Math" charset="0"/>
                      </a:rPr>
                      <m:t>1+</m:t>
                    </m:r>
                    <m:d>
                      <m:dPr>
                        <m:ctrlPr>
                          <a:rPr kumimoji="1" lang="en-US" altLang="ko-KR" sz="1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1400" b="0" i="1" smtClean="0">
                            <a:latin typeface="Cambria Math" charset="0"/>
                          </a:rPr>
                          <m:t>𝑘</m:t>
                        </m:r>
                        <m:r>
                          <a:rPr kumimoji="1" lang="en-US" altLang="ko-KR" sz="1400" i="1">
                            <a:latin typeface="Cambria Math" charset="0"/>
                          </a:rPr>
                          <m:t> %</m:t>
                        </m:r>
                        <m:r>
                          <a:rPr kumimoji="1" lang="en-US" altLang="ko-KR" sz="14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 sz="1400" b="0" i="0" smtClean="0">
                            <a:latin typeface="Cambria Math" charset="0"/>
                          </a:rPr>
                          <m:t>c</m:t>
                        </m:r>
                      </m:e>
                    </m:d>
                  </m:oMath>
                </a14:m>
                <a:endParaRPr kumimoji="1" lang="en-US" altLang="ko-KR" sz="1400" b="0" dirty="0" smtClean="0"/>
              </a:p>
              <a:p>
                <a:pPr algn="ctr"/>
                <a:endParaRPr kumimoji="1" lang="en-US" altLang="ko-KR" sz="1400" dirty="0" smtClean="0"/>
              </a:p>
              <a:p>
                <a:r>
                  <a:rPr kumimoji="1" lang="ko-KR" altLang="en-US" sz="1400" dirty="0" smtClean="0"/>
                  <a:t>배열의 길이보다 작은값으로 결정하는 이유 </a:t>
                </a:r>
                <a:endParaRPr kumimoji="1" lang="en-US" altLang="ko-KR" sz="1400" dirty="0" smtClean="0"/>
              </a:p>
              <a:p>
                <a:r>
                  <a:rPr kumimoji="1" lang="en-US" altLang="ko-KR" sz="1400" dirty="0" smtClean="0"/>
                  <a:t>	-&gt;</a:t>
                </a:r>
                <a:r>
                  <a:rPr kumimoji="1" lang="ko-KR" altLang="en-US" sz="1400" dirty="0" smtClean="0"/>
                  <a:t> 가급적 </a:t>
                </a:r>
                <a:r>
                  <a:rPr kumimoji="1" lang="en-US" altLang="ko-KR" sz="1400" dirty="0" smtClean="0"/>
                  <a:t>2</a:t>
                </a:r>
                <a:r>
                  <a:rPr kumimoji="1" lang="ko-KR" altLang="en-US" sz="1400" dirty="0" smtClean="0"/>
                  <a:t>차 해쉬 값이 </a:t>
                </a:r>
                <a:r>
                  <a:rPr kumimoji="1" lang="en-US" altLang="ko-KR" sz="1400" dirty="0" smtClean="0"/>
                  <a:t>1</a:t>
                </a:r>
                <a:r>
                  <a:rPr kumimoji="1" lang="ko-KR" altLang="en-US" sz="1400" dirty="0" smtClean="0"/>
                  <a:t>차 해쉬 값을 넘어서지 않게 하기 위해서 </a:t>
                </a:r>
                <a:endParaRPr kumimoji="1" lang="en-US" altLang="ko-KR" sz="1400" dirty="0" smtClean="0"/>
              </a:p>
              <a:p>
                <a:endParaRPr kumimoji="1" lang="en-US" altLang="ko-KR" sz="1400" dirty="0" smtClean="0"/>
              </a:p>
              <a:p>
                <a:r>
                  <a:rPr kumimoji="1" lang="en-US" altLang="ko-KR" sz="1400" dirty="0" smtClean="0"/>
                  <a:t>2</a:t>
                </a:r>
                <a:r>
                  <a:rPr kumimoji="1" lang="ko-KR" altLang="en-US" sz="1400" dirty="0" smtClean="0"/>
                  <a:t>차 해쉬함수에서 </a:t>
                </a:r>
                <a:r>
                  <a:rPr kumimoji="1" lang="en-US" altLang="ko-KR" sz="1400" dirty="0" smtClean="0"/>
                  <a:t>+1</a:t>
                </a:r>
                <a:r>
                  <a:rPr kumimoji="1" lang="ko-KR" altLang="en-US" sz="1400" dirty="0" smtClean="0"/>
                  <a:t>을 하는 이유 </a:t>
                </a:r>
                <a:endParaRPr kumimoji="1" lang="en-US" altLang="ko-KR" sz="1400" dirty="0" smtClean="0"/>
              </a:p>
              <a:p>
                <a:r>
                  <a:rPr kumimoji="1" lang="en-US" altLang="ko-KR" sz="1400" dirty="0"/>
                  <a:t>	</a:t>
                </a:r>
                <a:r>
                  <a:rPr kumimoji="1" lang="en-US" altLang="ko-KR" sz="1400" dirty="0" smtClean="0"/>
                  <a:t>-&gt;</a:t>
                </a:r>
                <a:r>
                  <a:rPr kumimoji="1" lang="ko-KR" altLang="en-US" sz="1400" dirty="0" smtClean="0"/>
                  <a:t> </a:t>
                </a:r>
                <a:r>
                  <a:rPr kumimoji="1" lang="en-US" altLang="ko-KR" sz="1400" dirty="0" smtClean="0"/>
                  <a:t>2</a:t>
                </a:r>
                <a:r>
                  <a:rPr kumimoji="1" lang="ko-KR" altLang="en-US" sz="1400" dirty="0" smtClean="0"/>
                  <a:t>차 해쉬 값이 </a:t>
                </a:r>
                <a:r>
                  <a:rPr kumimoji="1" lang="en-US" altLang="ko-KR" sz="1400" dirty="0" smtClean="0"/>
                  <a:t>0</a:t>
                </a:r>
                <a:r>
                  <a:rPr kumimoji="1" lang="ko-KR" altLang="en-US" sz="1400" dirty="0" smtClean="0"/>
                  <a:t>이 되면 안되기 때문에</a:t>
                </a:r>
                <a:endParaRPr kumimoji="1" lang="en-US" altLang="ko-KR" sz="1400" dirty="0" smtClean="0"/>
              </a:p>
              <a:p>
                <a:endParaRPr kumimoji="1" lang="en-US" altLang="ko-KR" sz="1400" dirty="0" smtClean="0"/>
              </a:p>
              <a:p>
                <a:r>
                  <a:rPr kumimoji="1" lang="ko-KR" altLang="en-US" sz="1400" dirty="0" smtClean="0"/>
                  <a:t>소수로 결정하는 이유 </a:t>
                </a:r>
                <a:endParaRPr kumimoji="1" lang="en-US" altLang="ko-KR" sz="1400" dirty="0" smtClean="0"/>
              </a:p>
              <a:p>
                <a:r>
                  <a:rPr kumimoji="1" lang="en-US" altLang="ko-KR" sz="1400" dirty="0"/>
                  <a:t>	</a:t>
                </a:r>
                <a:r>
                  <a:rPr kumimoji="1" lang="en-US" altLang="ko-KR" sz="1400" dirty="0" smtClean="0"/>
                  <a:t>-&gt;</a:t>
                </a:r>
                <a:r>
                  <a:rPr kumimoji="1" lang="ko-KR" altLang="en-US" sz="1400" dirty="0" smtClean="0"/>
                  <a:t> 소수를 선택하면 클러스터 현상의 발생 확률을 현저히 낮춘다는 통계에 의거</a:t>
                </a:r>
                <a:endParaRPr kumimoji="1" lang="en-US" altLang="ko-KR" sz="1400" dirty="0" smtClean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34" y="1632695"/>
                <a:ext cx="7440038" cy="2898037"/>
              </a:xfrm>
              <a:prstGeom prst="rect">
                <a:avLst/>
              </a:prstGeom>
              <a:blipFill rotWithShape="0">
                <a:blip r:embed="rId3"/>
                <a:stretch>
                  <a:fillRect l="-246" t="-421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03-4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4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Chaining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086825" y="4531526"/>
            <a:ext cx="74400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>
                <a:latin typeface="Cambria Math" charset="0"/>
              </a:rPr>
              <a:t>지금까지 살펴본 방식은 </a:t>
            </a:r>
            <a:r>
              <a:rPr kumimoji="1" lang="en-US" altLang="ko-KR" sz="1400" dirty="0" smtClean="0">
                <a:latin typeface="Cambria Math" charset="0"/>
              </a:rPr>
              <a:t>’</a:t>
            </a:r>
            <a:r>
              <a:rPr kumimoji="1" lang="ko-KR" altLang="en-US" sz="1400" dirty="0" smtClean="0">
                <a:latin typeface="Cambria Math" charset="0"/>
              </a:rPr>
              <a:t>열린 어드레싱</a:t>
            </a:r>
            <a:r>
              <a:rPr kumimoji="1" lang="en-US" altLang="ko-KR" sz="1400" dirty="0" smtClean="0">
                <a:latin typeface="Cambria Math" charset="0"/>
              </a:rPr>
              <a:t>’</a:t>
            </a:r>
            <a:r>
              <a:rPr kumimoji="1" lang="ko-KR" altLang="en-US" sz="1400" dirty="0" smtClean="0">
                <a:latin typeface="Cambria Math" charset="0"/>
              </a:rPr>
              <a:t> 방법이다</a:t>
            </a:r>
            <a:r>
              <a:rPr kumimoji="1" lang="en-US" altLang="ko-KR" sz="1400" dirty="0" smtClean="0">
                <a:latin typeface="Cambria Math" charset="0"/>
              </a:rPr>
              <a:t>.</a:t>
            </a:r>
            <a:r>
              <a:rPr kumimoji="1" lang="ko-KR" altLang="en-US" sz="1400" dirty="0" smtClean="0">
                <a:latin typeface="Cambria Math" charset="0"/>
              </a:rPr>
              <a:t> </a:t>
            </a:r>
            <a:endParaRPr kumimoji="1" lang="en-US" altLang="ko-KR" sz="1400" dirty="0" smtClean="0">
              <a:latin typeface="Cambria Math" charset="0"/>
            </a:endParaRPr>
          </a:p>
          <a:p>
            <a:r>
              <a:rPr kumimoji="1" lang="en-US" altLang="ko-KR" sz="1400" dirty="0">
                <a:latin typeface="Cambria Math" charset="0"/>
              </a:rPr>
              <a:t>	</a:t>
            </a:r>
            <a:r>
              <a:rPr kumimoji="1" lang="en-US" altLang="ko-KR" sz="1400" dirty="0" smtClean="0">
                <a:latin typeface="Cambria Math" charset="0"/>
              </a:rPr>
              <a:t>-&gt;</a:t>
            </a:r>
            <a:r>
              <a:rPr kumimoji="1" lang="ko-KR" altLang="en-US" sz="1400" dirty="0" smtClean="0">
                <a:latin typeface="Cambria Math" charset="0"/>
              </a:rPr>
              <a:t> 충돌이 발생하지 않을 경우 메모리 낭비가 심하다</a:t>
            </a:r>
            <a:r>
              <a:rPr kumimoji="1" lang="en-US" altLang="ko-KR" sz="1400" dirty="0" smtClean="0">
                <a:latin typeface="Cambria Math" charset="0"/>
              </a:rPr>
              <a:t>.</a:t>
            </a:r>
            <a:r>
              <a:rPr kumimoji="1" lang="ko-KR" altLang="en-US" sz="1400" dirty="0" smtClean="0">
                <a:latin typeface="Cambria Math" charset="0"/>
              </a:rPr>
              <a:t> </a:t>
            </a:r>
            <a:endParaRPr kumimoji="1" lang="en-US" altLang="ko-KR" sz="1400" dirty="0" smtClean="0">
              <a:latin typeface="Cambria Math" charset="0"/>
            </a:endParaRPr>
          </a:p>
          <a:p>
            <a:r>
              <a:rPr kumimoji="1" lang="en-US" altLang="ko-KR" sz="1400" dirty="0">
                <a:latin typeface="Cambria Math" charset="0"/>
              </a:rPr>
              <a:t>	</a:t>
            </a:r>
            <a:r>
              <a:rPr kumimoji="1" lang="en-US" altLang="ko-KR" sz="1400" dirty="0" smtClean="0">
                <a:latin typeface="Cambria Math" charset="0"/>
              </a:rPr>
              <a:t>-&gt;</a:t>
            </a:r>
            <a:r>
              <a:rPr kumimoji="1" lang="ko-KR" altLang="en-US" sz="1400" dirty="0" smtClean="0">
                <a:latin typeface="Cambria Math" charset="0"/>
              </a:rPr>
              <a:t> 충돌의 최대 횟수를 결정해야 하는 부담이 있다</a:t>
            </a:r>
            <a:r>
              <a:rPr kumimoji="1" lang="en-US" altLang="ko-KR" sz="1400" dirty="0" smtClean="0">
                <a:latin typeface="Cambria Math" charset="0"/>
              </a:rPr>
              <a:t>.</a:t>
            </a:r>
          </a:p>
          <a:p>
            <a:r>
              <a:rPr kumimoji="1" lang="ko-KR" altLang="en-US" sz="1400" dirty="0" smtClean="0">
                <a:latin typeface="Cambria Math" charset="0"/>
              </a:rPr>
              <a:t> </a:t>
            </a:r>
            <a:endParaRPr kumimoji="1" lang="en-US" altLang="ko-KR" sz="1400" dirty="0" smtClean="0">
              <a:latin typeface="Cambria Math" charset="0"/>
            </a:endParaRPr>
          </a:p>
          <a:p>
            <a:pPr algn="ctr"/>
            <a:r>
              <a:rPr kumimoji="1" lang="en-US" altLang="ko-KR" b="1" dirty="0" smtClean="0">
                <a:solidFill>
                  <a:srgbClr val="FF0000"/>
                </a:solidFill>
                <a:latin typeface="Cambria Math" charset="0"/>
              </a:rPr>
              <a:t>’</a:t>
            </a:r>
            <a:r>
              <a:rPr kumimoji="1" lang="ko-KR" altLang="en-US" b="1" dirty="0" smtClean="0">
                <a:solidFill>
                  <a:srgbClr val="FF0000"/>
                </a:solidFill>
                <a:latin typeface="Cambria Math" charset="0"/>
              </a:rPr>
              <a:t>닫힌 어드레싱</a:t>
            </a:r>
            <a:r>
              <a:rPr kumimoji="1" lang="en-US" altLang="ko-KR" b="1" dirty="0" smtClean="0">
                <a:solidFill>
                  <a:srgbClr val="FF0000"/>
                </a:solidFill>
                <a:latin typeface="Cambria Math" charset="0"/>
              </a:rPr>
              <a:t>’</a:t>
            </a:r>
            <a:r>
              <a:rPr kumimoji="1" lang="ko-KR" altLang="en-US" b="1" dirty="0" smtClean="0">
                <a:solidFill>
                  <a:srgbClr val="FF0000"/>
                </a:solidFill>
                <a:latin typeface="Cambria Math" charset="0"/>
              </a:rPr>
              <a:t> </a:t>
            </a:r>
            <a:endParaRPr kumimoji="1" lang="en-US" altLang="ko-KR" b="1" dirty="0" smtClean="0">
              <a:solidFill>
                <a:srgbClr val="FF0000"/>
              </a:solidFill>
              <a:latin typeface="Cambria Math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400" dirty="0" smtClean="0">
                <a:solidFill>
                  <a:srgbClr val="FF0000"/>
                </a:solidFill>
                <a:latin typeface="Cambria Math" charset="0"/>
              </a:rPr>
              <a:t>슬롯을 생성하여 연결 리스트 방식으로 연결해 나가는 방식 </a:t>
            </a:r>
            <a:endParaRPr kumimoji="1" lang="en-US" altLang="ko-KR" sz="1400" dirty="0" smtClean="0">
              <a:solidFill>
                <a:srgbClr val="FF0000"/>
              </a:solidFill>
              <a:latin typeface="Cambria Math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400" dirty="0" smtClean="0">
                <a:solidFill>
                  <a:srgbClr val="FF0000"/>
                </a:solidFill>
                <a:latin typeface="Cambria Math" charset="0"/>
              </a:rPr>
              <a:t>하나의 해쉬 값에 다수의 슬롯을 둘 수 있다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Cambria Math" charset="0"/>
              </a:rPr>
              <a:t>.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Cambria Math" charset="0"/>
              </a:rPr>
              <a:t> </a:t>
            </a:r>
            <a:endParaRPr kumimoji="1" lang="en-US" altLang="ko-KR" sz="1400" dirty="0" smtClean="0">
              <a:solidFill>
                <a:srgbClr val="FF0000"/>
              </a:solidFill>
              <a:latin typeface="Cambria Math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400" dirty="0" smtClean="0">
                <a:solidFill>
                  <a:srgbClr val="FF0000"/>
                </a:solidFill>
                <a:latin typeface="Cambria Math" charset="0"/>
              </a:rPr>
              <a:t>동일한 해쉬 값으로 묶여있다면 연결된 모든 슬롯을 조사해야 한다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Cambria Math" charset="0"/>
              </a:rPr>
              <a:t>.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Cambria Math" charset="0"/>
              </a:rPr>
              <a:t> </a:t>
            </a:r>
            <a:endParaRPr kumimoji="1" lang="en-US" altLang="ko-KR" sz="1400" dirty="0" smtClean="0">
              <a:solidFill>
                <a:srgbClr val="FF0000"/>
              </a:solidFill>
              <a:latin typeface="Cambria Math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400" dirty="0" smtClean="0">
                <a:solidFill>
                  <a:srgbClr val="FF0000"/>
                </a:solidFill>
                <a:latin typeface="Cambria Math" charset="0"/>
              </a:rPr>
              <a:t>충돌의 확률이 높지 않다면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Cambria Math" charset="0"/>
              </a:rPr>
              <a:t>,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Cambria Math" charset="0"/>
              </a:rPr>
              <a:t> 연결된 슬롯의 길이는 부담스러운 정도는 아니다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Cambria Math" charset="0"/>
              </a:rPr>
              <a:t>.</a:t>
            </a:r>
            <a:endParaRPr kumimoji="1" lang="en-US" altLang="ko-KR" dirty="0" smtClean="0">
              <a:latin typeface="Cambria Math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38154"/>
            <a:ext cx="2908744" cy="336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391025" y="1689100"/>
            <a:ext cx="3409950" cy="2407813"/>
            <a:chOff x="4391025" y="1689100"/>
            <a:chExt cx="3409950" cy="2407813"/>
          </a:xfrm>
        </p:grpSpPr>
        <p:grpSp>
          <p:nvGrpSpPr>
            <p:cNvPr id="9" name="그룹 8"/>
            <p:cNvGrpSpPr/>
            <p:nvPr/>
          </p:nvGrpSpPr>
          <p:grpSpPr>
            <a:xfrm>
              <a:off x="4391025" y="2057400"/>
              <a:ext cx="3409950" cy="1790700"/>
              <a:chOff x="4357868" y="2044700"/>
              <a:chExt cx="3409950" cy="179070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129393" y="20447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129393" y="38354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357868" y="2165352"/>
                <a:ext cx="34099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THANK </a:t>
                </a:r>
              </a:p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YOU</a:t>
                </a:r>
                <a:endParaRPr lang="ko-KR" altLang="en-US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92700" y="1689100"/>
              <a:ext cx="256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Wisoft</a:t>
              </a:r>
              <a:r>
                <a:rPr lang="ko-KR" altLang="en-US" sz="20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97400" y="3819914"/>
              <a:ext cx="256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Lee </a:t>
              </a:r>
              <a:r>
                <a:rPr lang="en-US" altLang="ko-KR" sz="12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Seong</a:t>
              </a:r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Won 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409700" y="2794000"/>
            <a:ext cx="1971675" cy="1304097"/>
            <a:chOff x="695324" y="876300"/>
            <a:chExt cx="1971675" cy="1304097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Hash Table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57413" y="2794000"/>
            <a:ext cx="1971675" cy="1304097"/>
            <a:chOff x="695324" y="876300"/>
            <a:chExt cx="1971675" cy="130409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PROBLEM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43567" y="2794000"/>
            <a:ext cx="1971675" cy="1304097"/>
            <a:chOff x="695324" y="876300"/>
            <a:chExt cx="1971675" cy="1304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SOLUTION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80407" y="2794000"/>
            <a:ext cx="1971675" cy="1304097"/>
            <a:chOff x="695324" y="876300"/>
            <a:chExt cx="1971675" cy="130409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Implementation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Hash Table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79854" y="342901"/>
            <a:ext cx="984765" cy="1031565"/>
            <a:chOff x="5098809" y="2400301"/>
            <a:chExt cx="19579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8809" y="2844473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01-1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89705" y="297930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Hash Table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4893" y="3991251"/>
            <a:ext cx="494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AVL 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트리도 충분히 만족할 만한 성능을 보인다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구현이 어렵고 원하는 결과를 단번에 찾는것은 아니다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테이블구조는 원하는 결과를 단번에 찾을 수 있다</a:t>
            </a:r>
            <a:r>
              <a:rPr lang="en-US" altLang="ko-KR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endParaRPr lang="en-US" altLang="ko-KR" sz="16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6021" y="5264773"/>
            <a:ext cx="5006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저장되는 데이터는 키와 값이 하나의 쌍을 이룬다 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Arial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키가 존재 하지 않은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값은 저장할 수 없다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buFont typeface="Arial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중복되지 않는다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21" y="942898"/>
            <a:ext cx="4548906" cy="28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79854" y="342901"/>
            <a:ext cx="984765" cy="1031565"/>
            <a:chOff x="5098809" y="2400301"/>
            <a:chExt cx="19579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8809" y="2844473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01-2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89705" y="297930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Hash Table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3873" y="3755503"/>
            <a:ext cx="5230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키값은 배열의 인덱스 값으로 사용하기에는 적당하지 않다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키값의 범위가 크다면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키값을 수용할 수 있는 매우 큰 배열이 필요하다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628650" lvl="1" indent="-171450">
              <a:buFont typeface="Arial" charset="0"/>
              <a:buChar char="•"/>
            </a:pP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charset="0"/>
              <a:buChar char="•"/>
            </a:pP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해쉬함수</a:t>
            </a:r>
            <a:r>
              <a:rPr lang="en-US" altLang="ko-KR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ko-KR" altLang="en-US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이러한 문제를 해결한다</a:t>
            </a:r>
            <a:r>
              <a:rPr lang="en-US" altLang="ko-KR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endParaRPr lang="en-US" altLang="ko-KR" sz="1600" b="1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endParaRPr lang="en-US" altLang="ko-KR" sz="14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83" y="1452605"/>
            <a:ext cx="5715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PROBLEM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6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02-1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Collision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4086824" y="4280085"/>
            <a:ext cx="70383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서로 다른 두개의 키가 해쉬함수를 통과했는데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 그 결과는 동일한 상황 발생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ln>
                  <a:solidFill>
                    <a:srgbClr val="1D3449">
                      <a:alpha val="45000"/>
                    </a:srgbClr>
                  </a:solidFill>
                </a:ln>
                <a:latin typeface="GulimChe" charset="-127"/>
                <a:ea typeface="GulimChe" charset="-127"/>
                <a:cs typeface="GulimChe" charset="-127"/>
              </a:rPr>
              <a:t>	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latin typeface="GulimChe" charset="-127"/>
                <a:ea typeface="GulimChe" charset="-127"/>
                <a:cs typeface="GulimChe" charset="-127"/>
              </a:rPr>
              <a:t>ex) 1. </a:t>
            </a:r>
            <a:r>
              <a:rPr lang="en-US" altLang="ko-KR" sz="1400" dirty="0" err="1" smtClean="0">
                <a:latin typeface="GulimChe" charset="-127"/>
                <a:ea typeface="GulimChe" charset="-127"/>
                <a:cs typeface="GulimChe" charset="-127"/>
              </a:rPr>
              <a:t>hashFunction</a:t>
            </a:r>
            <a:r>
              <a:rPr lang="ko-KR" altLang="en-US" sz="1400" dirty="0">
                <a:latin typeface="GulimChe" charset="-127"/>
                <a:ea typeface="GulimChe" charset="-127"/>
                <a:cs typeface="GulimChe" charset="-127"/>
              </a:rPr>
              <a:t>이 </a:t>
            </a:r>
            <a:r>
              <a:rPr lang="en-US" altLang="ko-KR" sz="1400" dirty="0">
                <a:latin typeface="GulimChe" charset="-127"/>
                <a:ea typeface="GulimChe" charset="-127"/>
                <a:cs typeface="GulimChe" charset="-127"/>
              </a:rPr>
              <a:t>key%10 </a:t>
            </a:r>
            <a:r>
              <a:rPr lang="ko-KR" altLang="en-US" sz="1400" dirty="0" smtClean="0">
                <a:latin typeface="GulimChe" charset="-127"/>
                <a:ea typeface="GulimChe" charset="-127"/>
                <a:cs typeface="GulimChe" charset="-127"/>
              </a:rPr>
              <a:t>이다</a:t>
            </a:r>
            <a:r>
              <a:rPr lang="en-US" altLang="ko-KR" sz="1400" dirty="0" smtClean="0">
                <a:latin typeface="GulimChe" charset="-127"/>
                <a:ea typeface="GulimChe" charset="-127"/>
                <a:cs typeface="GulimChe" charset="-127"/>
              </a:rPr>
              <a:t>.</a:t>
            </a:r>
            <a:r>
              <a:rPr lang="ko-KR" altLang="en-US" sz="1400" dirty="0" smtClean="0">
                <a:latin typeface="GulimChe" charset="-127"/>
                <a:ea typeface="GulimChe" charset="-127"/>
                <a:cs typeface="GulimChe" charset="-127"/>
              </a:rPr>
              <a:t> </a:t>
            </a:r>
            <a:endParaRPr lang="en-US" altLang="ko-KR" sz="1400" dirty="0" smtClean="0">
              <a:latin typeface="GulimChe" charset="-127"/>
              <a:ea typeface="GulimChe" charset="-127"/>
              <a:cs typeface="GulimChe" charset="-127"/>
            </a:endParaRPr>
          </a:p>
          <a:p>
            <a:r>
              <a:rPr lang="en-US" altLang="ko-KR" sz="1400" dirty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	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    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2.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배열의 길이가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10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이라면</a:t>
            </a:r>
            <a:r>
              <a:rPr lang="mr-IN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…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ea typeface="굴림체" panose="020B0609000101010101" pitchFamily="49" charset="-127"/>
            </a:endParaRPr>
          </a:p>
          <a:p>
            <a:r>
              <a:rPr lang="en-US" altLang="ko-KR" sz="1400" dirty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	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    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3.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1,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11,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21,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31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은 같은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index	 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값을 가지게 된다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.</a:t>
            </a:r>
          </a:p>
          <a:p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&lt;</a:t>
            </a:r>
            <a:r>
              <a:rPr lang="ko-KR" altLang="en-US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충돌은 해결해야 하는 상황이지 피해야 하는 상황이 아니다 </a:t>
            </a:r>
            <a:r>
              <a:rPr lang="en-US" altLang="ko-KR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&gt;</a:t>
            </a:r>
            <a:r>
              <a:rPr lang="ko-KR" altLang="en-US" sz="16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 </a:t>
            </a:r>
            <a:endParaRPr lang="en-US" altLang="ko-KR" sz="1600" b="1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9" y="1151068"/>
            <a:ext cx="4113735" cy="28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02-2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Hash Function 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280078" y="4817404"/>
            <a:ext cx="77077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u="sng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좋은 해쉬 함수와 나쁜 해쉬 함수의 조건</a:t>
            </a:r>
            <a:r>
              <a:rPr lang="ko-KR" altLang="en-US" sz="15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15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/>
            </a:r>
            <a:br>
              <a:rPr lang="en-US" altLang="ko-KR" sz="15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</a:b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테이블의 특정 영역에 데이터가 몰려있다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-&gt;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충돌이 일어날 가능성이 크다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테이블 전체에 고루 분포되어 있다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-&gt;</a:t>
            </a:r>
            <a:r>
              <a:rPr lang="ko-KR" altLang="en-US" sz="14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충돌이 일어날 가능성이 작다</a:t>
            </a:r>
            <a:endParaRPr lang="en-US" altLang="ko-KR" sz="14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&lt;</a:t>
            </a:r>
            <a:r>
              <a:rPr lang="ko-KR" altLang="en-US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좋은 해쉬 함수는 키 전체를 참조하여 해쉬 값을 만들어 낸다 </a:t>
            </a:r>
            <a:r>
              <a:rPr lang="en-US" altLang="ko-KR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60" y="1811670"/>
            <a:ext cx="6735277" cy="20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65228" y="4451351"/>
            <a:ext cx="263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SOLUTION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6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355</Words>
  <Application>Microsoft Macintosh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굴림체</vt:lpstr>
      <vt:lpstr>맑은 고딕</vt:lpstr>
      <vt:lpstr>Arial</vt:lpstr>
      <vt:lpstr>Cambria Math</vt:lpstr>
      <vt:lpstr>GulimChe</vt:lpstr>
      <vt:lpstr>HY헤드라인M</vt:lpstr>
      <vt:lpstr>Mangal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이성원</cp:lastModifiedBy>
  <cp:revision>51</cp:revision>
  <dcterms:created xsi:type="dcterms:W3CDTF">2016-03-09T07:08:55Z</dcterms:created>
  <dcterms:modified xsi:type="dcterms:W3CDTF">2017-04-10T11:18:18Z</dcterms:modified>
</cp:coreProperties>
</file>