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0" r:id="rId2"/>
    <p:sldId id="294" r:id="rId3"/>
    <p:sldId id="295" r:id="rId4"/>
    <p:sldId id="297" r:id="rId5"/>
    <p:sldId id="298" r:id="rId6"/>
    <p:sldId id="299" r:id="rId7"/>
    <p:sldId id="300" r:id="rId8"/>
    <p:sldId id="301" r:id="rId9"/>
    <p:sldId id="303" r:id="rId10"/>
    <p:sldId id="304" r:id="rId11"/>
    <p:sldId id="305" r:id="rId12"/>
    <p:sldId id="306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08" r:id="rId36"/>
    <p:sldId id="296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99A"/>
    <a:srgbClr val="64CBDA"/>
    <a:srgbClr val="5CB4E4"/>
    <a:srgbClr val="8C8896"/>
    <a:srgbClr val="8C6D73"/>
    <a:srgbClr val="FB4959"/>
    <a:srgbClr val="F8732E"/>
    <a:srgbClr val="DDDDDD"/>
    <a:srgbClr val="D1D1D1"/>
    <a:srgbClr val="FF6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3" autoAdjust="0"/>
    <p:restoredTop sz="94660"/>
  </p:normalViewPr>
  <p:slideViewPr>
    <p:cSldViewPr snapToGrid="0">
      <p:cViewPr>
        <p:scale>
          <a:sx n="210" d="100"/>
          <a:sy n="210" d="100"/>
        </p:scale>
        <p:origin x="130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gradFill>
              <a:gsLst>
                <a:gs pos="0">
                  <a:srgbClr val="F49FC8"/>
                </a:gs>
                <a:gs pos="100000">
                  <a:srgbClr val="732BE4"/>
                </a:gs>
              </a:gsLst>
              <a:lin ang="5400000" scaled="1"/>
            </a:gra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F49FC8"/>
                  </a:gs>
                  <a:gs pos="100000">
                    <a:srgbClr val="732BE4"/>
                  </a:gs>
                </a:gsLst>
                <a:lin ang="5400000" scaled="1"/>
              </a:gra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F49FC8"/>
                  </a:gs>
                  <a:gs pos="100000">
                    <a:srgbClr val="732BE4"/>
                  </a:gs>
                </a:gsLst>
                <a:lin ang="5400000" scaled="1"/>
              </a:gradFill>
              <a:ln w="19050"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F49FC8"/>
                  </a:gs>
                  <a:gs pos="100000">
                    <a:srgbClr val="732BE4"/>
                  </a:gs>
                </a:gsLst>
                <a:lin ang="5400000" scaled="1"/>
              </a:gradFill>
              <a:ln w="19050"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rgbClr val="F49FC8"/>
                  </a:gs>
                  <a:gs pos="100000">
                    <a:srgbClr val="732BE4"/>
                  </a:gs>
                </a:gsLst>
                <a:lin ang="5400000" scaled="1"/>
              </a:gradFill>
              <a:ln w="19050"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F49FC8"/>
                  </a:gs>
                  <a:gs pos="100000">
                    <a:srgbClr val="732BE4"/>
                  </a:gs>
                </a:gsLst>
                <a:lin ang="5400000" scaled="1"/>
              </a:gra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35.0</c:v>
                </c:pt>
                <c:pt idx="1">
                  <c:v>20.0</c:v>
                </c:pt>
                <c:pt idx="2">
                  <c:v>8.0</c:v>
                </c:pt>
                <c:pt idx="3">
                  <c:v>7.0</c:v>
                </c:pt>
                <c:pt idx="4">
                  <c:v>30.0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165124000"/>
        <c:axId val="-165121680"/>
      </c:barChart>
      <c:catAx>
        <c:axId val="-165124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65121680"/>
        <c:crosses val="autoZero"/>
        <c:auto val="1"/>
        <c:lblAlgn val="ctr"/>
        <c:lblOffset val="100"/>
        <c:noMultiLvlLbl val="0"/>
      </c:catAx>
      <c:valAx>
        <c:axId val="-16512168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16512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CBBDD-C9FB-514C-AC60-766A7B7A0471}" type="datetimeFigureOut">
              <a:rPr kumimoji="1" lang="ko-KR" altLang="en-US" smtClean="0"/>
              <a:t>2017. 11. 15.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FE46-2F7E-0749-BA09-89988D013B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26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2017. 11. 15.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2017. 11. 15.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2017. 11. 15.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2017. 11. 15.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2017. 11. 15.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2017. 11. 15.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2017. 11. 15.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2017. 11. 15.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2017. 11. 15.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2017. 11. 15.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2017. 11. 15.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2017. 11. 15.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21"/>
          <p:cNvSpPr/>
          <p:nvPr/>
        </p:nvSpPr>
        <p:spPr>
          <a:xfrm>
            <a:off x="0" y="4864796"/>
            <a:ext cx="12192000" cy="1993204"/>
          </a:xfrm>
          <a:custGeom>
            <a:avLst/>
            <a:gdLst>
              <a:gd name="connsiteX0" fmla="*/ 12053173 w 12192000"/>
              <a:gd name="connsiteY0" fmla="*/ 33073 h 1993204"/>
              <a:gd name="connsiteX1" fmla="*/ 12192000 w 12192000"/>
              <a:gd name="connsiteY1" fmla="*/ 40083 h 1993204"/>
              <a:gd name="connsiteX2" fmla="*/ 12192000 w 12192000"/>
              <a:gd name="connsiteY2" fmla="*/ 1993204 h 1993204"/>
              <a:gd name="connsiteX3" fmla="*/ 6600939 w 12192000"/>
              <a:gd name="connsiteY3" fmla="*/ 1993204 h 1993204"/>
              <a:gd name="connsiteX4" fmla="*/ 6610982 w 12192000"/>
              <a:gd name="connsiteY4" fmla="*/ 1981033 h 1993204"/>
              <a:gd name="connsiteX5" fmla="*/ 6985176 w 12192000"/>
              <a:gd name="connsiteY5" fmla="*/ 1826036 h 1993204"/>
              <a:gd name="connsiteX6" fmla="*/ 7068135 w 12192000"/>
              <a:gd name="connsiteY6" fmla="*/ 1834399 h 1993204"/>
              <a:gd name="connsiteX7" fmla="*/ 7072522 w 12192000"/>
              <a:gd name="connsiteY7" fmla="*/ 1829081 h 1993204"/>
              <a:gd name="connsiteX8" fmla="*/ 7514366 w 12192000"/>
              <a:gd name="connsiteY8" fmla="*/ 1646063 h 1993204"/>
              <a:gd name="connsiteX9" fmla="*/ 7640298 w 12192000"/>
              <a:gd name="connsiteY9" fmla="*/ 1658758 h 1993204"/>
              <a:gd name="connsiteX10" fmla="*/ 7694521 w 12192000"/>
              <a:gd name="connsiteY10" fmla="*/ 1675590 h 1993204"/>
              <a:gd name="connsiteX11" fmla="*/ 7736517 w 12192000"/>
              <a:gd name="connsiteY11" fmla="*/ 1598219 h 1993204"/>
              <a:gd name="connsiteX12" fmla="*/ 8269225 w 12192000"/>
              <a:gd name="connsiteY12" fmla="*/ 1314980 h 1993204"/>
              <a:gd name="connsiteX13" fmla="*/ 8861164 w 12192000"/>
              <a:gd name="connsiteY13" fmla="*/ 1707344 h 1993204"/>
              <a:gd name="connsiteX14" fmla="*/ 8891049 w 12192000"/>
              <a:gd name="connsiteY14" fmla="*/ 1803616 h 1993204"/>
              <a:gd name="connsiteX15" fmla="*/ 8921058 w 12192000"/>
              <a:gd name="connsiteY15" fmla="*/ 1794300 h 1993204"/>
              <a:gd name="connsiteX16" fmla="*/ 9050529 w 12192000"/>
              <a:gd name="connsiteY16" fmla="*/ 1781248 h 1993204"/>
              <a:gd name="connsiteX17" fmla="*/ 9300589 w 12192000"/>
              <a:gd name="connsiteY17" fmla="*/ 1831733 h 1993204"/>
              <a:gd name="connsiteX18" fmla="*/ 9343861 w 12192000"/>
              <a:gd name="connsiteY18" fmla="*/ 1855220 h 1993204"/>
              <a:gd name="connsiteX19" fmla="*/ 9388364 w 12192000"/>
              <a:gd name="connsiteY19" fmla="*/ 1711854 h 1993204"/>
              <a:gd name="connsiteX20" fmla="*/ 10196903 w 12192000"/>
              <a:gd name="connsiteY20" fmla="*/ 1175918 h 1993204"/>
              <a:gd name="connsiteX21" fmla="*/ 10538464 w 12192000"/>
              <a:gd name="connsiteY21" fmla="*/ 1244876 h 1993204"/>
              <a:gd name="connsiteX22" fmla="*/ 10623504 w 12192000"/>
              <a:gd name="connsiteY22" fmla="*/ 1291035 h 1993204"/>
              <a:gd name="connsiteX23" fmla="*/ 10633691 w 12192000"/>
              <a:gd name="connsiteY23" fmla="*/ 1189985 h 1993204"/>
              <a:gd name="connsiteX24" fmla="*/ 12053173 w 12192000"/>
              <a:gd name="connsiteY24" fmla="*/ 33073 h 1993204"/>
              <a:gd name="connsiteX25" fmla="*/ 0 w 12192000"/>
              <a:gd name="connsiteY25" fmla="*/ 0 h 1993204"/>
              <a:gd name="connsiteX26" fmla="*/ 132000 w 12192000"/>
              <a:gd name="connsiteY26" fmla="*/ 108909 h 1993204"/>
              <a:gd name="connsiteX27" fmla="*/ 195701 w 12192000"/>
              <a:gd name="connsiteY27" fmla="*/ 186117 h 1993204"/>
              <a:gd name="connsiteX28" fmla="*/ 215309 w 12192000"/>
              <a:gd name="connsiteY28" fmla="*/ 181075 h 1993204"/>
              <a:gd name="connsiteX29" fmla="*/ 478283 w 12192000"/>
              <a:gd name="connsiteY29" fmla="*/ 154565 h 1993204"/>
              <a:gd name="connsiteX30" fmla="*/ 1783136 w 12192000"/>
              <a:gd name="connsiteY30" fmla="*/ 1459418 h 1993204"/>
              <a:gd name="connsiteX31" fmla="*/ 1782838 w 12192000"/>
              <a:gd name="connsiteY31" fmla="*/ 1465311 h 1993204"/>
              <a:gd name="connsiteX32" fmla="*/ 1841294 w 12192000"/>
              <a:gd name="connsiteY32" fmla="*/ 1459418 h 1993204"/>
              <a:gd name="connsiteX33" fmla="*/ 1979853 w 12192000"/>
              <a:gd name="connsiteY33" fmla="*/ 1473386 h 1993204"/>
              <a:gd name="connsiteX34" fmla="*/ 2057491 w 12192000"/>
              <a:gd name="connsiteY34" fmla="*/ 1497486 h 1993204"/>
              <a:gd name="connsiteX35" fmla="*/ 2084969 w 12192000"/>
              <a:gd name="connsiteY35" fmla="*/ 1464183 h 1993204"/>
              <a:gd name="connsiteX36" fmla="*/ 2673248 w 12192000"/>
              <a:gd name="connsiteY36" fmla="*/ 1220509 h 1993204"/>
              <a:gd name="connsiteX37" fmla="*/ 2997082 w 12192000"/>
              <a:gd name="connsiteY37" fmla="*/ 1285888 h 1993204"/>
              <a:gd name="connsiteX38" fmla="*/ 3012183 w 12192000"/>
              <a:gd name="connsiteY38" fmla="*/ 1294085 h 1993204"/>
              <a:gd name="connsiteX39" fmla="*/ 3073615 w 12192000"/>
              <a:gd name="connsiteY39" fmla="*/ 1180910 h 1993204"/>
              <a:gd name="connsiteX40" fmla="*/ 3763483 w 12192000"/>
              <a:gd name="connsiteY40" fmla="*/ 814109 h 1993204"/>
              <a:gd name="connsiteX41" fmla="*/ 4530059 w 12192000"/>
              <a:gd name="connsiteY41" fmla="*/ 1322229 h 1993204"/>
              <a:gd name="connsiteX42" fmla="*/ 4536079 w 12192000"/>
              <a:gd name="connsiteY42" fmla="*/ 1341624 h 1993204"/>
              <a:gd name="connsiteX43" fmla="*/ 4610807 w 12192000"/>
              <a:gd name="connsiteY43" fmla="*/ 1364820 h 1993204"/>
              <a:gd name="connsiteX44" fmla="*/ 4969644 w 12192000"/>
              <a:gd name="connsiteY44" fmla="*/ 1760601 h 1993204"/>
              <a:gd name="connsiteX45" fmla="*/ 4973147 w 12192000"/>
              <a:gd name="connsiteY45" fmla="*/ 1783770 h 1993204"/>
              <a:gd name="connsiteX46" fmla="*/ 4998157 w 12192000"/>
              <a:gd name="connsiteY46" fmla="*/ 1781248 h 1993204"/>
              <a:gd name="connsiteX47" fmla="*/ 5372351 w 12192000"/>
              <a:gd name="connsiteY47" fmla="*/ 1936245 h 1993204"/>
              <a:gd name="connsiteX48" fmla="*/ 5419348 w 12192000"/>
              <a:gd name="connsiteY48" fmla="*/ 1993204 h 1993204"/>
              <a:gd name="connsiteX49" fmla="*/ 0 w 12192000"/>
              <a:gd name="connsiteY49" fmla="*/ 1993204 h 19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1993204">
                <a:moveTo>
                  <a:pt x="12053173" y="33073"/>
                </a:moveTo>
                <a:lnTo>
                  <a:pt x="12192000" y="40083"/>
                </a:lnTo>
                <a:lnTo>
                  <a:pt x="12192000" y="1993204"/>
                </a:lnTo>
                <a:lnTo>
                  <a:pt x="6600939" y="1993204"/>
                </a:lnTo>
                <a:lnTo>
                  <a:pt x="6610982" y="1981033"/>
                </a:lnTo>
                <a:cubicBezTo>
                  <a:pt x="6706747" y="1885268"/>
                  <a:pt x="6839045" y="1826036"/>
                  <a:pt x="6985176" y="1826036"/>
                </a:cubicBezTo>
                <a:lnTo>
                  <a:pt x="7068135" y="1834399"/>
                </a:lnTo>
                <a:lnTo>
                  <a:pt x="7072522" y="1829081"/>
                </a:lnTo>
                <a:cubicBezTo>
                  <a:pt x="7185600" y="1716003"/>
                  <a:pt x="7341815" y="1646063"/>
                  <a:pt x="7514366" y="1646063"/>
                </a:cubicBezTo>
                <a:cubicBezTo>
                  <a:pt x="7557504" y="1646063"/>
                  <a:pt x="7599620" y="1650434"/>
                  <a:pt x="7640298" y="1658758"/>
                </a:cubicBezTo>
                <a:lnTo>
                  <a:pt x="7694521" y="1675590"/>
                </a:lnTo>
                <a:lnTo>
                  <a:pt x="7736517" y="1598219"/>
                </a:lnTo>
                <a:cubicBezTo>
                  <a:pt x="7851965" y="1427333"/>
                  <a:pt x="8047474" y="1314980"/>
                  <a:pt x="8269225" y="1314980"/>
                </a:cubicBezTo>
                <a:cubicBezTo>
                  <a:pt x="8535326" y="1314980"/>
                  <a:pt x="8763639" y="1476768"/>
                  <a:pt x="8861164" y="1707344"/>
                </a:cubicBezTo>
                <a:lnTo>
                  <a:pt x="8891049" y="1803616"/>
                </a:lnTo>
                <a:lnTo>
                  <a:pt x="8921058" y="1794300"/>
                </a:lnTo>
                <a:cubicBezTo>
                  <a:pt x="8962878" y="1785742"/>
                  <a:pt x="9006179" y="1781248"/>
                  <a:pt x="9050529" y="1781248"/>
                </a:cubicBezTo>
                <a:cubicBezTo>
                  <a:pt x="9139229" y="1781248"/>
                  <a:pt x="9223731" y="1799225"/>
                  <a:pt x="9300589" y="1831733"/>
                </a:cubicBezTo>
                <a:lnTo>
                  <a:pt x="9343861" y="1855220"/>
                </a:lnTo>
                <a:lnTo>
                  <a:pt x="9388364" y="1711854"/>
                </a:lnTo>
                <a:cubicBezTo>
                  <a:pt x="9521575" y="1396907"/>
                  <a:pt x="9833432" y="1175918"/>
                  <a:pt x="10196903" y="1175918"/>
                </a:cubicBezTo>
                <a:cubicBezTo>
                  <a:pt x="10318060" y="1175918"/>
                  <a:pt x="10433482" y="1200473"/>
                  <a:pt x="10538464" y="1244876"/>
                </a:cubicBezTo>
                <a:lnTo>
                  <a:pt x="10623504" y="1291035"/>
                </a:lnTo>
                <a:lnTo>
                  <a:pt x="10633691" y="1189985"/>
                </a:lnTo>
                <a:cubicBezTo>
                  <a:pt x="10768797" y="529737"/>
                  <a:pt x="11352984" y="33073"/>
                  <a:pt x="12053173" y="33073"/>
                </a:cubicBezTo>
                <a:close/>
                <a:moveTo>
                  <a:pt x="0" y="0"/>
                </a:moveTo>
                <a:lnTo>
                  <a:pt x="132000" y="108909"/>
                </a:lnTo>
                <a:lnTo>
                  <a:pt x="195701" y="186117"/>
                </a:lnTo>
                <a:lnTo>
                  <a:pt x="215309" y="181075"/>
                </a:lnTo>
                <a:cubicBezTo>
                  <a:pt x="300252" y="163693"/>
                  <a:pt x="388201" y="154565"/>
                  <a:pt x="478283" y="154565"/>
                </a:cubicBezTo>
                <a:cubicBezTo>
                  <a:pt x="1198933" y="154565"/>
                  <a:pt x="1783136" y="738768"/>
                  <a:pt x="1783136" y="1459418"/>
                </a:cubicBezTo>
                <a:lnTo>
                  <a:pt x="1782838" y="1465311"/>
                </a:lnTo>
                <a:lnTo>
                  <a:pt x="1841294" y="1459418"/>
                </a:lnTo>
                <a:cubicBezTo>
                  <a:pt x="1888759" y="1459418"/>
                  <a:pt x="1935097" y="1464228"/>
                  <a:pt x="1979853" y="1473386"/>
                </a:cubicBezTo>
                <a:lnTo>
                  <a:pt x="2057491" y="1497486"/>
                </a:lnTo>
                <a:lnTo>
                  <a:pt x="2084969" y="1464183"/>
                </a:lnTo>
                <a:cubicBezTo>
                  <a:pt x="2235522" y="1313629"/>
                  <a:pt x="2443510" y="1220509"/>
                  <a:pt x="2673248" y="1220509"/>
                </a:cubicBezTo>
                <a:cubicBezTo>
                  <a:pt x="2788117" y="1220509"/>
                  <a:pt x="2897549" y="1243789"/>
                  <a:pt x="2997082" y="1285888"/>
                </a:cubicBezTo>
                <a:lnTo>
                  <a:pt x="3012183" y="1294085"/>
                </a:lnTo>
                <a:lnTo>
                  <a:pt x="3073615" y="1180910"/>
                </a:lnTo>
                <a:cubicBezTo>
                  <a:pt x="3223121" y="959609"/>
                  <a:pt x="3476311" y="814109"/>
                  <a:pt x="3763483" y="814109"/>
                </a:cubicBezTo>
                <a:cubicBezTo>
                  <a:pt x="4108090" y="814109"/>
                  <a:pt x="4403762" y="1023628"/>
                  <a:pt x="4530059" y="1322229"/>
                </a:cubicBezTo>
                <a:lnTo>
                  <a:pt x="4536079" y="1341624"/>
                </a:lnTo>
                <a:lnTo>
                  <a:pt x="4610807" y="1364820"/>
                </a:lnTo>
                <a:cubicBezTo>
                  <a:pt x="4781528" y="1437030"/>
                  <a:pt x="4914052" y="1581868"/>
                  <a:pt x="4969644" y="1760601"/>
                </a:cubicBezTo>
                <a:lnTo>
                  <a:pt x="4973147" y="1783770"/>
                </a:lnTo>
                <a:lnTo>
                  <a:pt x="4998157" y="1781248"/>
                </a:lnTo>
                <a:cubicBezTo>
                  <a:pt x="5144288" y="1781248"/>
                  <a:pt x="5276586" y="1840480"/>
                  <a:pt x="5372351" y="1936245"/>
                </a:cubicBezTo>
                <a:lnTo>
                  <a:pt x="5419348" y="1993204"/>
                </a:lnTo>
                <a:lnTo>
                  <a:pt x="0" y="1993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Freeform 14"/>
          <p:cNvSpPr>
            <a:spLocks/>
          </p:cNvSpPr>
          <p:nvPr/>
        </p:nvSpPr>
        <p:spPr bwMode="auto">
          <a:xfrm>
            <a:off x="1376388" y="770029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Freeform 14"/>
          <p:cNvSpPr>
            <a:spLocks/>
          </p:cNvSpPr>
          <p:nvPr/>
        </p:nvSpPr>
        <p:spPr bwMode="auto">
          <a:xfrm>
            <a:off x="3164352" y="19445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" name="Freeform 14"/>
          <p:cNvSpPr>
            <a:spLocks/>
          </p:cNvSpPr>
          <p:nvPr/>
        </p:nvSpPr>
        <p:spPr bwMode="auto">
          <a:xfrm>
            <a:off x="10019638" y="3247855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Freeform 14"/>
          <p:cNvSpPr>
            <a:spLocks/>
          </p:cNvSpPr>
          <p:nvPr/>
        </p:nvSpPr>
        <p:spPr bwMode="auto">
          <a:xfrm>
            <a:off x="2136884" y="4325507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" name="Freeform 14"/>
          <p:cNvSpPr>
            <a:spLocks/>
          </p:cNvSpPr>
          <p:nvPr/>
        </p:nvSpPr>
        <p:spPr bwMode="auto">
          <a:xfrm>
            <a:off x="9386227" y="767264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 rot="2700000">
            <a:off x="6070125" y="742633"/>
            <a:ext cx="721170" cy="1122769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797707" y="1986793"/>
            <a:ext cx="482618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 smtClean="0">
                <a:solidFill>
                  <a:prstClr val="white"/>
                </a:solidFill>
              </a:rPr>
              <a:t>WISOFT </a:t>
            </a:r>
            <a:r>
              <a:rPr lang="ko-KR" altLang="en-US" sz="2800" b="1" i="1" dirty="0" smtClean="0">
                <a:solidFill>
                  <a:prstClr val="white"/>
                </a:solidFill>
              </a:rPr>
              <a:t>디자인 패턴</a:t>
            </a:r>
            <a:endParaRPr lang="en-US" altLang="ko-KR" sz="28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solidFill>
                  <a:prstClr val="white"/>
                </a:solidFill>
              </a:rPr>
              <a:t>JAVA </a:t>
            </a:r>
            <a:r>
              <a:rPr lang="ko-KR" altLang="en-US" sz="1000" dirty="0" smtClean="0">
                <a:solidFill>
                  <a:prstClr val="white"/>
                </a:solidFill>
              </a:rPr>
              <a:t>객체지향 디자인패턴 </a:t>
            </a:r>
            <a:r>
              <a:rPr lang="en-US" altLang="ko-KR" sz="1000" dirty="0" smtClean="0">
                <a:solidFill>
                  <a:prstClr val="white"/>
                </a:solidFill>
              </a:rPr>
              <a:t>&amp;&amp;</a:t>
            </a:r>
            <a:r>
              <a:rPr lang="ko-KR" altLang="en-US" sz="1000" dirty="0" smtClean="0">
                <a:solidFill>
                  <a:prstClr val="white"/>
                </a:solidFill>
              </a:rPr>
              <a:t> 개발자가 알아야할 객체지향 디자인패턴 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066566" y="3882061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성 원</a:t>
            </a:r>
            <a:endParaRPr lang="en-US" altLang="ko-KR" sz="14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066566" y="453688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20131792</a:t>
            </a:r>
            <a:endParaRPr lang="en-US" altLang="ko-KR" sz="14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066636" y="4954673"/>
            <a:ext cx="14828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jusk2@naver.com</a:t>
            </a:r>
            <a:endParaRPr lang="en-US" altLang="ko-KR" sz="14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062344" y="5421912"/>
            <a:ext cx="2428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한밭대학교 정보통신공학과</a:t>
            </a:r>
            <a:endParaRPr lang="en-US" altLang="ko-KR" sz="1400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2" name="직선 연결선 111"/>
          <p:cNvCxnSpPr>
            <a:stCxn id="23" idx="4"/>
            <a:endCxn id="106" idx="0"/>
          </p:cNvCxnSpPr>
          <p:nvPr/>
        </p:nvCxnSpPr>
        <p:spPr>
          <a:xfrm>
            <a:off x="5754730" y="4180741"/>
            <a:ext cx="0" cy="12768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5605774" y="3882829"/>
            <a:ext cx="297912" cy="297912"/>
            <a:chOff x="6032253" y="4354512"/>
            <a:chExt cx="510284" cy="510284"/>
          </a:xfrm>
        </p:grpSpPr>
        <p:sp>
          <p:nvSpPr>
            <p:cNvPr id="23" name="타원 22"/>
            <p:cNvSpPr/>
            <p:nvPr/>
          </p:nvSpPr>
          <p:spPr>
            <a:xfrm>
              <a:off x="6032253" y="4354512"/>
              <a:ext cx="510284" cy="51028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6186231" y="4443873"/>
              <a:ext cx="202327" cy="27598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108" name="그룹 107"/>
          <p:cNvGrpSpPr/>
          <p:nvPr/>
        </p:nvGrpSpPr>
        <p:grpSpPr>
          <a:xfrm>
            <a:off x="5605774" y="4597859"/>
            <a:ext cx="297912" cy="297912"/>
            <a:chOff x="5409599" y="4680591"/>
            <a:chExt cx="434396" cy="434396"/>
          </a:xfrm>
        </p:grpSpPr>
        <p:sp>
          <p:nvSpPr>
            <p:cNvPr id="85" name="타원 84"/>
            <p:cNvSpPr/>
            <p:nvPr/>
          </p:nvSpPr>
          <p:spPr>
            <a:xfrm>
              <a:off x="5409599" y="4680591"/>
              <a:ext cx="434396" cy="434396"/>
            </a:xfrm>
            <a:prstGeom prst="ellipse">
              <a:avLst/>
            </a:prstGeom>
            <a:solidFill>
              <a:srgbClr val="6A799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자유형 90"/>
            <p:cNvSpPr>
              <a:spLocks/>
            </p:cNvSpPr>
            <p:nvPr/>
          </p:nvSpPr>
          <p:spPr bwMode="auto">
            <a:xfrm>
              <a:off x="5518054" y="4820583"/>
              <a:ext cx="195951" cy="17149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605774" y="5026093"/>
            <a:ext cx="297912" cy="297912"/>
            <a:chOff x="5409599" y="5291705"/>
            <a:chExt cx="434396" cy="434396"/>
          </a:xfrm>
        </p:grpSpPr>
        <p:sp>
          <p:nvSpPr>
            <p:cNvPr id="99" name="타원 98"/>
            <p:cNvSpPr/>
            <p:nvPr/>
          </p:nvSpPr>
          <p:spPr>
            <a:xfrm>
              <a:off x="5409599" y="5291705"/>
              <a:ext cx="434396" cy="4343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36"/>
            <p:cNvSpPr>
              <a:spLocks noEditPoints="1"/>
            </p:cNvSpPr>
            <p:nvPr/>
          </p:nvSpPr>
          <p:spPr bwMode="auto">
            <a:xfrm>
              <a:off x="5555843" y="5401511"/>
              <a:ext cx="138798" cy="23344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5605774" y="5457622"/>
            <a:ext cx="297912" cy="297912"/>
            <a:chOff x="5424578" y="5936594"/>
            <a:chExt cx="434396" cy="434396"/>
          </a:xfrm>
        </p:grpSpPr>
        <p:sp>
          <p:nvSpPr>
            <p:cNvPr id="106" name="타원 105"/>
            <p:cNvSpPr/>
            <p:nvPr/>
          </p:nvSpPr>
          <p:spPr>
            <a:xfrm>
              <a:off x="5424578" y="5936594"/>
              <a:ext cx="434396" cy="434396"/>
            </a:xfrm>
            <a:prstGeom prst="ellipse">
              <a:avLst/>
            </a:prstGeom>
            <a:solidFill>
              <a:srgbClr val="6A799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Group 39"/>
            <p:cNvGrpSpPr>
              <a:grpSpLocks noChangeAspect="1"/>
            </p:cNvGrpSpPr>
            <p:nvPr/>
          </p:nvGrpSpPr>
          <p:grpSpPr bwMode="auto">
            <a:xfrm>
              <a:off x="5548340" y="6078235"/>
              <a:ext cx="186872" cy="151113"/>
              <a:chOff x="5919" y="4283"/>
              <a:chExt cx="324" cy="262"/>
            </a:xfrm>
            <a:solidFill>
              <a:schemeClr val="bg1"/>
            </a:solidFill>
          </p:grpSpPr>
          <p:sp>
            <p:nvSpPr>
              <p:cNvPr id="94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95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96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10556571" y="-8775"/>
            <a:ext cx="1635429" cy="1516654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236778" y="310156"/>
              <a:ext cx="305928" cy="305928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1720583" y="351861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478734" y="749552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11867407" y="67523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>
                    <a:latin typeface="+mj-lt"/>
                  </a:rPr>
                  <a:t>8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개방 폐쇄 원칙 </a:t>
              </a:r>
              <a:r>
                <a:rPr lang="en-US" altLang="ko-KR" sz="1000" dirty="0">
                  <a:solidFill>
                    <a:prstClr val="white">
                      <a:alpha val="63000"/>
                    </a:prstClr>
                  </a:solidFill>
                </a:rPr>
                <a:t>(OCP)</a:t>
              </a: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660314" y="4103285"/>
            <a:ext cx="8877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3A3A3A"/>
                </a:solidFill>
              </a:rPr>
              <a:t>개방 폐쇄 원칙이 깨질 때 주요 증상 </a:t>
            </a:r>
            <a:r>
              <a:rPr lang="en-US" altLang="ko-KR" sz="1400" b="1" dirty="0" smtClean="0">
                <a:solidFill>
                  <a:srgbClr val="3A3A3A"/>
                </a:solidFill>
              </a:rPr>
              <a:t>(</a:t>
            </a:r>
            <a:r>
              <a:rPr lang="ko-KR" altLang="en-US" sz="1400" b="1" dirty="0" smtClean="0">
                <a:solidFill>
                  <a:srgbClr val="3A3A3A"/>
                </a:solidFill>
              </a:rPr>
              <a:t>다운 캐스팅</a:t>
            </a:r>
            <a:r>
              <a:rPr lang="en-US" altLang="ko-KR" sz="1400" b="1" dirty="0" smtClean="0">
                <a:solidFill>
                  <a:srgbClr val="3A3A3A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400" b="1" dirty="0" smtClean="0">
              <a:solidFill>
                <a:srgbClr val="3A3A3A"/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P.113 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그림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5.7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화면에 이들 캐릭터를 표시하는 코드가 위와 같다면 어떨까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?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character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파리미터 타입이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Missile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인 경우 별도 처리하는데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 이경우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Character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가 확장될 때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100" dirty="0" err="1" smtClean="0">
                <a:solidFill>
                  <a:prstClr val="white">
                    <a:lumMod val="50000"/>
                  </a:prstClr>
                </a:solidFill>
              </a:rPr>
              <a:t>drawCharacter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가 함께 수정된다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err="1" smtClean="0">
                <a:solidFill>
                  <a:prstClr val="white">
                    <a:lumMod val="50000"/>
                  </a:prstClr>
                </a:solidFill>
              </a:rPr>
              <a:t>instanceof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를 사용할 경우 개방 폐쇄 원칙을 지키지 않은 가능성이 높다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이런 경우 타입 캐스팅 후 실행하는 메서드가 변화대상인지 확인해야 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>
              <a:solidFill>
                <a:prstClr val="white">
                  <a:alpha val="63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45" y="1404920"/>
            <a:ext cx="90678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9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개방 폐쇄 원칙 </a:t>
              </a:r>
              <a:r>
                <a:rPr lang="en-US" altLang="ko-KR" sz="1000" dirty="0">
                  <a:solidFill>
                    <a:prstClr val="white">
                      <a:alpha val="63000"/>
                    </a:prstClr>
                  </a:solidFill>
                </a:rPr>
                <a:t>(OCP)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650977" y="1366992"/>
            <a:ext cx="887706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3A3A3A"/>
                </a:solidFill>
              </a:rPr>
              <a:t>개방 폐쇄 원칙이 깨질 때 주요 증상 </a:t>
            </a:r>
            <a:r>
              <a:rPr lang="en-US" altLang="ko-KR" sz="1400" b="1" dirty="0" smtClean="0">
                <a:solidFill>
                  <a:srgbClr val="3A3A3A"/>
                </a:solidFill>
              </a:rPr>
              <a:t>(</a:t>
            </a:r>
            <a:r>
              <a:rPr lang="ko-KR" altLang="en-US" sz="1400" b="1" dirty="0" smtClean="0">
                <a:solidFill>
                  <a:srgbClr val="3A3A3A"/>
                </a:solidFill>
              </a:rPr>
              <a:t>비슷한 </a:t>
            </a:r>
            <a:r>
              <a:rPr lang="en-US" altLang="ko-KR" sz="1400" b="1" dirty="0" err="1" smtClean="0">
                <a:solidFill>
                  <a:srgbClr val="3A3A3A"/>
                </a:solidFill>
              </a:rPr>
              <a:t>if~else</a:t>
            </a:r>
            <a:r>
              <a:rPr lang="ko-KR" altLang="en-US" sz="1400" b="1" dirty="0" smtClean="0">
                <a:solidFill>
                  <a:srgbClr val="3A3A3A"/>
                </a:solidFill>
              </a:rPr>
              <a:t> 블록 존재</a:t>
            </a:r>
            <a:r>
              <a:rPr lang="en-US" altLang="ko-KR" sz="1400" b="1" dirty="0" smtClean="0">
                <a:solidFill>
                  <a:srgbClr val="3A3A3A"/>
                </a:solidFill>
              </a:rPr>
              <a:t>)</a:t>
            </a: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P115 ~ P116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5646"/>
            <a:ext cx="6115887" cy="31089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08" y="2899854"/>
            <a:ext cx="6070323" cy="220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9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smtClean="0">
                    <a:latin typeface="+mj-lt"/>
                  </a:rPr>
                  <a:t>10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개방 폐쇄 원칙 </a:t>
              </a:r>
              <a:r>
                <a:rPr lang="en-US" altLang="ko-KR" sz="1000" dirty="0">
                  <a:solidFill>
                    <a:prstClr val="white">
                      <a:alpha val="63000"/>
                    </a:prstClr>
                  </a:solidFill>
                </a:rPr>
                <a:t>(OCP)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181593" y="2916506"/>
            <a:ext cx="9815832" cy="158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개방 폐쇄 원칙은 변화가 예상되는것을 추상화 해서 변경의 유연함을 얻도록 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즉 변화하는 부분을 추상화하지 못하면 개방 폐쇄 원칙을 지킬 수 없게 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코드에 대한 변화 요구가 발생하면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변화와 관련된 구현을 추상화해서 개방 폐쇄 원칙에 맞게 수정할 수 있는지 확인하는 습관을 가지도록 하자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11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리스코프 치환 원칙 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(LSP)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861226" y="2967621"/>
            <a:ext cx="8456565" cy="158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리스코프 치환 원칙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Liskov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substitution principle)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상위 타입의 객체를 하위 타입의 객체로 치환해도 상위 타입을 사용하는 프로그램은 정상적으로 동작해야 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LSP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는 부모 클래스와 자식 클래스 사이의 행위가 일관성 있어야 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12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리스코프 치환 원칙 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(LSP)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218509" y="2927864"/>
            <a:ext cx="9741999" cy="158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리스코프 치환 원칙이 왜 중요한가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?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이 원칙을 지키지 않으면 클래스 계층이 지저분하게 될것이다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서브클래스 인스턴스를 파라미터로 전달했을때 메소드가 이상하게 동작할 수 있다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슈퍼클래스에 대해 작성된 단위테스트가 서브클래스에 대해서는 작동되지 않을 것이다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9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13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리스코프 치환 원칙 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(LSP)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218509" y="2927864"/>
            <a:ext cx="9741999" cy="158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상속을 적용함에 있어 디자인 룰은 무엇일까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?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최고의 상속 구조의 특성은 무엇일까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?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schemeClr val="tx1"/>
                </a:solidFill>
              </a:rPr>
              <a:t>계층 구조를 만듦에 있어서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OCP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위반하게 하는 덧은 무엇일까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?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 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8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14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리스코프 치환 원칙 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(LSP)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501972" y="2973300"/>
            <a:ext cx="9175074" cy="158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LSP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가 바로 상속의 룰이며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최고의 상속 구조 특성을 갖추게 하며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OCP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위반하지 않도록 한다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15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리스코프 치환 원칙 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(LSP)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861226" y="2712042"/>
            <a:ext cx="8456565" cy="2263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객체지향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’is a kind of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관계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’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&lt;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&gt;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는 알을 낳지 않고 새끼를 낳아 번식한다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&lt;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&gt;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는 젖을 먹여서 새끼를 키우고 폐를 통해 호흡한다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&lt;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&gt;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는 체온이 일정한 정온 동물이며 털이나 두꺼운 피부로 덮여 있다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포유류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원숭이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오리너구리를 대입하여 읽어보자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2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16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리스코프 치환 원칙 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(LSP)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861226" y="2712042"/>
            <a:ext cx="8456565" cy="2263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오리너구리는 해당되지 않는다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!!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객체지향 관점에서 보면 오리너구리의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’is a kind of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관계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’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설명은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LSP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를 만족하지 않는다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즉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’is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a kind of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관계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’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가 성립이 될 지라도 실제 프로그램에서의 상속관계로 묶을 수 없는 경우가 있다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31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17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리스코프 치환 원칙 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(LSP)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866906" y="5117232"/>
            <a:ext cx="8456565" cy="1070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LSP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를 설명하는 직사각형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정사각형 예제이다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직사각형은 가로 * 세로이기 때문에 위와같이 코드로 정의하였다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57" y="1283113"/>
            <a:ext cx="6292101" cy="365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-12982" y="-14"/>
            <a:ext cx="12204982" cy="2334735"/>
            <a:chOff x="-12982" y="4535966"/>
            <a:chExt cx="12204982" cy="2334735"/>
          </a:xfrm>
        </p:grpSpPr>
        <p:sp>
          <p:nvSpPr>
            <p:cNvPr id="4" name="순서도: 문서 3"/>
            <p:cNvSpPr/>
            <p:nvPr/>
          </p:nvSpPr>
          <p:spPr>
            <a:xfrm flipH="1" flipV="1">
              <a:off x="0" y="5473699"/>
              <a:ext cx="12192000" cy="1384297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487"/>
                <a:gd name="connsiteX1" fmla="*/ 21600 w 21600"/>
                <a:gd name="connsiteY1" fmla="*/ 0 h 20487"/>
                <a:gd name="connsiteX2" fmla="*/ 21600 w 21600"/>
                <a:gd name="connsiteY2" fmla="*/ 17322 h 20487"/>
                <a:gd name="connsiteX3" fmla="*/ 0 w 21600"/>
                <a:gd name="connsiteY3" fmla="*/ 20172 h 20487"/>
                <a:gd name="connsiteX4" fmla="*/ 0 w 21600"/>
                <a:gd name="connsiteY4" fmla="*/ 0 h 20487"/>
                <a:gd name="connsiteX0" fmla="*/ 0 w 21600"/>
                <a:gd name="connsiteY0" fmla="*/ 0 h 40392"/>
                <a:gd name="connsiteX1" fmla="*/ 21600 w 21600"/>
                <a:gd name="connsiteY1" fmla="*/ 0 h 40392"/>
                <a:gd name="connsiteX2" fmla="*/ 21600 w 21600"/>
                <a:gd name="connsiteY2" fmla="*/ 17322 h 40392"/>
                <a:gd name="connsiteX3" fmla="*/ 0 w 21600"/>
                <a:gd name="connsiteY3" fmla="*/ 20172 h 40392"/>
                <a:gd name="connsiteX4" fmla="*/ 0 w 21600"/>
                <a:gd name="connsiteY4" fmla="*/ 0 h 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40392">
                  <a:moveTo>
                    <a:pt x="0" y="0"/>
                  </a:moveTo>
                  <a:lnTo>
                    <a:pt x="21600" y="0"/>
                  </a:lnTo>
                  <a:lnTo>
                    <a:pt x="21600" y="17322"/>
                  </a:lnTo>
                  <a:cubicBezTo>
                    <a:pt x="10350" y="-7441"/>
                    <a:pt x="5535" y="77329"/>
                    <a:pt x="0" y="20172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32BE4">
                    <a:alpha val="77000"/>
                  </a:srgbClr>
                </a:gs>
                <a:gs pos="100000">
                  <a:srgbClr val="F49FC8">
                    <a:alpha val="78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문서 3"/>
            <p:cNvSpPr/>
            <p:nvPr/>
          </p:nvSpPr>
          <p:spPr>
            <a:xfrm flipH="1" flipV="1">
              <a:off x="-12982" y="4702371"/>
              <a:ext cx="12204982" cy="215563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487"/>
                <a:gd name="connsiteX1" fmla="*/ 21600 w 21600"/>
                <a:gd name="connsiteY1" fmla="*/ 0 h 20487"/>
                <a:gd name="connsiteX2" fmla="*/ 21600 w 21600"/>
                <a:gd name="connsiteY2" fmla="*/ 17322 h 20487"/>
                <a:gd name="connsiteX3" fmla="*/ 0 w 21600"/>
                <a:gd name="connsiteY3" fmla="*/ 20172 h 20487"/>
                <a:gd name="connsiteX4" fmla="*/ 0 w 21600"/>
                <a:gd name="connsiteY4" fmla="*/ 0 h 20487"/>
                <a:gd name="connsiteX0" fmla="*/ 0 w 21600"/>
                <a:gd name="connsiteY0" fmla="*/ 0 h 40392"/>
                <a:gd name="connsiteX1" fmla="*/ 21600 w 21600"/>
                <a:gd name="connsiteY1" fmla="*/ 0 h 40392"/>
                <a:gd name="connsiteX2" fmla="*/ 21600 w 21600"/>
                <a:gd name="connsiteY2" fmla="*/ 17322 h 40392"/>
                <a:gd name="connsiteX3" fmla="*/ 0 w 21600"/>
                <a:gd name="connsiteY3" fmla="*/ 20172 h 40392"/>
                <a:gd name="connsiteX4" fmla="*/ 0 w 21600"/>
                <a:gd name="connsiteY4" fmla="*/ 0 h 40392"/>
                <a:gd name="connsiteX0" fmla="*/ 0 w 21600"/>
                <a:gd name="connsiteY0" fmla="*/ 0 h 37691"/>
                <a:gd name="connsiteX1" fmla="*/ 21600 w 21600"/>
                <a:gd name="connsiteY1" fmla="*/ 0 h 37691"/>
                <a:gd name="connsiteX2" fmla="*/ 21600 w 21600"/>
                <a:gd name="connsiteY2" fmla="*/ 17322 h 37691"/>
                <a:gd name="connsiteX3" fmla="*/ 0 w 21600"/>
                <a:gd name="connsiteY3" fmla="*/ 20172 h 37691"/>
                <a:gd name="connsiteX4" fmla="*/ 0 w 21600"/>
                <a:gd name="connsiteY4" fmla="*/ 0 h 37691"/>
                <a:gd name="connsiteX0" fmla="*/ 0 w 21623"/>
                <a:gd name="connsiteY0" fmla="*/ 0 h 40189"/>
                <a:gd name="connsiteX1" fmla="*/ 21600 w 21623"/>
                <a:gd name="connsiteY1" fmla="*/ 0 h 40189"/>
                <a:gd name="connsiteX2" fmla="*/ 21623 w 21623"/>
                <a:gd name="connsiteY2" fmla="*/ 34139 h 40189"/>
                <a:gd name="connsiteX3" fmla="*/ 0 w 21623"/>
                <a:gd name="connsiteY3" fmla="*/ 20172 h 40189"/>
                <a:gd name="connsiteX4" fmla="*/ 0 w 21623"/>
                <a:gd name="connsiteY4" fmla="*/ 0 h 40189"/>
                <a:gd name="connsiteX0" fmla="*/ 0 w 21623"/>
                <a:gd name="connsiteY0" fmla="*/ 0 h 38640"/>
                <a:gd name="connsiteX1" fmla="*/ 21600 w 21623"/>
                <a:gd name="connsiteY1" fmla="*/ 0 h 38640"/>
                <a:gd name="connsiteX2" fmla="*/ 21623 w 21623"/>
                <a:gd name="connsiteY2" fmla="*/ 34139 h 38640"/>
                <a:gd name="connsiteX3" fmla="*/ 0 w 21623"/>
                <a:gd name="connsiteY3" fmla="*/ 20172 h 38640"/>
                <a:gd name="connsiteX4" fmla="*/ 0 w 21623"/>
                <a:gd name="connsiteY4" fmla="*/ 0 h 38640"/>
                <a:gd name="connsiteX0" fmla="*/ 0 w 21623"/>
                <a:gd name="connsiteY0" fmla="*/ 0 h 34139"/>
                <a:gd name="connsiteX1" fmla="*/ 21600 w 21623"/>
                <a:gd name="connsiteY1" fmla="*/ 0 h 34139"/>
                <a:gd name="connsiteX2" fmla="*/ 21623 w 21623"/>
                <a:gd name="connsiteY2" fmla="*/ 34139 h 34139"/>
                <a:gd name="connsiteX3" fmla="*/ 0 w 21623"/>
                <a:gd name="connsiteY3" fmla="*/ 20172 h 34139"/>
                <a:gd name="connsiteX4" fmla="*/ 0 w 21623"/>
                <a:gd name="connsiteY4" fmla="*/ 0 h 34139"/>
                <a:gd name="connsiteX0" fmla="*/ 0 w 21623"/>
                <a:gd name="connsiteY0" fmla="*/ 0 h 40732"/>
                <a:gd name="connsiteX1" fmla="*/ 21600 w 21623"/>
                <a:gd name="connsiteY1" fmla="*/ 0 h 40732"/>
                <a:gd name="connsiteX2" fmla="*/ 21623 w 21623"/>
                <a:gd name="connsiteY2" fmla="*/ 34139 h 40732"/>
                <a:gd name="connsiteX3" fmla="*/ 0 w 21623"/>
                <a:gd name="connsiteY3" fmla="*/ 29782 h 40732"/>
                <a:gd name="connsiteX4" fmla="*/ 0 w 21623"/>
                <a:gd name="connsiteY4" fmla="*/ 0 h 40732"/>
                <a:gd name="connsiteX0" fmla="*/ 0 w 21623"/>
                <a:gd name="connsiteY0" fmla="*/ 0 h 34139"/>
                <a:gd name="connsiteX1" fmla="*/ 21600 w 21623"/>
                <a:gd name="connsiteY1" fmla="*/ 0 h 34139"/>
                <a:gd name="connsiteX2" fmla="*/ 21623 w 21623"/>
                <a:gd name="connsiteY2" fmla="*/ 34139 h 34139"/>
                <a:gd name="connsiteX3" fmla="*/ 0 w 21623"/>
                <a:gd name="connsiteY3" fmla="*/ 29782 h 34139"/>
                <a:gd name="connsiteX4" fmla="*/ 0 w 21623"/>
                <a:gd name="connsiteY4" fmla="*/ 0 h 34139"/>
                <a:gd name="connsiteX0" fmla="*/ 0 w 21623"/>
                <a:gd name="connsiteY0" fmla="*/ 0 h 34139"/>
                <a:gd name="connsiteX1" fmla="*/ 21600 w 21623"/>
                <a:gd name="connsiteY1" fmla="*/ 0 h 34139"/>
                <a:gd name="connsiteX2" fmla="*/ 21623 w 21623"/>
                <a:gd name="connsiteY2" fmla="*/ 34139 h 34139"/>
                <a:gd name="connsiteX3" fmla="*/ 0 w 21623"/>
                <a:gd name="connsiteY3" fmla="*/ 29782 h 34139"/>
                <a:gd name="connsiteX4" fmla="*/ 0 w 21623"/>
                <a:gd name="connsiteY4" fmla="*/ 0 h 34139"/>
                <a:gd name="connsiteX0" fmla="*/ 0 w 21623"/>
                <a:gd name="connsiteY0" fmla="*/ 0 h 31367"/>
                <a:gd name="connsiteX1" fmla="*/ 21600 w 21623"/>
                <a:gd name="connsiteY1" fmla="*/ 0 h 31367"/>
                <a:gd name="connsiteX2" fmla="*/ 21623 w 21623"/>
                <a:gd name="connsiteY2" fmla="*/ 31367 h 31367"/>
                <a:gd name="connsiteX3" fmla="*/ 0 w 21623"/>
                <a:gd name="connsiteY3" fmla="*/ 29782 h 31367"/>
                <a:gd name="connsiteX4" fmla="*/ 0 w 21623"/>
                <a:gd name="connsiteY4" fmla="*/ 0 h 3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3" h="31367">
                  <a:moveTo>
                    <a:pt x="0" y="0"/>
                  </a:moveTo>
                  <a:lnTo>
                    <a:pt x="21600" y="0"/>
                  </a:lnTo>
                  <a:cubicBezTo>
                    <a:pt x="21608" y="11380"/>
                    <a:pt x="21615" y="19987"/>
                    <a:pt x="21623" y="31367"/>
                  </a:cubicBezTo>
                  <a:cubicBezTo>
                    <a:pt x="8460" y="-16496"/>
                    <a:pt x="7628" y="40739"/>
                    <a:pt x="0" y="29782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flipH="1" flipV="1">
              <a:off x="3480397" y="4535966"/>
              <a:ext cx="8711603" cy="2334735"/>
            </a:xfrm>
            <a:custGeom>
              <a:avLst/>
              <a:gdLst>
                <a:gd name="connsiteX0" fmla="*/ 2733805 w 8711603"/>
                <a:gd name="connsiteY0" fmla="*/ 2334007 h 2334735"/>
                <a:gd name="connsiteX1" fmla="*/ 2545031 w 8711603"/>
                <a:gd name="connsiteY1" fmla="*/ 2333212 h 2334735"/>
                <a:gd name="connsiteX2" fmla="*/ 109104 w 8711603"/>
                <a:gd name="connsiteY2" fmla="*/ 1593087 h 2334735"/>
                <a:gd name="connsiteX3" fmla="*/ 0 w 8711603"/>
                <a:gd name="connsiteY3" fmla="*/ 1531354 h 2334735"/>
                <a:gd name="connsiteX4" fmla="*/ 0 w 8711603"/>
                <a:gd name="connsiteY4" fmla="*/ 0 h 2334735"/>
                <a:gd name="connsiteX5" fmla="*/ 8711603 w 8711603"/>
                <a:gd name="connsiteY5" fmla="*/ 0 h 2334735"/>
                <a:gd name="connsiteX6" fmla="*/ 8490246 w 8711603"/>
                <a:gd name="connsiteY6" fmla="*/ 73767 h 2334735"/>
                <a:gd name="connsiteX7" fmla="*/ 2733805 w 8711603"/>
                <a:gd name="connsiteY7" fmla="*/ 2334007 h 233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11603" h="2334735">
                  <a:moveTo>
                    <a:pt x="2733805" y="2334007"/>
                  </a:moveTo>
                  <a:cubicBezTo>
                    <a:pt x="2671356" y="2335186"/>
                    <a:pt x="2608446" y="2334943"/>
                    <a:pt x="2545031" y="2333212"/>
                  </a:cubicBezTo>
                  <a:cubicBezTo>
                    <a:pt x="1820291" y="2313429"/>
                    <a:pt x="1029677" y="2099298"/>
                    <a:pt x="109104" y="1593087"/>
                  </a:cubicBezTo>
                  <a:lnTo>
                    <a:pt x="0" y="1531354"/>
                  </a:lnTo>
                  <a:lnTo>
                    <a:pt x="0" y="0"/>
                  </a:lnTo>
                  <a:lnTo>
                    <a:pt x="8711603" y="0"/>
                  </a:lnTo>
                  <a:lnTo>
                    <a:pt x="8490246" y="73767"/>
                  </a:lnTo>
                  <a:cubicBezTo>
                    <a:pt x="6162214" y="893860"/>
                    <a:pt x="4669722" y="2297444"/>
                    <a:pt x="2733805" y="2334007"/>
                  </a:cubicBezTo>
                  <a:close/>
                </a:path>
              </a:pathLst>
            </a:cu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 flipV="1">
              <a:off x="-12982" y="5321299"/>
              <a:ext cx="10261882" cy="1548091"/>
            </a:xfrm>
            <a:custGeom>
              <a:avLst/>
              <a:gdLst>
                <a:gd name="connsiteX0" fmla="*/ 2733805 w 8711603"/>
                <a:gd name="connsiteY0" fmla="*/ 2334007 h 2334735"/>
                <a:gd name="connsiteX1" fmla="*/ 2545031 w 8711603"/>
                <a:gd name="connsiteY1" fmla="*/ 2333212 h 2334735"/>
                <a:gd name="connsiteX2" fmla="*/ 109104 w 8711603"/>
                <a:gd name="connsiteY2" fmla="*/ 1593087 h 2334735"/>
                <a:gd name="connsiteX3" fmla="*/ 0 w 8711603"/>
                <a:gd name="connsiteY3" fmla="*/ 1531354 h 2334735"/>
                <a:gd name="connsiteX4" fmla="*/ 0 w 8711603"/>
                <a:gd name="connsiteY4" fmla="*/ 0 h 2334735"/>
                <a:gd name="connsiteX5" fmla="*/ 8711603 w 8711603"/>
                <a:gd name="connsiteY5" fmla="*/ 0 h 2334735"/>
                <a:gd name="connsiteX6" fmla="*/ 8490246 w 8711603"/>
                <a:gd name="connsiteY6" fmla="*/ 73767 h 2334735"/>
                <a:gd name="connsiteX7" fmla="*/ 2733805 w 8711603"/>
                <a:gd name="connsiteY7" fmla="*/ 2334007 h 233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11603" h="2334735">
                  <a:moveTo>
                    <a:pt x="2733805" y="2334007"/>
                  </a:moveTo>
                  <a:cubicBezTo>
                    <a:pt x="2671356" y="2335186"/>
                    <a:pt x="2608446" y="2334943"/>
                    <a:pt x="2545031" y="2333212"/>
                  </a:cubicBezTo>
                  <a:cubicBezTo>
                    <a:pt x="1820291" y="2313429"/>
                    <a:pt x="1029677" y="2099298"/>
                    <a:pt x="109104" y="1593087"/>
                  </a:cubicBezTo>
                  <a:lnTo>
                    <a:pt x="0" y="1531354"/>
                  </a:lnTo>
                  <a:lnTo>
                    <a:pt x="0" y="0"/>
                  </a:lnTo>
                  <a:lnTo>
                    <a:pt x="8711603" y="0"/>
                  </a:lnTo>
                  <a:lnTo>
                    <a:pt x="8490246" y="73767"/>
                  </a:lnTo>
                  <a:cubicBezTo>
                    <a:pt x="6162214" y="893860"/>
                    <a:pt x="4669722" y="2297444"/>
                    <a:pt x="2733805" y="2334007"/>
                  </a:cubicBezTo>
                  <a:close/>
                </a:path>
              </a:pathLst>
            </a:custGeom>
            <a:gradFill>
              <a:gsLst>
                <a:gs pos="100000">
                  <a:srgbClr val="732BE4">
                    <a:alpha val="79000"/>
                  </a:srgbClr>
                </a:gs>
                <a:gs pos="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-659267" y="101014"/>
            <a:ext cx="5178769" cy="1111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ko-KR" altLang="en-US" sz="2000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디자인 패턴 </a:t>
            </a:r>
            <a:r>
              <a:rPr lang="en-US" altLang="ko-KR" sz="28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PRESENTATION</a:t>
            </a:r>
            <a:endParaRPr lang="en-US" altLang="ko-KR" sz="900" b="1" i="1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39919" y="3198403"/>
            <a:ext cx="38089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Clr>
                <a:srgbClr val="732BE4"/>
              </a:buClr>
              <a:buFont typeface="Wingdings" panose="05000000000000000000" pitchFamily="2" charset="2"/>
              <a:buChar char="§"/>
            </a:pPr>
            <a:r>
              <a:rPr lang="ko-KR" altLang="en-US" sz="1400" b="1" i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단일 책임 원칙 </a:t>
            </a:r>
            <a:r>
              <a:rPr lang="en-US" altLang="ko-KR" sz="1400" b="1" i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(SRP)</a:t>
            </a:r>
            <a:endParaRPr lang="ko-KR" altLang="en-US" sz="1100" i="1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  <a:p>
            <a:pPr marL="285750" lvl="0" indent="-285750">
              <a:lnSpc>
                <a:spcPct val="200000"/>
              </a:lnSpc>
              <a:buClr>
                <a:srgbClr val="732BE4"/>
              </a:buClr>
              <a:buFont typeface="Wingdings" panose="05000000000000000000" pitchFamily="2" charset="2"/>
              <a:buChar char="§"/>
            </a:pPr>
            <a:r>
              <a:rPr lang="ko-KR" altLang="en-US" sz="1400" b="1" i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개방</a:t>
            </a:r>
            <a:r>
              <a:rPr lang="en-US" altLang="ko-KR" sz="1400" b="1" i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-</a:t>
            </a:r>
            <a:r>
              <a:rPr lang="ko-KR" altLang="en-US" sz="1400" b="1" i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폐쇄 원칙 </a:t>
            </a:r>
            <a:r>
              <a:rPr lang="en-US" altLang="ko-KR" sz="1400" b="1" i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(OCP)</a:t>
            </a:r>
            <a:endParaRPr lang="ko-KR" altLang="en-US" sz="1100" i="1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  <a:p>
            <a:pPr marL="285750" lvl="0" indent="-285750">
              <a:lnSpc>
                <a:spcPct val="200000"/>
              </a:lnSpc>
              <a:buClr>
                <a:srgbClr val="732BE4"/>
              </a:buClr>
              <a:buFont typeface="Wingdings" panose="05000000000000000000" pitchFamily="2" charset="2"/>
              <a:buChar char="§"/>
            </a:pPr>
            <a:r>
              <a:rPr lang="ko-KR" altLang="en-US" sz="1400" b="1" i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리스코프 치환 원칙 </a:t>
            </a:r>
            <a:r>
              <a:rPr lang="en-US" altLang="ko-KR" sz="1400" b="1" i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(LSP)</a:t>
            </a:r>
          </a:p>
          <a:p>
            <a:pPr marL="285750" lvl="0" indent="-285750">
              <a:lnSpc>
                <a:spcPct val="200000"/>
              </a:lnSpc>
              <a:buClr>
                <a:srgbClr val="732BE4"/>
              </a:buClr>
              <a:buFont typeface="Wingdings" panose="05000000000000000000" pitchFamily="2" charset="2"/>
              <a:buChar char="§"/>
            </a:pPr>
            <a:r>
              <a:rPr lang="ko-KR" altLang="en-US" sz="1400" b="1" i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인터페이스 분리 원칙 </a:t>
            </a:r>
            <a:r>
              <a:rPr lang="en-US" altLang="ko-KR" sz="1400" b="1" i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(ISP)</a:t>
            </a:r>
          </a:p>
          <a:p>
            <a:pPr marL="285750" lvl="0" indent="-285750">
              <a:lnSpc>
                <a:spcPct val="200000"/>
              </a:lnSpc>
              <a:buClr>
                <a:srgbClr val="732BE4"/>
              </a:buClr>
              <a:buFont typeface="Wingdings" panose="05000000000000000000" pitchFamily="2" charset="2"/>
              <a:buChar char="§"/>
            </a:pPr>
            <a:r>
              <a:rPr lang="ko-KR" altLang="en-US" sz="1400" b="1" i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의존 역전 원칙 </a:t>
            </a:r>
            <a:r>
              <a:rPr lang="en-US" altLang="ko-KR" sz="1400" b="1" i="1" dirty="0" smtClean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(DIP) </a:t>
            </a:r>
            <a:endParaRPr lang="en-US" altLang="ko-KR" sz="1100" i="1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293124" y="2300015"/>
            <a:ext cx="1535870" cy="840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300000"/>
              </a:lnSpc>
            </a:pPr>
            <a:r>
              <a:rPr lang="en-US" altLang="ko-KR" sz="2000" b="1" i="1" smtClean="0">
                <a:gradFill>
                  <a:gsLst>
                    <a:gs pos="0">
                      <a:srgbClr val="732BE4"/>
                    </a:gs>
                    <a:gs pos="58000">
                      <a:srgbClr val="F49FC8"/>
                    </a:gs>
                  </a:gsLst>
                  <a:lin ang="12600000" scaled="0"/>
                </a:gradFill>
                <a:latin typeface="+mn-ea"/>
                <a:cs typeface="Aharoni" panose="02010803020104030203" pitchFamily="2" charset="-79"/>
              </a:rPr>
              <a:t>CONTENTS</a:t>
            </a:r>
            <a:endParaRPr lang="en-US" altLang="ko-KR" sz="1400" i="1" dirty="0">
              <a:gradFill>
                <a:gsLst>
                  <a:gs pos="0">
                    <a:srgbClr val="732BE4"/>
                  </a:gs>
                  <a:gs pos="58000">
                    <a:srgbClr val="F49FC8"/>
                  </a:gs>
                </a:gsLst>
                <a:lin ang="12600000" scaled="0"/>
              </a:gra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45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18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리스코프 치환 원칙 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(LSP)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866906" y="5117232"/>
            <a:ext cx="8456565" cy="1070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우리는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20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이라는 값을 볼 수 있다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이때 면적이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20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이 아니면 예외를 발생하라는 요구를 받았다고 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가정하자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440356"/>
            <a:ext cx="8154157" cy="34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19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리스코프 치환 원칙 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(LSP)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866906" y="5284674"/>
            <a:ext cx="8456565" cy="903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이 코드 역시 문제없이 동작할 것이다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시간이 흘러 정사각형을 추가로 만들어 달라는 요구사항을 받았다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301" y="1350631"/>
            <a:ext cx="6489802" cy="39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20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리스코프 치환 원칙 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(LSP)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866906" y="5284674"/>
            <a:ext cx="8456565" cy="903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직사각형을 상속받아 정사각형을 구현할 수 있겠다는 생각이 들어서 코드를 구현했다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그리고 </a:t>
            </a:r>
            <a:r>
              <a:rPr lang="en-US" altLang="ko-KR" sz="1100" dirty="0" err="1" smtClean="0">
                <a:solidFill>
                  <a:prstClr val="white">
                    <a:lumMod val="50000"/>
                  </a:prstClr>
                </a:solidFill>
              </a:rPr>
              <a:t>setWidth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(), </a:t>
            </a:r>
            <a:r>
              <a:rPr lang="en-US" altLang="ko-KR" sz="1100" dirty="0" err="1" smtClean="0">
                <a:solidFill>
                  <a:prstClr val="white">
                    <a:lumMod val="50000"/>
                  </a:prstClr>
                </a:solidFill>
              </a:rPr>
              <a:t>setHeight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()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를 오버라이딩 했다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마지막으로 정사각형은 가로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세로가 같으니 동일하게 값을 넣어 주었다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59" y="1440356"/>
            <a:ext cx="90805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21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리스코프 치환 원칙 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(LSP)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866906" y="5284673"/>
            <a:ext cx="8691290" cy="113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이렇게 만든 코드는 원하는 결과를 얻지 못하고 오류를 발생하게 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err="1" smtClean="0">
                <a:solidFill>
                  <a:prstClr val="white">
                    <a:lumMod val="50000"/>
                  </a:prstClr>
                </a:solidFill>
              </a:rPr>
              <a:t>setHeight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()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메서드를 호출하는 코드는 높이만 변경될 뿐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폭은 바뀌지 않을 것이라 가정하나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Square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클래스에는 </a:t>
            </a:r>
            <a:r>
              <a:rPr lang="en-US" altLang="ko-KR" sz="1100" dirty="0" err="1">
                <a:solidFill>
                  <a:prstClr val="white">
                    <a:lumMod val="50000"/>
                  </a:prstClr>
                </a:solidFill>
              </a:rPr>
              <a:t>setHeight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()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메서드는 높이와 폭을 함께 변경한다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이러한 경우로 비정상적으로 동작할 수 있으며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LSP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를 어겨서 나타나는 현상이다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 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44" y="1350631"/>
            <a:ext cx="6109275" cy="37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22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리스코프 치환 원칙 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(LSP)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866905" y="2041861"/>
            <a:ext cx="8456565" cy="3132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흔히 발생하는 위반사례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명시된 명세에서 벗어난 값을 리턴한다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 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명시된 명세에서 벗어난 예외를 발생한다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명시된 명세에서 벗어난 기능을 수행한다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타입을 확인하는 기능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en-US" altLang="ko-KR" sz="1100" dirty="0" err="1" smtClean="0">
                <a:solidFill>
                  <a:prstClr val="white">
                    <a:lumMod val="50000"/>
                  </a:prstClr>
                </a:solidFill>
              </a:rPr>
              <a:t>instanceof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)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는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LSP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을 위반할 때 발생하는 전형적인 증상이다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LSP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가 지켜지지 않으면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OCP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를 지킬 수 없다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OCP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를 지키지 않으면 기능 확장을 위해 더 많은 부분을 수정해야 하기 때문에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LSP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를 지키지 않으면 기능을 확장하기 어렵다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23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인터페이스 분리 법칙 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(</a:t>
              </a:r>
              <a:r>
                <a:rPr lang="en-US" altLang="ko-KR" sz="1000" dirty="0">
                  <a:solidFill>
                    <a:prstClr val="white">
                      <a:alpha val="63000"/>
                    </a:prstClr>
                  </a:solidFill>
                </a:rPr>
                <a:t>I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SP)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861226" y="2967621"/>
            <a:ext cx="8456565" cy="158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인터페이스 분리 법칙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(Interface segregation principle)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클라이언트는 자신이 사용하는 메서드에만 의존해야 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인터페이스는 그 인터페이스를 사용하는 클라이언트를 기준으로 분리해야 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24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인터페이스 분리 법칙 </a:t>
              </a:r>
              <a:r>
                <a:rPr lang="en-US" altLang="ko-KR" sz="1000" smtClean="0">
                  <a:solidFill>
                    <a:prstClr val="white">
                      <a:alpha val="63000"/>
                    </a:prstClr>
                  </a:solidFill>
                </a:rPr>
                <a:t>(</a:t>
              </a:r>
              <a:r>
                <a:rPr lang="en-US" altLang="ko-KR" sz="1000">
                  <a:solidFill>
                    <a:prstClr val="white">
                      <a:alpha val="63000"/>
                    </a:prstClr>
                  </a:solidFill>
                </a:rPr>
                <a:t>I</a:t>
              </a:r>
              <a:r>
                <a:rPr lang="en-US" altLang="ko-KR" sz="1000" smtClean="0">
                  <a:solidFill>
                    <a:prstClr val="white">
                      <a:alpha val="63000"/>
                    </a:prstClr>
                  </a:solidFill>
                </a:rPr>
                <a:t>SP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59" y="2354509"/>
            <a:ext cx="9131300" cy="16129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861226" y="4532243"/>
            <a:ext cx="8456565" cy="1070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Bird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라는 인터페이스를 다음과 같이 생성했다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9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25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인터페이스 분리 법칙 </a:t>
              </a:r>
              <a:r>
                <a:rPr lang="en-US" altLang="ko-KR" sz="1000" smtClean="0">
                  <a:solidFill>
                    <a:prstClr val="white">
                      <a:alpha val="63000"/>
                    </a:prstClr>
                  </a:solidFill>
                </a:rPr>
                <a:t>(</a:t>
              </a:r>
              <a:r>
                <a:rPr lang="en-US" altLang="ko-KR" sz="1000">
                  <a:solidFill>
                    <a:prstClr val="white">
                      <a:alpha val="63000"/>
                    </a:prstClr>
                  </a:solidFill>
                </a:rPr>
                <a:t>I</a:t>
              </a:r>
              <a:r>
                <a:rPr lang="en-US" altLang="ko-KR" sz="1000" smtClean="0">
                  <a:solidFill>
                    <a:prstClr val="white">
                      <a:alpha val="63000"/>
                    </a:prstClr>
                  </a:solidFill>
                </a:rPr>
                <a:t>SP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861225" y="5071796"/>
            <a:ext cx="8456565" cy="1070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이후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Bird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라는 인터페이스에서 비둘기를 구현했다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08" y="1260395"/>
            <a:ext cx="8991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26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인터페이스 분리 법칙 </a:t>
              </a:r>
              <a:r>
                <a:rPr lang="en-US" altLang="ko-KR" sz="1000" smtClean="0">
                  <a:solidFill>
                    <a:prstClr val="white">
                      <a:alpha val="63000"/>
                    </a:prstClr>
                  </a:solidFill>
                </a:rPr>
                <a:t>(</a:t>
              </a:r>
              <a:r>
                <a:rPr lang="en-US" altLang="ko-KR" sz="1000">
                  <a:solidFill>
                    <a:prstClr val="white">
                      <a:alpha val="63000"/>
                    </a:prstClr>
                  </a:solidFill>
                </a:rPr>
                <a:t>I</a:t>
              </a:r>
              <a:r>
                <a:rPr lang="en-US" altLang="ko-KR" sz="1000" smtClean="0">
                  <a:solidFill>
                    <a:prstClr val="white">
                      <a:alpha val="63000"/>
                    </a:prstClr>
                  </a:solidFill>
                </a:rPr>
                <a:t>SP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861225" y="5071796"/>
            <a:ext cx="8456565" cy="1070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Bird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라는 인터페이스에서 팽귄를 구현했다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팽귄은 날 수 없다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펭귄입장에서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Bird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인터페이스는 자신이 할 수 없는 약속을 강요받았다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이런 경우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ISP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를 어기게 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인터페이스는 클라이언트에 특화되도록 분리시켜야 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07" y="1404920"/>
            <a:ext cx="9042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7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27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인터페이스 분리 법칙 </a:t>
              </a:r>
              <a:r>
                <a:rPr lang="en-US" altLang="ko-KR" sz="1000" smtClean="0">
                  <a:solidFill>
                    <a:prstClr val="white">
                      <a:alpha val="63000"/>
                    </a:prstClr>
                  </a:solidFill>
                </a:rPr>
                <a:t>(</a:t>
              </a:r>
              <a:r>
                <a:rPr lang="en-US" altLang="ko-KR" sz="1000">
                  <a:solidFill>
                    <a:prstClr val="white">
                      <a:alpha val="63000"/>
                    </a:prstClr>
                  </a:solidFill>
                </a:rPr>
                <a:t>I</a:t>
              </a:r>
              <a:r>
                <a:rPr lang="en-US" altLang="ko-KR" sz="1000" smtClean="0">
                  <a:solidFill>
                    <a:prstClr val="white">
                      <a:alpha val="63000"/>
                    </a:prstClr>
                  </a:solidFill>
                </a:rPr>
                <a:t>SP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761916" y="3268199"/>
            <a:ext cx="6303273" cy="1495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ISP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를 지키는 코드를 작성하면 이와 같을 것이다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단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이렇게 분리를 계속하면 더 큰 문제가 발생할 수 있다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최소한의 책임을 가지도록 작성하는 것이 중요하다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많이 연습해야 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.)</a:t>
            </a: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개의 일반적인 인터페이스보다 여러개의 구체적인 인터페이스가 낫다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ISP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위반은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LSP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위반을 가지는 경우가 많다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3" y="1283113"/>
            <a:ext cx="5665502" cy="546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>
                    <a:latin typeface="+mj-lt"/>
                  </a:rPr>
                  <a:t>1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 smtClean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SOLID</a:t>
              </a: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1824761" y="4355684"/>
            <a:ext cx="8529493" cy="1383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설계원칙</a:t>
            </a: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객체지향에서 꼭 지켜야 할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5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개의 원칙을 말한다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5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개의 원칙의 앞글자를 따서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SOLID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라고 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각각의 원칙들은 서로 다른 내용이 아닌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밀접하게 연관되어 있으므로 종합적으로 이해하도록 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48" y="1580090"/>
            <a:ext cx="5771721" cy="240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28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의존 역전 원칙 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(DIP)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861226" y="2927865"/>
            <a:ext cx="8456565" cy="158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의존 역전 원칙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(Dependency inversion principle)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고수준 모듈은 저수준 모듈의 구현에 의존해서는 안된다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저수준 모듈이 고수준 모듈에서 정의한 추상 타입에 의존해야 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4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29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의존 역전 원칙 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(DIP)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080705" y="2896709"/>
            <a:ext cx="4011579" cy="158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고수준 모듈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바이트 데이터를 읽어와 암호화 하고 결과 데이터를 쓴다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08988" y="2896709"/>
            <a:ext cx="4011579" cy="158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저수준 모듈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파일에서 바이트 데이터를 읽어온다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AES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알고리즘으로 암호화 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파일에 바이트 데이터를 쓴다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3033594" y="5707900"/>
            <a:ext cx="611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고수준 모듈은 </a:t>
            </a:r>
            <a:r>
              <a:rPr lang="ko-KR" altLang="en-US" b="1" dirty="0" smtClean="0">
                <a:solidFill>
                  <a:prstClr val="white">
                    <a:lumMod val="50000"/>
                  </a:prstClr>
                </a:solidFill>
              </a:rPr>
              <a:t>저수준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모듈의 구현에 의존해서는 안된다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b="1" dirty="0">
              <a:solidFill>
                <a:prstClr val="white">
                  <a:lumMod val="50000"/>
                </a:prstClr>
              </a:solidFill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29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의존 역전 원칙 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(DIP)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44" y="1440356"/>
            <a:ext cx="6943925" cy="369690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861225" y="5071796"/>
            <a:ext cx="8456565" cy="1070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보기에는 문제가 없는 코드이지만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DIP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를 어기는 코드이다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69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29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의존 역전 원칙 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(DIP)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861226" y="5628387"/>
            <a:ext cx="8456565" cy="894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상위 모듈이 하위모듈의 의존하면 안된다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추상화의 의존해야 한다라는 조건을 맞춰야 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err="1" smtClean="0">
                <a:solidFill>
                  <a:prstClr val="white">
                    <a:lumMod val="50000"/>
                  </a:prstClr>
                </a:solidFill>
              </a:rPr>
              <a:t>IAdder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이라는 인터페이스를 만들고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Adder()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메서드를 구현하였다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79" y="1221048"/>
            <a:ext cx="6560694" cy="432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559445" y="477986"/>
                <a:ext cx="783731" cy="610236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29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의존 역전 원칙 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(DIP)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861226" y="5635311"/>
            <a:ext cx="8456565" cy="894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예를 들어 더한 값에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배를 하는 기능으로 변경한다고 가정하자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en-US" altLang="ko-KR" sz="1100" dirty="0" err="1" smtClean="0">
                <a:solidFill>
                  <a:prstClr val="white">
                    <a:lumMod val="50000"/>
                  </a:prstClr>
                </a:solidFill>
              </a:rPr>
              <a:t>IAdder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인터페이스를 확장하여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X2Adder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클래스를 구현하면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Calculator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클래스에는 큰 변경이 없다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유연한 코드가 완성되었다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95" y="1222971"/>
            <a:ext cx="6603448" cy="440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21"/>
          <p:cNvSpPr/>
          <p:nvPr/>
        </p:nvSpPr>
        <p:spPr>
          <a:xfrm>
            <a:off x="0" y="4864796"/>
            <a:ext cx="12192000" cy="1993204"/>
          </a:xfrm>
          <a:custGeom>
            <a:avLst/>
            <a:gdLst>
              <a:gd name="connsiteX0" fmla="*/ 12053173 w 12192000"/>
              <a:gd name="connsiteY0" fmla="*/ 33073 h 1993204"/>
              <a:gd name="connsiteX1" fmla="*/ 12192000 w 12192000"/>
              <a:gd name="connsiteY1" fmla="*/ 40083 h 1993204"/>
              <a:gd name="connsiteX2" fmla="*/ 12192000 w 12192000"/>
              <a:gd name="connsiteY2" fmla="*/ 1993204 h 1993204"/>
              <a:gd name="connsiteX3" fmla="*/ 6600939 w 12192000"/>
              <a:gd name="connsiteY3" fmla="*/ 1993204 h 1993204"/>
              <a:gd name="connsiteX4" fmla="*/ 6610982 w 12192000"/>
              <a:gd name="connsiteY4" fmla="*/ 1981033 h 1993204"/>
              <a:gd name="connsiteX5" fmla="*/ 6985176 w 12192000"/>
              <a:gd name="connsiteY5" fmla="*/ 1826036 h 1993204"/>
              <a:gd name="connsiteX6" fmla="*/ 7068135 w 12192000"/>
              <a:gd name="connsiteY6" fmla="*/ 1834399 h 1993204"/>
              <a:gd name="connsiteX7" fmla="*/ 7072522 w 12192000"/>
              <a:gd name="connsiteY7" fmla="*/ 1829081 h 1993204"/>
              <a:gd name="connsiteX8" fmla="*/ 7514366 w 12192000"/>
              <a:gd name="connsiteY8" fmla="*/ 1646063 h 1993204"/>
              <a:gd name="connsiteX9" fmla="*/ 7640298 w 12192000"/>
              <a:gd name="connsiteY9" fmla="*/ 1658758 h 1993204"/>
              <a:gd name="connsiteX10" fmla="*/ 7694521 w 12192000"/>
              <a:gd name="connsiteY10" fmla="*/ 1675590 h 1993204"/>
              <a:gd name="connsiteX11" fmla="*/ 7736517 w 12192000"/>
              <a:gd name="connsiteY11" fmla="*/ 1598219 h 1993204"/>
              <a:gd name="connsiteX12" fmla="*/ 8269225 w 12192000"/>
              <a:gd name="connsiteY12" fmla="*/ 1314980 h 1993204"/>
              <a:gd name="connsiteX13" fmla="*/ 8861164 w 12192000"/>
              <a:gd name="connsiteY13" fmla="*/ 1707344 h 1993204"/>
              <a:gd name="connsiteX14" fmla="*/ 8891049 w 12192000"/>
              <a:gd name="connsiteY14" fmla="*/ 1803616 h 1993204"/>
              <a:gd name="connsiteX15" fmla="*/ 8921058 w 12192000"/>
              <a:gd name="connsiteY15" fmla="*/ 1794300 h 1993204"/>
              <a:gd name="connsiteX16" fmla="*/ 9050529 w 12192000"/>
              <a:gd name="connsiteY16" fmla="*/ 1781248 h 1993204"/>
              <a:gd name="connsiteX17" fmla="*/ 9300589 w 12192000"/>
              <a:gd name="connsiteY17" fmla="*/ 1831733 h 1993204"/>
              <a:gd name="connsiteX18" fmla="*/ 9343861 w 12192000"/>
              <a:gd name="connsiteY18" fmla="*/ 1855220 h 1993204"/>
              <a:gd name="connsiteX19" fmla="*/ 9388364 w 12192000"/>
              <a:gd name="connsiteY19" fmla="*/ 1711854 h 1993204"/>
              <a:gd name="connsiteX20" fmla="*/ 10196903 w 12192000"/>
              <a:gd name="connsiteY20" fmla="*/ 1175918 h 1993204"/>
              <a:gd name="connsiteX21" fmla="*/ 10538464 w 12192000"/>
              <a:gd name="connsiteY21" fmla="*/ 1244876 h 1993204"/>
              <a:gd name="connsiteX22" fmla="*/ 10623504 w 12192000"/>
              <a:gd name="connsiteY22" fmla="*/ 1291035 h 1993204"/>
              <a:gd name="connsiteX23" fmla="*/ 10633691 w 12192000"/>
              <a:gd name="connsiteY23" fmla="*/ 1189985 h 1993204"/>
              <a:gd name="connsiteX24" fmla="*/ 12053173 w 12192000"/>
              <a:gd name="connsiteY24" fmla="*/ 33073 h 1993204"/>
              <a:gd name="connsiteX25" fmla="*/ 0 w 12192000"/>
              <a:gd name="connsiteY25" fmla="*/ 0 h 1993204"/>
              <a:gd name="connsiteX26" fmla="*/ 132000 w 12192000"/>
              <a:gd name="connsiteY26" fmla="*/ 108909 h 1993204"/>
              <a:gd name="connsiteX27" fmla="*/ 195701 w 12192000"/>
              <a:gd name="connsiteY27" fmla="*/ 186117 h 1993204"/>
              <a:gd name="connsiteX28" fmla="*/ 215309 w 12192000"/>
              <a:gd name="connsiteY28" fmla="*/ 181075 h 1993204"/>
              <a:gd name="connsiteX29" fmla="*/ 478283 w 12192000"/>
              <a:gd name="connsiteY29" fmla="*/ 154565 h 1993204"/>
              <a:gd name="connsiteX30" fmla="*/ 1783136 w 12192000"/>
              <a:gd name="connsiteY30" fmla="*/ 1459418 h 1993204"/>
              <a:gd name="connsiteX31" fmla="*/ 1782838 w 12192000"/>
              <a:gd name="connsiteY31" fmla="*/ 1465311 h 1993204"/>
              <a:gd name="connsiteX32" fmla="*/ 1841294 w 12192000"/>
              <a:gd name="connsiteY32" fmla="*/ 1459418 h 1993204"/>
              <a:gd name="connsiteX33" fmla="*/ 1979853 w 12192000"/>
              <a:gd name="connsiteY33" fmla="*/ 1473386 h 1993204"/>
              <a:gd name="connsiteX34" fmla="*/ 2057491 w 12192000"/>
              <a:gd name="connsiteY34" fmla="*/ 1497486 h 1993204"/>
              <a:gd name="connsiteX35" fmla="*/ 2084969 w 12192000"/>
              <a:gd name="connsiteY35" fmla="*/ 1464183 h 1993204"/>
              <a:gd name="connsiteX36" fmla="*/ 2673248 w 12192000"/>
              <a:gd name="connsiteY36" fmla="*/ 1220509 h 1993204"/>
              <a:gd name="connsiteX37" fmla="*/ 2997082 w 12192000"/>
              <a:gd name="connsiteY37" fmla="*/ 1285888 h 1993204"/>
              <a:gd name="connsiteX38" fmla="*/ 3012183 w 12192000"/>
              <a:gd name="connsiteY38" fmla="*/ 1294085 h 1993204"/>
              <a:gd name="connsiteX39" fmla="*/ 3073615 w 12192000"/>
              <a:gd name="connsiteY39" fmla="*/ 1180910 h 1993204"/>
              <a:gd name="connsiteX40" fmla="*/ 3763483 w 12192000"/>
              <a:gd name="connsiteY40" fmla="*/ 814109 h 1993204"/>
              <a:gd name="connsiteX41" fmla="*/ 4530059 w 12192000"/>
              <a:gd name="connsiteY41" fmla="*/ 1322229 h 1993204"/>
              <a:gd name="connsiteX42" fmla="*/ 4536079 w 12192000"/>
              <a:gd name="connsiteY42" fmla="*/ 1341624 h 1993204"/>
              <a:gd name="connsiteX43" fmla="*/ 4610807 w 12192000"/>
              <a:gd name="connsiteY43" fmla="*/ 1364820 h 1993204"/>
              <a:gd name="connsiteX44" fmla="*/ 4969644 w 12192000"/>
              <a:gd name="connsiteY44" fmla="*/ 1760601 h 1993204"/>
              <a:gd name="connsiteX45" fmla="*/ 4973147 w 12192000"/>
              <a:gd name="connsiteY45" fmla="*/ 1783770 h 1993204"/>
              <a:gd name="connsiteX46" fmla="*/ 4998157 w 12192000"/>
              <a:gd name="connsiteY46" fmla="*/ 1781248 h 1993204"/>
              <a:gd name="connsiteX47" fmla="*/ 5372351 w 12192000"/>
              <a:gd name="connsiteY47" fmla="*/ 1936245 h 1993204"/>
              <a:gd name="connsiteX48" fmla="*/ 5419348 w 12192000"/>
              <a:gd name="connsiteY48" fmla="*/ 1993204 h 1993204"/>
              <a:gd name="connsiteX49" fmla="*/ 0 w 12192000"/>
              <a:gd name="connsiteY49" fmla="*/ 1993204 h 19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1993204">
                <a:moveTo>
                  <a:pt x="12053173" y="33073"/>
                </a:moveTo>
                <a:lnTo>
                  <a:pt x="12192000" y="40083"/>
                </a:lnTo>
                <a:lnTo>
                  <a:pt x="12192000" y="1993204"/>
                </a:lnTo>
                <a:lnTo>
                  <a:pt x="6600939" y="1993204"/>
                </a:lnTo>
                <a:lnTo>
                  <a:pt x="6610982" y="1981033"/>
                </a:lnTo>
                <a:cubicBezTo>
                  <a:pt x="6706747" y="1885268"/>
                  <a:pt x="6839045" y="1826036"/>
                  <a:pt x="6985176" y="1826036"/>
                </a:cubicBezTo>
                <a:lnTo>
                  <a:pt x="7068135" y="1834399"/>
                </a:lnTo>
                <a:lnTo>
                  <a:pt x="7072522" y="1829081"/>
                </a:lnTo>
                <a:cubicBezTo>
                  <a:pt x="7185600" y="1716003"/>
                  <a:pt x="7341815" y="1646063"/>
                  <a:pt x="7514366" y="1646063"/>
                </a:cubicBezTo>
                <a:cubicBezTo>
                  <a:pt x="7557504" y="1646063"/>
                  <a:pt x="7599620" y="1650434"/>
                  <a:pt x="7640298" y="1658758"/>
                </a:cubicBezTo>
                <a:lnTo>
                  <a:pt x="7694521" y="1675590"/>
                </a:lnTo>
                <a:lnTo>
                  <a:pt x="7736517" y="1598219"/>
                </a:lnTo>
                <a:cubicBezTo>
                  <a:pt x="7851965" y="1427333"/>
                  <a:pt x="8047474" y="1314980"/>
                  <a:pt x="8269225" y="1314980"/>
                </a:cubicBezTo>
                <a:cubicBezTo>
                  <a:pt x="8535326" y="1314980"/>
                  <a:pt x="8763639" y="1476768"/>
                  <a:pt x="8861164" y="1707344"/>
                </a:cubicBezTo>
                <a:lnTo>
                  <a:pt x="8891049" y="1803616"/>
                </a:lnTo>
                <a:lnTo>
                  <a:pt x="8921058" y="1794300"/>
                </a:lnTo>
                <a:cubicBezTo>
                  <a:pt x="8962878" y="1785742"/>
                  <a:pt x="9006179" y="1781248"/>
                  <a:pt x="9050529" y="1781248"/>
                </a:cubicBezTo>
                <a:cubicBezTo>
                  <a:pt x="9139229" y="1781248"/>
                  <a:pt x="9223731" y="1799225"/>
                  <a:pt x="9300589" y="1831733"/>
                </a:cubicBezTo>
                <a:lnTo>
                  <a:pt x="9343861" y="1855220"/>
                </a:lnTo>
                <a:lnTo>
                  <a:pt x="9388364" y="1711854"/>
                </a:lnTo>
                <a:cubicBezTo>
                  <a:pt x="9521575" y="1396907"/>
                  <a:pt x="9833432" y="1175918"/>
                  <a:pt x="10196903" y="1175918"/>
                </a:cubicBezTo>
                <a:cubicBezTo>
                  <a:pt x="10318060" y="1175918"/>
                  <a:pt x="10433482" y="1200473"/>
                  <a:pt x="10538464" y="1244876"/>
                </a:cubicBezTo>
                <a:lnTo>
                  <a:pt x="10623504" y="1291035"/>
                </a:lnTo>
                <a:lnTo>
                  <a:pt x="10633691" y="1189985"/>
                </a:lnTo>
                <a:cubicBezTo>
                  <a:pt x="10768797" y="529737"/>
                  <a:pt x="11352984" y="33073"/>
                  <a:pt x="12053173" y="33073"/>
                </a:cubicBezTo>
                <a:close/>
                <a:moveTo>
                  <a:pt x="0" y="0"/>
                </a:moveTo>
                <a:lnTo>
                  <a:pt x="132000" y="108909"/>
                </a:lnTo>
                <a:lnTo>
                  <a:pt x="195701" y="186117"/>
                </a:lnTo>
                <a:lnTo>
                  <a:pt x="215309" y="181075"/>
                </a:lnTo>
                <a:cubicBezTo>
                  <a:pt x="300252" y="163693"/>
                  <a:pt x="388201" y="154565"/>
                  <a:pt x="478283" y="154565"/>
                </a:cubicBezTo>
                <a:cubicBezTo>
                  <a:pt x="1198933" y="154565"/>
                  <a:pt x="1783136" y="738768"/>
                  <a:pt x="1783136" y="1459418"/>
                </a:cubicBezTo>
                <a:lnTo>
                  <a:pt x="1782838" y="1465311"/>
                </a:lnTo>
                <a:lnTo>
                  <a:pt x="1841294" y="1459418"/>
                </a:lnTo>
                <a:cubicBezTo>
                  <a:pt x="1888759" y="1459418"/>
                  <a:pt x="1935097" y="1464228"/>
                  <a:pt x="1979853" y="1473386"/>
                </a:cubicBezTo>
                <a:lnTo>
                  <a:pt x="2057491" y="1497486"/>
                </a:lnTo>
                <a:lnTo>
                  <a:pt x="2084969" y="1464183"/>
                </a:lnTo>
                <a:cubicBezTo>
                  <a:pt x="2235522" y="1313629"/>
                  <a:pt x="2443510" y="1220509"/>
                  <a:pt x="2673248" y="1220509"/>
                </a:cubicBezTo>
                <a:cubicBezTo>
                  <a:pt x="2788117" y="1220509"/>
                  <a:pt x="2897549" y="1243789"/>
                  <a:pt x="2997082" y="1285888"/>
                </a:cubicBezTo>
                <a:lnTo>
                  <a:pt x="3012183" y="1294085"/>
                </a:lnTo>
                <a:lnTo>
                  <a:pt x="3073615" y="1180910"/>
                </a:lnTo>
                <a:cubicBezTo>
                  <a:pt x="3223121" y="959609"/>
                  <a:pt x="3476311" y="814109"/>
                  <a:pt x="3763483" y="814109"/>
                </a:cubicBezTo>
                <a:cubicBezTo>
                  <a:pt x="4108090" y="814109"/>
                  <a:pt x="4403762" y="1023628"/>
                  <a:pt x="4530059" y="1322229"/>
                </a:cubicBezTo>
                <a:lnTo>
                  <a:pt x="4536079" y="1341624"/>
                </a:lnTo>
                <a:lnTo>
                  <a:pt x="4610807" y="1364820"/>
                </a:lnTo>
                <a:cubicBezTo>
                  <a:pt x="4781528" y="1437030"/>
                  <a:pt x="4914052" y="1581868"/>
                  <a:pt x="4969644" y="1760601"/>
                </a:cubicBezTo>
                <a:lnTo>
                  <a:pt x="4973147" y="1783770"/>
                </a:lnTo>
                <a:lnTo>
                  <a:pt x="4998157" y="1781248"/>
                </a:lnTo>
                <a:cubicBezTo>
                  <a:pt x="5144288" y="1781248"/>
                  <a:pt x="5276586" y="1840480"/>
                  <a:pt x="5372351" y="1936245"/>
                </a:cubicBezTo>
                <a:lnTo>
                  <a:pt x="5419348" y="1993204"/>
                </a:lnTo>
                <a:lnTo>
                  <a:pt x="0" y="1993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Freeform 14"/>
          <p:cNvSpPr>
            <a:spLocks/>
          </p:cNvSpPr>
          <p:nvPr/>
        </p:nvSpPr>
        <p:spPr bwMode="auto">
          <a:xfrm>
            <a:off x="1376388" y="770029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Freeform 14"/>
          <p:cNvSpPr>
            <a:spLocks/>
          </p:cNvSpPr>
          <p:nvPr/>
        </p:nvSpPr>
        <p:spPr bwMode="auto">
          <a:xfrm>
            <a:off x="3164352" y="19445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" name="Freeform 14"/>
          <p:cNvSpPr>
            <a:spLocks/>
          </p:cNvSpPr>
          <p:nvPr/>
        </p:nvSpPr>
        <p:spPr bwMode="auto">
          <a:xfrm>
            <a:off x="10019638" y="3247855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Freeform 14"/>
          <p:cNvSpPr>
            <a:spLocks/>
          </p:cNvSpPr>
          <p:nvPr/>
        </p:nvSpPr>
        <p:spPr bwMode="auto">
          <a:xfrm>
            <a:off x="2136884" y="4325507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" name="Freeform 14"/>
          <p:cNvSpPr>
            <a:spLocks/>
          </p:cNvSpPr>
          <p:nvPr/>
        </p:nvSpPr>
        <p:spPr bwMode="auto">
          <a:xfrm>
            <a:off x="9386227" y="767264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 rot="2700000">
            <a:off x="6070125" y="742633"/>
            <a:ext cx="721170" cy="1122769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749749" y="3096573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 smtClean="0">
                <a:solidFill>
                  <a:prstClr val="white"/>
                </a:solidFill>
              </a:rPr>
              <a:t>감사합니다</a:t>
            </a:r>
            <a:r>
              <a:rPr lang="en-US" altLang="ko-KR" sz="2800" b="1" i="1" dirty="0" smtClean="0">
                <a:solidFill>
                  <a:prstClr val="white"/>
                </a:solidFill>
              </a:rPr>
              <a:t>.</a:t>
            </a:r>
          </a:p>
        </p:txBody>
      </p:sp>
      <p:grpSp>
        <p:nvGrpSpPr>
          <p:cNvPr id="123" name="그룹 122"/>
          <p:cNvGrpSpPr/>
          <p:nvPr/>
        </p:nvGrpSpPr>
        <p:grpSpPr>
          <a:xfrm>
            <a:off x="10556571" y="-8775"/>
            <a:ext cx="1635429" cy="1516654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236778" y="310156"/>
              <a:ext cx="305928" cy="305928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1720583" y="351861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478734" y="749552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11867407" y="67523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63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>
                    <a:latin typeface="+mj-lt"/>
                  </a:rPr>
                  <a:t>1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객체지향 모델링 </a:t>
              </a:r>
              <a:endParaRPr lang="en-US" altLang="ko-KR" sz="1000" dirty="0" smtClean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모델링 이해하기 </a:t>
              </a:r>
              <a:endParaRPr lang="en-US" altLang="ko-KR" sz="1000" dirty="0" smtClean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UML, </a:t>
              </a: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클래스 다이어그램 이해하기</a:t>
              </a:r>
              <a:endParaRPr lang="ko-KR" altLang="en-US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662804" y="4802069"/>
            <a:ext cx="6265163" cy="1715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A3A3A"/>
                </a:solidFill>
              </a:rPr>
              <a:t>CONTENTS</a:t>
            </a:r>
            <a:endParaRPr lang="en-US" altLang="ko-KR" sz="1400" b="1" dirty="0">
              <a:solidFill>
                <a:srgbClr val="3A3A3A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</a:p>
        </p:txBody>
      </p:sp>
      <p:graphicFrame>
        <p:nvGraphicFramePr>
          <p:cNvPr id="74" name="차트 73"/>
          <p:cNvGraphicFramePr/>
          <p:nvPr>
            <p:extLst/>
          </p:nvPr>
        </p:nvGraphicFramePr>
        <p:xfrm>
          <a:off x="1005801" y="3411507"/>
          <a:ext cx="3061140" cy="317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직사각형 74"/>
          <p:cNvSpPr/>
          <p:nvPr/>
        </p:nvSpPr>
        <p:spPr>
          <a:xfrm>
            <a:off x="1220368" y="1851588"/>
            <a:ext cx="2895104" cy="1162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Enjoy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76" name="타원 75"/>
          <p:cNvSpPr/>
          <p:nvPr/>
        </p:nvSpPr>
        <p:spPr>
          <a:xfrm>
            <a:off x="4614463" y="1999955"/>
            <a:ext cx="1020068" cy="102007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49FC8"/>
                </a:gs>
                <a:gs pos="100000">
                  <a:srgbClr val="732BE4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656953" y="2370612"/>
            <a:ext cx="9095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rgbClr val="3A3A3A"/>
                </a:solidFill>
              </a:rPr>
              <a:t>CONTENTS </a:t>
            </a:r>
            <a:r>
              <a:rPr lang="en-US" altLang="ko-KR" sz="900" b="1" dirty="0" smtClean="0">
                <a:solidFill>
                  <a:srgbClr val="3A3A3A"/>
                </a:solidFill>
              </a:rPr>
              <a:t>A</a:t>
            </a:r>
            <a:endParaRPr lang="en-US" altLang="ko-KR" sz="900" b="1" dirty="0">
              <a:solidFill>
                <a:srgbClr val="3A3A3A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945942" y="1999955"/>
            <a:ext cx="1020068" cy="102007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49FC8"/>
                </a:gs>
                <a:gs pos="100000">
                  <a:srgbClr val="732BE4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001770" y="2370612"/>
            <a:ext cx="9095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rgbClr val="3A3A3A"/>
                </a:solidFill>
              </a:rPr>
              <a:t>CONTENTS </a:t>
            </a:r>
            <a:r>
              <a:rPr lang="en-US" altLang="ko-KR" sz="900" b="1" dirty="0" smtClean="0">
                <a:solidFill>
                  <a:srgbClr val="3A3A3A"/>
                </a:solidFill>
              </a:rPr>
              <a:t>B</a:t>
            </a:r>
            <a:endParaRPr lang="en-US" altLang="ko-KR" sz="900" b="1" dirty="0">
              <a:solidFill>
                <a:srgbClr val="3A3A3A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277420" y="1999955"/>
            <a:ext cx="1020068" cy="102007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49FC8"/>
                </a:gs>
                <a:gs pos="100000">
                  <a:srgbClr val="732BE4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332690" y="2355144"/>
            <a:ext cx="9095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rgbClr val="3A3A3A"/>
                </a:solidFill>
              </a:rPr>
              <a:t>CONTENTS </a:t>
            </a:r>
            <a:r>
              <a:rPr lang="en-US" altLang="ko-KR" sz="900" b="1" dirty="0" smtClean="0">
                <a:solidFill>
                  <a:srgbClr val="3A3A3A"/>
                </a:solidFill>
              </a:rPr>
              <a:t>C</a:t>
            </a:r>
            <a:endParaRPr lang="en-US" altLang="ko-KR" sz="900" b="1" dirty="0">
              <a:solidFill>
                <a:srgbClr val="3A3A3A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8608899" y="1999955"/>
            <a:ext cx="1020068" cy="102007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49FC8"/>
                </a:gs>
                <a:gs pos="100000">
                  <a:srgbClr val="732BE4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625967" y="2370612"/>
            <a:ext cx="981404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rgbClr val="3A3A3A"/>
                </a:solidFill>
              </a:rPr>
              <a:t>CONTENTS </a:t>
            </a:r>
            <a:r>
              <a:rPr lang="en-US" altLang="ko-KR" sz="900" b="1" dirty="0" smtClean="0">
                <a:solidFill>
                  <a:srgbClr val="3A3A3A"/>
                </a:solidFill>
              </a:rPr>
              <a:t>D</a:t>
            </a:r>
            <a:endParaRPr lang="en-US" altLang="ko-KR" sz="900" b="1" dirty="0">
              <a:solidFill>
                <a:srgbClr val="3A3A3A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9940378" y="1999955"/>
            <a:ext cx="1020068" cy="102007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F49FC8"/>
                </a:gs>
                <a:gs pos="100000">
                  <a:srgbClr val="732BE4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rgbClr val="3A3A3A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002967" y="2370612"/>
            <a:ext cx="909527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rgbClr val="3A3A3A"/>
                </a:solidFill>
              </a:rPr>
              <a:t>CONTENTS </a:t>
            </a:r>
            <a:r>
              <a:rPr lang="en-US" altLang="ko-KR" sz="900" b="1" dirty="0" smtClean="0">
                <a:solidFill>
                  <a:srgbClr val="3A3A3A"/>
                </a:solidFill>
              </a:rPr>
              <a:t>E</a:t>
            </a:r>
            <a:endParaRPr lang="en-US" altLang="ko-KR" sz="900" b="1" dirty="0">
              <a:solidFill>
                <a:srgbClr val="3A3A3A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7042082" y="2401571"/>
            <a:ext cx="159267" cy="233077"/>
            <a:chOff x="4371840" y="2318350"/>
            <a:chExt cx="252000" cy="368787"/>
          </a:xfrm>
        </p:grpSpPr>
        <p:sp>
          <p:nvSpPr>
            <p:cNvPr id="87" name="타원 86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05043" y="2318350"/>
              <a:ext cx="199552" cy="36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prstClr val="white"/>
                  </a:solidFill>
                </a:rPr>
                <a:t>▶</a:t>
              </a:r>
              <a:endParaRPr lang="ko-KR" altLang="en-US" sz="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5706271" y="2407795"/>
            <a:ext cx="159267" cy="233077"/>
            <a:chOff x="4371840" y="2318350"/>
            <a:chExt cx="252000" cy="368787"/>
          </a:xfrm>
        </p:grpSpPr>
        <p:sp>
          <p:nvSpPr>
            <p:cNvPr id="90" name="타원 89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405043" y="2318350"/>
              <a:ext cx="199552" cy="36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prstClr val="white"/>
                  </a:solidFill>
                </a:rPr>
                <a:t>▶</a:t>
              </a:r>
              <a:endParaRPr lang="ko-KR" altLang="en-US" sz="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8381727" y="2395347"/>
            <a:ext cx="159267" cy="233077"/>
            <a:chOff x="4371840" y="2318350"/>
            <a:chExt cx="252000" cy="368787"/>
          </a:xfrm>
        </p:grpSpPr>
        <p:sp>
          <p:nvSpPr>
            <p:cNvPr id="93" name="타원 92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05043" y="2318350"/>
              <a:ext cx="199552" cy="36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prstClr val="white"/>
                  </a:solidFill>
                </a:rPr>
                <a:t>▶</a:t>
              </a:r>
              <a:endParaRPr lang="ko-KR" altLang="en-US" sz="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9725841" y="2395347"/>
            <a:ext cx="159267" cy="233077"/>
            <a:chOff x="4371840" y="2318350"/>
            <a:chExt cx="252000" cy="368787"/>
          </a:xfrm>
        </p:grpSpPr>
        <p:sp>
          <p:nvSpPr>
            <p:cNvPr id="96" name="타원 95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405043" y="2318350"/>
              <a:ext cx="199552" cy="36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prstClr val="white"/>
                  </a:solidFill>
                </a:rPr>
                <a:t>▶</a:t>
              </a:r>
              <a:endParaRPr lang="ko-KR" altLang="en-US" sz="1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9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>
                    <a:latin typeface="+mj-lt"/>
                  </a:rPr>
                  <a:t>2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단일 책임 원칙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 (SRP)</a:t>
              </a: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1861226" y="3166403"/>
            <a:ext cx="8456565" cy="1162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단일 책임 원칙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(Single responsibility princ</a:t>
            </a:r>
            <a:r>
              <a:rPr lang="en-US" altLang="ko-KR" sz="1600" b="1" dirty="0">
                <a:solidFill>
                  <a:schemeClr val="tx1"/>
                </a:solidFill>
              </a:rPr>
              <a:t>i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ple)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객체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클래스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)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는 오직 하나의 책임을 가져야 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객체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클래스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)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는 오직 하나의 변경의 이유만을 가져야 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3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단일 책임 원칙</a:t>
              </a:r>
              <a:r>
                <a:rPr lang="en-US" altLang="ko-KR" sz="1000" dirty="0">
                  <a:solidFill>
                    <a:prstClr val="white">
                      <a:alpha val="63000"/>
                    </a:prstClr>
                  </a:solidFill>
                </a:rPr>
                <a:t> (SRP)</a:t>
              </a: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767183" y="3485078"/>
            <a:ext cx="60007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클래스가 여러 책임을 갖게 되면 그 클래스는 각 책임마다 변경되는 이유가 발생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단일 책임 원칙이 지켜지지 않으면 다른 원칙들도 효과가 반감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한 개의 책임에 대한 정의가 명확하지 않고 책임을 도출하기 위해서는 다양한 경험이 필요 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4" y="1214213"/>
            <a:ext cx="5392573" cy="56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>
                    <a:latin typeface="+mj-lt"/>
                  </a:rPr>
                  <a:t>4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단일 책임 원칙</a:t>
              </a:r>
              <a:r>
                <a:rPr lang="en-US" altLang="ko-KR" sz="1000" dirty="0">
                  <a:solidFill>
                    <a:prstClr val="white">
                      <a:alpha val="63000"/>
                    </a:prstClr>
                  </a:solidFill>
                </a:rPr>
                <a:t> (SRP)</a:t>
              </a: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49631" y="4707890"/>
            <a:ext cx="108932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위 그림과 같이 명확히 책임을 분리할 경우 한 책임의 변화가 다른 책임의 코드에 영향을 주는 현상을 발생하지 않는다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즉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책임의 개수가 많아질수록 한 책임의 기능 변화가 다른 책임에 주는 현상을 비례해서 증가한다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결국 코드를 절차지향적으로 만들어 유지보수가 힘들어지며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코드 재사용이 힘들어진다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27" name="Picture 3" descr="/var/folders/sj/0x60qp9n5mq_2fzn8k_0pjzc0000gn/T/com.microsoft.Powerpoint/WebArchiveCopyPasteTempFiles/1557AF0F4A741A8951C6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11" y="1274198"/>
            <a:ext cx="6129528" cy="31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71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5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개방 폐쇄 원칙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 (OCP)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861226" y="2967621"/>
            <a:ext cx="8456565" cy="1581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개방 폐쇄 원칙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(Open-closed principle)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확장에는 열려야 하고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변경에는 닫혀 있어야 한다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기능을 변경하거나 확장할 수 있으면서 그 기능을 사용하는 코드는 수정하지 않는다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6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>
                  <a:solidFill>
                    <a:prstClr val="white">
                      <a:alpha val="63000"/>
                    </a:prstClr>
                  </a:solidFill>
                </a:rPr>
                <a:t>개방 폐쇄 </a:t>
              </a: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원칙 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(</a:t>
              </a:r>
              <a:r>
                <a:rPr lang="en-US" altLang="ko-KR" sz="1000" dirty="0">
                  <a:solidFill>
                    <a:prstClr val="white">
                      <a:alpha val="63000"/>
                    </a:prstClr>
                  </a:solidFill>
                </a:rPr>
                <a:t>OCP)</a:t>
              </a: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071287" y="4580503"/>
            <a:ext cx="100480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A3A3A"/>
                </a:solidFill>
              </a:rPr>
              <a:t>OCP</a:t>
            </a:r>
            <a:r>
              <a:rPr lang="ko-KR" altLang="en-US" sz="1400" b="1" dirty="0" smtClean="0">
                <a:solidFill>
                  <a:srgbClr val="3A3A3A"/>
                </a:solidFill>
              </a:rPr>
              <a:t>가 고려되지 않은 설계</a:t>
            </a:r>
            <a:endParaRPr lang="en-US" altLang="ko-KR" sz="1400" b="1" dirty="0" smtClean="0">
              <a:solidFill>
                <a:srgbClr val="3A3A3A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 smtClean="0">
              <a:solidFill>
                <a:srgbClr val="3A3A3A"/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그림에서는 볼펜을 사용하는 화가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연필을 사용하는 화가를 각각의 클래스로 정의하였다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만약 화가가 볼펜에서 연필로 바꾸고 싶다면 클라이언트 클래스에서 호출하는 코드의 변경이 필요하다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이 클래스가 상속이되었거나 다른곳에서 사용하고 있다면 연쇄적으로 변경해야 할 것이다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근본적으로 클라인트가 볼펜클래스와 연필클래스에 구체적으로 의존하고 있기 때문이다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211" y="1326872"/>
            <a:ext cx="5433020" cy="298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18816" y="-9525"/>
            <a:ext cx="12210816" cy="1214212"/>
            <a:chOff x="-18816" y="-9525"/>
            <a:chExt cx="12210816" cy="1214212"/>
          </a:xfrm>
        </p:grpSpPr>
        <p:sp>
          <p:nvSpPr>
            <p:cNvPr id="26" name="순서도: 문서 3"/>
            <p:cNvSpPr/>
            <p:nvPr/>
          </p:nvSpPr>
          <p:spPr>
            <a:xfrm flipH="1">
              <a:off x="-12982" y="1"/>
              <a:ext cx="12204982" cy="1204686"/>
            </a:xfrm>
            <a:prstGeom prst="rect">
              <a:avLst/>
            </a:prstGeom>
            <a:gradFill>
              <a:gsLst>
                <a:gs pos="0">
                  <a:srgbClr val="732BE4">
                    <a:alpha val="79000"/>
                  </a:srgbClr>
                </a:gs>
                <a:gs pos="100000">
                  <a:srgbClr val="F49FC8">
                    <a:alpha val="77000"/>
                  </a:srgbClr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595173" y="78427"/>
              <a:ext cx="995538" cy="995538"/>
              <a:chOff x="5360545" y="158147"/>
              <a:chExt cx="1187533" cy="118753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5360545" y="158147"/>
                <a:ext cx="1187533" cy="118753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503979" y="303896"/>
                <a:ext cx="906339" cy="906339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701203" y="501120"/>
                <a:ext cx="520303" cy="520303"/>
              </a:xfrm>
              <a:prstGeom prst="ellipse">
                <a:avLst/>
              </a:pr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i="1" dirty="0" smtClean="0">
                    <a:latin typeface="+mj-lt"/>
                  </a:rPr>
                  <a:t>7</a:t>
                </a:r>
                <a:endParaRPr lang="ko-KR" altLang="en-US" b="1" i="1" dirty="0">
                  <a:latin typeface="+mj-lt"/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5694159" y="501119"/>
                <a:ext cx="520303" cy="520303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5691720" y="497503"/>
                <a:ext cx="520303" cy="520303"/>
              </a:xfrm>
              <a:prstGeom prst="arc">
                <a:avLst>
                  <a:gd name="adj1" fmla="val 5458231"/>
                  <a:gd name="adj2" fmla="val 10798856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 i="1">
                  <a:latin typeface="+mj-lt"/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22844" y="235670"/>
              <a:ext cx="4936503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i="1" dirty="0" smtClean="0">
                  <a:solidFill>
                    <a:prstClr val="white"/>
                  </a:solidFill>
                </a:rPr>
                <a:t>디자인 패턴 </a:t>
              </a:r>
              <a:r>
                <a:rPr lang="en-US" altLang="ko-KR" sz="2400" b="1" i="1" dirty="0" smtClean="0">
                  <a:solidFill>
                    <a:prstClr val="white"/>
                  </a:solidFill>
                </a:rPr>
                <a:t>PRESENTATION</a:t>
              </a:r>
              <a:endParaRPr lang="en-US" altLang="ko-KR" sz="2400" b="1" i="1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35159" y="200234"/>
              <a:ext cx="3901141" cy="524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설계원칙</a:t>
              </a:r>
              <a:endParaRPr lang="en-US" altLang="ko-KR" sz="1000" dirty="0" smtClean="0">
                <a:solidFill>
                  <a:prstClr val="white">
                    <a:alpha val="63000"/>
                  </a:prstClr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 typeface="Arial" charset="0"/>
                <a:buChar char="•"/>
              </a:pPr>
              <a:r>
                <a:rPr lang="ko-KR" altLang="en-US" sz="1000" dirty="0" smtClean="0">
                  <a:solidFill>
                    <a:prstClr val="white">
                      <a:alpha val="63000"/>
                    </a:prstClr>
                  </a:solidFill>
                </a:rPr>
                <a:t>개방 폐쇄 원칙 </a:t>
              </a:r>
              <a:r>
                <a:rPr lang="en-US" altLang="ko-KR" sz="1000" dirty="0" smtClean="0">
                  <a:solidFill>
                    <a:prstClr val="white">
                      <a:alpha val="63000"/>
                    </a:prstClr>
                  </a:solidFill>
                </a:rPr>
                <a:t>(OCP)</a:t>
              </a:r>
              <a:endParaRPr lang="en-US" altLang="ko-KR" sz="1000" dirty="0">
                <a:solidFill>
                  <a:prstClr val="white">
                    <a:alpha val="63000"/>
                  </a:prstClr>
                </a:solidFill>
              </a:endParaRPr>
            </a:p>
          </p:txBody>
        </p:sp>
        <p:sp>
          <p:nvSpPr>
            <p:cNvPr id="37" name="직각 삼각형 36"/>
            <p:cNvSpPr/>
            <p:nvPr/>
          </p:nvSpPr>
          <p:spPr>
            <a:xfrm rot="5400000">
              <a:off x="-62923" y="34582"/>
              <a:ext cx="451132" cy="36291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114300" dir="2700000" sx="91000" sy="9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648955" y="4671235"/>
            <a:ext cx="8899781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A3A3A"/>
                </a:solidFill>
              </a:rPr>
              <a:t>OCP</a:t>
            </a:r>
            <a:r>
              <a:rPr lang="ko-KR" altLang="en-US" sz="1400" b="1" dirty="0" smtClean="0">
                <a:solidFill>
                  <a:srgbClr val="3A3A3A"/>
                </a:solidFill>
              </a:rPr>
              <a:t>가 고려된 설계</a:t>
            </a:r>
            <a:endParaRPr lang="en-US" altLang="ko-KR" sz="1400" b="1" dirty="0" smtClean="0">
              <a:solidFill>
                <a:srgbClr val="3A3A3A"/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클라이언트는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Painter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라는 추상클래스에 대해서만 알고 있다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단순히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draw()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라는 메서드만 호출하기 때문에 기능이 확장되거나 변경되어도 클라이언트 코드는 변경되지 않는다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marL="171450" indent="-171450" algn="ctr">
              <a:lnSpc>
                <a:spcPct val="150000"/>
              </a:lnSpc>
              <a:buFont typeface="Arial" charset="0"/>
              <a:buChar char="•"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이처럼 추상화와 다형성을 이용하여 개방 폐쇄 원칙을 구현하기 때문에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이를 제대로 지켜지지 않은 코드는 원칙을 어긴다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endParaRPr lang="en-US" altLang="ko-KR" sz="1100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71" y="1459818"/>
            <a:ext cx="7977350" cy="287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1517</Words>
  <Application>Microsoft Macintosh PowerPoint</Application>
  <PresentationFormat>와이드스크린</PresentationFormat>
  <Paragraphs>281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야놀자 야체 R</vt:lpstr>
      <vt:lpstr>Aharoni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seongwon lee</cp:lastModifiedBy>
  <cp:revision>108</cp:revision>
  <dcterms:created xsi:type="dcterms:W3CDTF">2017-10-09T06:24:25Z</dcterms:created>
  <dcterms:modified xsi:type="dcterms:W3CDTF">2017-11-15T14:38:48Z</dcterms:modified>
</cp:coreProperties>
</file>