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50C4B9"/>
    <a:srgbClr val="D6A334"/>
    <a:srgbClr val="CF9C47"/>
    <a:srgbClr val="EBD398"/>
    <a:srgbClr val="FFC000"/>
    <a:srgbClr val="2E1F1C"/>
    <a:srgbClr val="5F6065"/>
    <a:srgbClr val="4E4F53"/>
    <a:srgbClr val="535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89" autoAdjust="0"/>
    <p:restoredTop sz="94660"/>
  </p:normalViewPr>
  <p:slideViewPr>
    <p:cSldViewPr snapToGrid="0">
      <p:cViewPr varScale="1">
        <p:scale>
          <a:sx n="229" d="100"/>
          <a:sy n="229" d="100"/>
        </p:scale>
        <p:origin x="6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1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136900" y="1447800"/>
            <a:ext cx="5092700" cy="50927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292100" dir="19800000" sx="98000" sy="98000" algn="b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03" y="338144"/>
            <a:ext cx="420506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39593" y="1169141"/>
            <a:ext cx="562460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14931" y="4360709"/>
            <a:ext cx="328258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퍼시스턴스 프레임워크의 도입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20"/>
          <p:cNvGrpSpPr>
            <a:grpSpLocks noChangeAspect="1"/>
          </p:cNvGrpSpPr>
          <p:nvPr/>
        </p:nvGrpSpPr>
        <p:grpSpPr bwMode="auto">
          <a:xfrm>
            <a:off x="2952115" y="4511553"/>
            <a:ext cx="438810" cy="598558"/>
            <a:chOff x="2597" y="4163"/>
            <a:chExt cx="217" cy="296"/>
          </a:xfrm>
          <a:solidFill>
            <a:srgbClr val="FF5050"/>
          </a:solidFill>
        </p:grpSpPr>
        <p:sp>
          <p:nvSpPr>
            <p:cNvPr id="9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29454" y="529527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CONTENTS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01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2547" y="1441784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CONTENTS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02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91765" y="2873208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CONTENTS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03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95229" y="45054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CONTENTS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04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4909" y="578050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CONTENTS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05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" name="순서도: 정렬/분류 19"/>
          <p:cNvSpPr/>
          <p:nvPr/>
        </p:nvSpPr>
        <p:spPr>
          <a:xfrm rot="2902178">
            <a:off x="6481151" y="2135430"/>
            <a:ext cx="120835" cy="2231237"/>
          </a:xfrm>
          <a:prstGeom prst="flowChartSo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422900" y="3731026"/>
            <a:ext cx="520700" cy="5207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19800000" sx="98000" sy="98000" algn="b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/>
          <p:cNvSpPr/>
          <p:nvPr/>
        </p:nvSpPr>
        <p:spPr>
          <a:xfrm>
            <a:off x="9403879" y="2952317"/>
            <a:ext cx="549667" cy="549667"/>
          </a:xfrm>
          <a:prstGeom prst="arc">
            <a:avLst>
              <a:gd name="adj1" fmla="val 1880307"/>
              <a:gd name="adj2" fmla="val 16567126"/>
            </a:avLst>
          </a:prstGeom>
          <a:ln w="127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9678712" y="2952317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3540"/>
                </a:solidFill>
                <a:latin typeface="+mn-ea"/>
              </a:rPr>
              <a:t>75</a:t>
            </a:r>
            <a:r>
              <a:rPr lang="en-US" altLang="ko-KR" sz="1100" dirty="0">
                <a:solidFill>
                  <a:srgbClr val="313540"/>
                </a:solidFill>
                <a:latin typeface="+mn-ea"/>
              </a:rPr>
              <a:t>%</a:t>
            </a:r>
            <a:endParaRPr lang="en-US" altLang="ko-KR" sz="700" dirty="0">
              <a:solidFill>
                <a:srgbClr val="313540"/>
              </a:solidFill>
              <a:latin typeface="+mn-ea"/>
            </a:endParaRPr>
          </a:p>
        </p:txBody>
      </p:sp>
      <p:sp>
        <p:nvSpPr>
          <p:cNvPr id="29" name="원호 28"/>
          <p:cNvSpPr/>
          <p:nvPr/>
        </p:nvSpPr>
        <p:spPr>
          <a:xfrm>
            <a:off x="8593874" y="1523162"/>
            <a:ext cx="549667" cy="549667"/>
          </a:xfrm>
          <a:prstGeom prst="arc">
            <a:avLst>
              <a:gd name="adj1" fmla="val 1880307"/>
              <a:gd name="adj2" fmla="val 16567126"/>
            </a:avLst>
          </a:prstGeom>
          <a:ln w="127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8868707" y="1523162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3540"/>
                </a:solidFill>
                <a:latin typeface="+mn-ea"/>
              </a:rPr>
              <a:t>75</a:t>
            </a:r>
            <a:r>
              <a:rPr lang="en-US" altLang="ko-KR" sz="1100" dirty="0">
                <a:solidFill>
                  <a:srgbClr val="313540"/>
                </a:solidFill>
                <a:latin typeface="+mn-ea"/>
              </a:rPr>
              <a:t>%</a:t>
            </a:r>
            <a:endParaRPr lang="en-US" altLang="ko-KR" sz="700" dirty="0">
              <a:solidFill>
                <a:srgbClr val="313540"/>
              </a:solidFill>
              <a:latin typeface="+mn-ea"/>
            </a:endParaRPr>
          </a:p>
        </p:txBody>
      </p:sp>
      <p:sp>
        <p:nvSpPr>
          <p:cNvPr id="31" name="원호 30"/>
          <p:cNvSpPr/>
          <p:nvPr/>
        </p:nvSpPr>
        <p:spPr>
          <a:xfrm>
            <a:off x="9403879" y="4630706"/>
            <a:ext cx="549667" cy="549667"/>
          </a:xfrm>
          <a:prstGeom prst="arc">
            <a:avLst>
              <a:gd name="adj1" fmla="val 1880307"/>
              <a:gd name="adj2" fmla="val 16567126"/>
            </a:avLst>
          </a:prstGeom>
          <a:ln w="127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9678712" y="4630706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3540"/>
                </a:solidFill>
                <a:latin typeface="+mn-ea"/>
              </a:rPr>
              <a:t>75</a:t>
            </a:r>
            <a:r>
              <a:rPr lang="en-US" altLang="ko-KR" sz="1100" dirty="0">
                <a:solidFill>
                  <a:srgbClr val="313540"/>
                </a:solidFill>
                <a:latin typeface="+mn-ea"/>
              </a:rPr>
              <a:t>%</a:t>
            </a:r>
            <a:endParaRPr lang="en-US" altLang="ko-KR" sz="700" dirty="0">
              <a:solidFill>
                <a:srgbClr val="313540"/>
              </a:solidFill>
              <a:latin typeface="+mn-ea"/>
            </a:endParaRPr>
          </a:p>
        </p:txBody>
      </p:sp>
      <p:sp>
        <p:nvSpPr>
          <p:cNvPr id="33" name="원호 32"/>
          <p:cNvSpPr/>
          <p:nvPr/>
        </p:nvSpPr>
        <p:spPr>
          <a:xfrm>
            <a:off x="8617023" y="5859614"/>
            <a:ext cx="549667" cy="549667"/>
          </a:xfrm>
          <a:prstGeom prst="arc">
            <a:avLst>
              <a:gd name="adj1" fmla="val 1880307"/>
              <a:gd name="adj2" fmla="val 16567126"/>
            </a:avLst>
          </a:prstGeom>
          <a:ln w="127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8891856" y="5859614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3540"/>
                </a:solidFill>
                <a:latin typeface="+mn-ea"/>
              </a:rPr>
              <a:t>75</a:t>
            </a:r>
            <a:r>
              <a:rPr lang="en-US" altLang="ko-KR" sz="1100" dirty="0">
                <a:solidFill>
                  <a:srgbClr val="313540"/>
                </a:solidFill>
                <a:latin typeface="+mn-ea"/>
              </a:rPr>
              <a:t>%</a:t>
            </a:r>
            <a:endParaRPr lang="en-US" altLang="ko-KR" sz="700" dirty="0">
              <a:solidFill>
                <a:srgbClr val="313540"/>
              </a:solidFill>
              <a:latin typeface="+mn-ea"/>
            </a:endParaRPr>
          </a:p>
        </p:txBody>
      </p:sp>
      <p:sp>
        <p:nvSpPr>
          <p:cNvPr id="35" name="원호 34"/>
          <p:cNvSpPr/>
          <p:nvPr/>
        </p:nvSpPr>
        <p:spPr>
          <a:xfrm>
            <a:off x="6381508" y="698441"/>
            <a:ext cx="549667" cy="549667"/>
          </a:xfrm>
          <a:prstGeom prst="arc">
            <a:avLst>
              <a:gd name="adj1" fmla="val 1880307"/>
              <a:gd name="adj2" fmla="val 16567126"/>
            </a:avLst>
          </a:prstGeom>
          <a:ln w="127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6656341" y="698441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3540"/>
                </a:solidFill>
                <a:latin typeface="+mn-ea"/>
              </a:rPr>
              <a:t>75</a:t>
            </a:r>
            <a:r>
              <a:rPr lang="en-US" altLang="ko-KR" sz="1100" dirty="0">
                <a:solidFill>
                  <a:srgbClr val="313540"/>
                </a:solidFill>
                <a:latin typeface="+mn-ea"/>
              </a:rPr>
              <a:t>%</a:t>
            </a:r>
            <a:endParaRPr lang="en-US" altLang="ko-KR" sz="700" dirty="0">
              <a:solidFill>
                <a:srgbClr val="31354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672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626298" y="177649"/>
            <a:ext cx="420506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48868" y="1008646"/>
            <a:ext cx="562460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673B9B-DE4F-6D45-AECC-4D39D6C40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45" y="752615"/>
            <a:ext cx="7332850" cy="55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4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626298" y="177649"/>
            <a:ext cx="420506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48868" y="1008646"/>
            <a:ext cx="562460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C0473B-6E4E-A44D-93B9-B2A354113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2" y="833964"/>
            <a:ext cx="8955635" cy="57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6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626298" y="177649"/>
            <a:ext cx="420506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48868" y="1008646"/>
            <a:ext cx="562460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53022C-82EE-BA44-80D7-FADA48061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5" y="177649"/>
            <a:ext cx="7959795" cy="660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626298" y="177649"/>
            <a:ext cx="420506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48868" y="1008646"/>
            <a:ext cx="562460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191262-FA49-524C-875D-4674CD42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0" y="752615"/>
            <a:ext cx="8722122" cy="58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626298" y="177649"/>
            <a:ext cx="420506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48868" y="1008646"/>
            <a:ext cx="562460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5CF93B-D039-C643-AE5A-CDBB1DBE3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1" y="149216"/>
            <a:ext cx="7486844" cy="67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6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626298" y="177649"/>
            <a:ext cx="420506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48868" y="1008646"/>
            <a:ext cx="562460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BCDE8F-38FC-2543-A091-D3EB6331D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73" y="1198708"/>
            <a:ext cx="8924214" cy="52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1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626298" y="177649"/>
            <a:ext cx="420506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48868" y="1008646"/>
            <a:ext cx="562460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D5BFBF-2F5B-C34F-B7FC-10E89B610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4" y="119634"/>
            <a:ext cx="6529533" cy="673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3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2951544" y="3333510"/>
            <a:ext cx="8820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3600000">
            <a:off x="926544" y="2164375"/>
            <a:ext cx="2700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8000000">
            <a:off x="2433768" y="4502646"/>
            <a:ext cx="2700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444319" y="807914"/>
            <a:ext cx="374650" cy="3746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142248" y="1991768"/>
            <a:ext cx="93786" cy="937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759680"/>
            <a:ext cx="144431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퍼시스턴스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3600000">
            <a:off x="4867532" y="2164376"/>
            <a:ext cx="2700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385307" y="807915"/>
            <a:ext cx="374650" cy="37465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231934" y="2210393"/>
            <a:ext cx="93786" cy="937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310660" y="759681"/>
            <a:ext cx="207464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퍼시스턴스 프레임워크 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921443" y="5484454"/>
            <a:ext cx="374650" cy="3746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736875" y="4455753"/>
            <a:ext cx="93786" cy="937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368150" y="5484454"/>
            <a:ext cx="144431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프레임워크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rot="18000000">
            <a:off x="6308599" y="4502646"/>
            <a:ext cx="2700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796274" y="5484454"/>
            <a:ext cx="374650" cy="3746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903588" y="3924690"/>
            <a:ext cx="93786" cy="937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242981" y="5484454"/>
            <a:ext cx="144431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마이바티스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26298" y="177649"/>
            <a:ext cx="420506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48868" y="1008646"/>
            <a:ext cx="562460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>
            <a:spLocks/>
          </p:cNvSpPr>
          <p:nvPr/>
        </p:nvSpPr>
        <p:spPr bwMode="auto">
          <a:xfrm>
            <a:off x="5504642" y="892282"/>
            <a:ext cx="155546" cy="172404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0" name="Freeform 6"/>
          <p:cNvSpPr>
            <a:spLocks/>
          </p:cNvSpPr>
          <p:nvPr/>
        </p:nvSpPr>
        <p:spPr bwMode="auto">
          <a:xfrm>
            <a:off x="3010961" y="5585567"/>
            <a:ext cx="193614" cy="17165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1" name="자유형 40"/>
          <p:cNvSpPr>
            <a:spLocks/>
          </p:cNvSpPr>
          <p:nvPr/>
        </p:nvSpPr>
        <p:spPr bwMode="auto">
          <a:xfrm>
            <a:off x="1536353" y="915293"/>
            <a:ext cx="182694" cy="159892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7" name="Freeform 36"/>
          <p:cNvSpPr>
            <a:spLocks noEditPoints="1"/>
          </p:cNvSpPr>
          <p:nvPr/>
        </p:nvSpPr>
        <p:spPr bwMode="auto">
          <a:xfrm>
            <a:off x="6935762" y="5596310"/>
            <a:ext cx="95674" cy="16091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406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626298" y="177649"/>
            <a:ext cx="420506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48868" y="1008646"/>
            <a:ext cx="562460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7A1F6A-7290-2E4E-A34F-4294A5EAAA3F}"/>
              </a:ext>
            </a:extLst>
          </p:cNvPr>
          <p:cNvSpPr/>
          <p:nvPr/>
        </p:nvSpPr>
        <p:spPr>
          <a:xfrm>
            <a:off x="0" y="2716751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퍼시스턴스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(Persistence)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퍼시스턴스는 데이터의 지속성을 의미합니다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예를 들어 애플리케이션이 종료하고 다시 실행하더라도 저장한 데이터를 다시 불러올 수 있는 기술입니다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1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626298" y="177649"/>
            <a:ext cx="420506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48868" y="1008646"/>
            <a:ext cx="562460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7A1F6A-7290-2E4E-A34F-4294A5EAAA3F}"/>
              </a:ext>
            </a:extLst>
          </p:cNvPr>
          <p:cNvSpPr/>
          <p:nvPr/>
        </p:nvSpPr>
        <p:spPr>
          <a:xfrm>
            <a:off x="0" y="2716751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프레임워크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(Framework)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동작에 필요한 구조를 어느 정도 완성해 놓은 반제품 형태의 도구입니다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약간의 학습만으로 안정적인 시스템을 빠르게 개발할 수 있습니다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626298" y="177649"/>
            <a:ext cx="420506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48868" y="1008646"/>
            <a:ext cx="562460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7A1F6A-7290-2E4E-A34F-4294A5EAAA3F}"/>
              </a:ext>
            </a:extLst>
          </p:cNvPr>
          <p:cNvSpPr/>
          <p:nvPr/>
        </p:nvSpPr>
        <p:spPr>
          <a:xfrm>
            <a:off x="0" y="2716751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퍼시스턴스 프레임워크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데이터의 저장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조회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삭제를 다루는 클래스 및 설정 파일들의 집합입니다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JDBC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프로그래밍의 복잡함이나 번거로움 없이 간단한 작업만으로 데이터베이스와 연동되는 시스템을 빠르게 개발할 수 있습니다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문장으로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데이터를 다루는 것으로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대표적으로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마이바티스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’(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이전이름 아이바티스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있습니다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객체 관계 맵퍼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자바 객체를 통해 간접적으로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데이터를 다루는 것으로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대표적으로＇하이버네이트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탑링크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있습니다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5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626298" y="177649"/>
            <a:ext cx="420506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48868" y="1008646"/>
            <a:ext cx="562460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7A1F6A-7290-2E4E-A34F-4294A5EAAA3F}"/>
              </a:ext>
            </a:extLst>
          </p:cNvPr>
          <p:cNvSpPr/>
          <p:nvPr/>
        </p:nvSpPr>
        <p:spPr>
          <a:xfrm>
            <a:off x="0" y="2716751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객체 관계 맵퍼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프레임워크에서 제공하는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객체 질의어를 사용하여 데이터를 다룹니다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객체 질의어는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단순하여 배우기 쉬우며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하이버네이트는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HQL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이라는 객체 질의어를 제공하여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몰라도 개발할 수 있습니다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따라서 개발자의 부담이 줄어들고 실행 시에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DBMS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맞추어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자동실행하여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DBMS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종속되지 않은 프로그램을 개발할 수 있습니다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381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626298" y="177649"/>
            <a:ext cx="420506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48868" y="1008646"/>
            <a:ext cx="562460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7A1F6A-7290-2E4E-A34F-4294A5EAAA3F}"/>
              </a:ext>
            </a:extLst>
          </p:cNvPr>
          <p:cNvSpPr/>
          <p:nvPr/>
        </p:nvSpPr>
        <p:spPr>
          <a:xfrm>
            <a:off x="0" y="2716751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객체 관계 맵퍼의 한계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객체 관계 맵퍼를 잘 사용하려면 데이터 정규화가 잘되어 있어야 합니다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초기에는 정규화가 잘되어 있지만 유지보수 단계에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들어가면서 잦은 기능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변경과 추가로 초기의 데이터 구조가 흐트러집니다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데이터베이스의 특징에 맞추어 최적화를 할 수 없습니다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보통 각각의 데이터베이스는 자신만의 실행 성능을 높이고 데이터의 처리를 쉽게해주는 기술이 들어가 있지만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직접 작성하지 않기 때문에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이런기능을 사용할 수 없습니다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0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626298" y="177649"/>
            <a:ext cx="420506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48868" y="1008646"/>
            <a:ext cx="562460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7A1F6A-7290-2E4E-A34F-4294A5EAAA3F}"/>
              </a:ext>
            </a:extLst>
          </p:cNvPr>
          <p:cNvSpPr/>
          <p:nvPr/>
        </p:nvSpPr>
        <p:spPr>
          <a:xfrm>
            <a:off x="-53788" y="5015126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2004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iBATIS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이름으로 아파치 라이센스에 기부하면서 널리 알려지게 되었습니다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구글코드로 넘어가게 되면서 현재의 마이바티스라는 이름으로 변경되었고 현재는 깃허브로 넘어가게 되었습니다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마이바티스의 핵심은 개발과 유지보수가 쉽도록 소스코드의 박혀있는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별도의 파일로 분리하는 것입니다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C9FDD8-86AB-0046-B10F-0176ED33C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212" y="978870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626298" y="177649"/>
            <a:ext cx="420506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48868" y="1008646"/>
            <a:ext cx="562460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E060C1-BC11-D14F-9A6A-36DB2BE4F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37" y="100809"/>
            <a:ext cx="7688586" cy="668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6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347</Words>
  <Application>Microsoft Macintosh PowerPoint</Application>
  <PresentationFormat>와이드스크린</PresentationFormat>
  <Paragraphs>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seongwon lee</cp:lastModifiedBy>
  <cp:revision>292</cp:revision>
  <dcterms:created xsi:type="dcterms:W3CDTF">2017-12-29T07:18:59Z</dcterms:created>
  <dcterms:modified xsi:type="dcterms:W3CDTF">2018-02-28T10:48:34Z</dcterms:modified>
</cp:coreProperties>
</file>