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73" r:id="rId7"/>
    <p:sldId id="272" r:id="rId8"/>
    <p:sldId id="260" r:id="rId9"/>
    <p:sldId id="267" r:id="rId10"/>
    <p:sldId id="274" r:id="rId11"/>
    <p:sldId id="275" r:id="rId12"/>
    <p:sldId id="276" r:id="rId13"/>
    <p:sldId id="268" r:id="rId14"/>
    <p:sldId id="277" r:id="rId15"/>
    <p:sldId id="279" r:id="rId16"/>
    <p:sldId id="280" r:id="rId17"/>
    <p:sldId id="261" r:id="rId18"/>
    <p:sldId id="281" r:id="rId19"/>
    <p:sldId id="282" r:id="rId20"/>
    <p:sldId id="283" r:id="rId21"/>
    <p:sldId id="284" r:id="rId22"/>
    <p:sldId id="26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28" y="4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9884C-8C20-4DED-B24B-76F0CECC9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D02B55-3789-4E08-ABCB-24323279A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F4AF1-BDFB-4F6D-85A2-1E79B881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4E0E-1966-4897-9A2E-E14778839C8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1E0B8-2FFB-4215-989B-257123CE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B4D1D-A0B4-4D29-B7D9-34607E59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A161-30BA-4825-B4AA-B4511C10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3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72B53-E673-4F61-9AA8-A95C4186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BC13B8-B9EC-44DB-8345-DBABCF151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083BD-FC8B-42AC-878A-6206BBB5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4E0E-1966-4897-9A2E-E14778839C8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4AAAC-4FD7-4DA7-8B0E-6BE1E50A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05A7D-9058-46C4-9F21-64254971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A161-30BA-4825-B4AA-B4511C10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9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E21947-B451-409A-BB44-30FDB2282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3B3212-706D-4585-933E-BB9322571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665B9-7FAC-4507-8931-FC8CC8F2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4E0E-1966-4897-9A2E-E14778839C8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78853-839E-40BB-9B2A-39682970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67E23-27F2-490F-B5C0-474CD99E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A161-30BA-4825-B4AA-B4511C10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8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69CE6-31BE-4FAC-B9B2-4EE199A4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01692-D805-4ECF-A841-7405A7AC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7F426-54A1-4483-950C-58657C0E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4E0E-1966-4897-9A2E-E14778839C8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39F8E-011C-4437-B67F-35CF054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6089C2-ADCF-4113-A341-4B1A6418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A161-30BA-4825-B4AA-B4511C10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90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13828-6E54-4B49-A6A1-0CC90E12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DC906-95D7-45D3-8D3F-FA3CE0BFC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CE395-657E-4190-8D24-CF3F556D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4E0E-1966-4897-9A2E-E14778839C8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20A99C-1112-4A8A-B036-4E5FFF13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4EB10-70BB-432A-85D1-BBA98E21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A161-30BA-4825-B4AA-B4511C10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5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4139A-14B2-4893-A40F-34140007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0B58B-EABA-42F9-967A-7459838B2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9B2D4F-9060-4465-9250-5F8A95BAC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46E72-F680-4115-87DB-FF97D4C6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4E0E-1966-4897-9A2E-E14778839C8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9F9F7A-D34C-48EC-9C92-85C00D99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AC20B0-235F-4210-BA77-143A5FFD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A161-30BA-4825-B4AA-B4511C10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10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825A6-75C2-42EB-AE56-A86B3BE8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46216-D984-4AC1-9A53-2450E49CA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820BAB-DD9B-49FD-9FA1-28F9073B5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E5D71-7D2B-4713-B5E3-42EE56151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9A5D9D-B643-4BBB-B7C6-4641AF7AC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881242-CB0D-49E0-AD50-E10BFCD8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4E0E-1966-4897-9A2E-E14778839C8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CA07C1-60DE-46E2-8383-21014B97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36F408-081F-440B-88C0-F48ACDDA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A161-30BA-4825-B4AA-B4511C10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5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5D6DE-2921-4AC2-80A0-56D09EBA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6C0F32-54F9-46BD-91A7-81A5324D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4E0E-1966-4897-9A2E-E14778839C8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0F34E8-45D4-4CE8-8AD8-CAF21F13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C3603-78B8-4EEB-BBDF-03B40039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A161-30BA-4825-B4AA-B4511C10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EC55DC-F0C2-48E0-84B6-E6E7C1A3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4E0E-1966-4897-9A2E-E14778839C8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67C6D4-59C6-465F-AAF9-8EC8BA79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55D9D0-B36A-40FD-BCD4-9D3181C7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A161-30BA-4825-B4AA-B4511C10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6C8E-6F92-4B76-BD81-701FA71F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B8E09-9C19-4B72-A903-B430C047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9D1D6B-39BF-44EC-8A69-63DE1E32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BB3C26-EAEF-40AF-8C17-2169263A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4E0E-1966-4897-9A2E-E14778839C8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3BF822-B34B-4C77-ACFF-89737B63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A4412-49C3-459D-A782-087E7C4B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A161-30BA-4825-B4AA-B4511C10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13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2AC01-2CD6-4015-90E8-C8334AAF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64B054-AB99-42F0-9FC8-9C1529A27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324E0-F44B-493C-9091-256C73E17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48ED4-3EC0-4C50-81CB-8BEA1B5D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4E0E-1966-4897-9A2E-E14778839C8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36109-EB51-41DB-8DDC-39A846E5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19777-CC9E-4E28-8148-402A2855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A161-30BA-4825-B4AA-B4511C10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8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A2EB5D-061A-45EF-9269-19028225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C0BEF-71DF-41EE-962C-1D55DB60F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A73E4-74AA-43F1-A384-87BDDF172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4E0E-1966-4897-9A2E-E14778839C83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02D7D-455F-41C1-80F6-0DB335D3A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F5002-76DC-46D2-971D-E6EE130ED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EA161-30BA-4825-B4AA-B4511C10D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9BDBC4-76DE-4A36-9F27-8BE0292F23DF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B746CC-1FE3-429B-9366-B183B4E4BB54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C2353C-B3AF-448C-93F4-CA6347911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53" y="1622996"/>
            <a:ext cx="6421348" cy="3612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811BED-2A2E-44CE-9F19-BB326111E4D5}"/>
              </a:ext>
            </a:extLst>
          </p:cNvPr>
          <p:cNvSpPr txBox="1"/>
          <p:nvPr/>
        </p:nvSpPr>
        <p:spPr>
          <a:xfrm>
            <a:off x="8135419" y="2474892"/>
            <a:ext cx="301032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기업 파산 예측</a:t>
            </a:r>
            <a:endParaRPr lang="en-US" altLang="ko-KR" sz="3200" b="1" dirty="0"/>
          </a:p>
          <a:p>
            <a:endParaRPr lang="en-US" altLang="ko-KR" sz="3200" dirty="0"/>
          </a:p>
          <a:p>
            <a:endParaRPr lang="en-US" altLang="ko-KR" dirty="0"/>
          </a:p>
          <a:p>
            <a:r>
              <a:rPr lang="en-US" altLang="ko-KR" dirty="0"/>
              <a:t>AI </a:t>
            </a:r>
            <a:r>
              <a:rPr lang="ko-KR" altLang="en-US" dirty="0"/>
              <a:t>부트캠프 </a:t>
            </a:r>
            <a:r>
              <a:rPr lang="en-US" altLang="ko-KR" dirty="0"/>
              <a:t>4</a:t>
            </a:r>
            <a:r>
              <a:rPr lang="ko-KR" altLang="en-US" dirty="0"/>
              <a:t>기</a:t>
            </a:r>
            <a:endParaRPr lang="en-US" altLang="ko-KR" dirty="0"/>
          </a:p>
          <a:p>
            <a:r>
              <a:rPr lang="ko-KR" altLang="en-US" dirty="0"/>
              <a:t>이현청</a:t>
            </a:r>
          </a:p>
        </p:txBody>
      </p:sp>
    </p:spTree>
    <p:extLst>
      <p:ext uri="{BB962C8B-B14F-4D97-AF65-F5344CB8AC3E}">
        <p14:creationId xmlns:p14="http://schemas.microsoft.com/office/powerpoint/2010/main" val="270559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D9C21-72DC-480B-88F9-446A98B49070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048D63-1B7B-4928-BB61-BC8A16151E3E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691F9-F904-426D-B260-FADA5C6A87B4}"/>
              </a:ext>
            </a:extLst>
          </p:cNvPr>
          <p:cNvSpPr txBox="1"/>
          <p:nvPr/>
        </p:nvSpPr>
        <p:spPr>
          <a:xfrm>
            <a:off x="277402" y="181074"/>
            <a:ext cx="598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Logistic Regression </a:t>
            </a:r>
            <a:r>
              <a:rPr lang="ko-KR" altLang="en-US" sz="2800" dirty="0"/>
              <a:t>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80129-8CA1-45BA-883C-E15177734E33}"/>
              </a:ext>
            </a:extLst>
          </p:cNvPr>
          <p:cNvSpPr txBox="1"/>
          <p:nvPr/>
        </p:nvSpPr>
        <p:spPr>
          <a:xfrm>
            <a:off x="758575" y="1035813"/>
            <a:ext cx="10674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* </a:t>
            </a:r>
            <a:r>
              <a:rPr lang="ko-KR" altLang="en-US" sz="2800" b="1" dirty="0" err="1"/>
              <a:t>다중공선성</a:t>
            </a:r>
            <a:r>
              <a:rPr lang="ko-KR" altLang="en-US" sz="2800" b="1" dirty="0"/>
              <a:t> 진단</a:t>
            </a:r>
            <a:r>
              <a:rPr lang="en-US" altLang="ko-KR" sz="2800" b="1" dirty="0"/>
              <a:t>(VIF)</a:t>
            </a:r>
          </a:p>
          <a:p>
            <a:endParaRPr lang="en-US" altLang="ko-KR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ACE358-C86E-420A-B57E-13AD2EEEAF19}"/>
              </a:ext>
            </a:extLst>
          </p:cNvPr>
          <p:cNvSpPr txBox="1"/>
          <p:nvPr/>
        </p:nvSpPr>
        <p:spPr>
          <a:xfrm>
            <a:off x="7079930" y="3524403"/>
            <a:ext cx="259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모두 </a:t>
            </a:r>
            <a:r>
              <a:rPr lang="en-US" altLang="ko-KR" dirty="0"/>
              <a:t>VIF</a:t>
            </a:r>
            <a:r>
              <a:rPr lang="ko-KR" altLang="en-US" dirty="0"/>
              <a:t>가 </a:t>
            </a:r>
            <a:r>
              <a:rPr lang="en-US" altLang="ko-KR" dirty="0"/>
              <a:t>9 </a:t>
            </a:r>
            <a:r>
              <a:rPr lang="ko-KR" altLang="en-US" dirty="0"/>
              <a:t>이하로</a:t>
            </a:r>
            <a:endParaRPr lang="en-US" altLang="ko-KR" dirty="0"/>
          </a:p>
          <a:p>
            <a:pPr algn="ctr"/>
            <a:r>
              <a:rPr lang="ko-KR" altLang="en-US" dirty="0" err="1"/>
              <a:t>다중공선성</a:t>
            </a:r>
            <a:r>
              <a:rPr lang="ko-KR" altLang="en-US" dirty="0"/>
              <a:t> 문제 해결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4539DB4-AD91-4BB5-ABD7-14539D252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16" y="1658556"/>
            <a:ext cx="4400363" cy="43780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B71EAC0-E67F-4C6A-8588-285E864F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134" y="1652374"/>
            <a:ext cx="2637413" cy="158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0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D9C21-72DC-480B-88F9-446A98B49070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048D63-1B7B-4928-BB61-BC8A16151E3E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691F9-F904-426D-B260-FADA5C6A87B4}"/>
              </a:ext>
            </a:extLst>
          </p:cNvPr>
          <p:cNvSpPr txBox="1"/>
          <p:nvPr/>
        </p:nvSpPr>
        <p:spPr>
          <a:xfrm>
            <a:off x="277402" y="181074"/>
            <a:ext cx="598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Logistic Regression </a:t>
            </a:r>
            <a:r>
              <a:rPr lang="ko-KR" altLang="en-US" sz="2800" dirty="0"/>
              <a:t>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80129-8CA1-45BA-883C-E15177734E33}"/>
              </a:ext>
            </a:extLst>
          </p:cNvPr>
          <p:cNvSpPr txBox="1"/>
          <p:nvPr/>
        </p:nvSpPr>
        <p:spPr>
          <a:xfrm>
            <a:off x="758575" y="1035813"/>
            <a:ext cx="106748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* </a:t>
            </a:r>
            <a:r>
              <a:rPr lang="ko-KR" altLang="en-US" sz="2800" b="1" dirty="0" err="1"/>
              <a:t>다중공선성</a:t>
            </a:r>
            <a:r>
              <a:rPr lang="ko-KR" altLang="en-US" sz="2800" b="1" dirty="0"/>
              <a:t> 제거 후 성능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82DC8A-0565-4D99-8870-3211E2E0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77" y="2490787"/>
            <a:ext cx="5172075" cy="1876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873645-246E-4BBD-AE6C-2F77FC687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123" y="1532572"/>
            <a:ext cx="48006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1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D9C21-72DC-480B-88F9-446A98B49070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048D63-1B7B-4928-BB61-BC8A16151E3E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691F9-F904-426D-B260-FADA5C6A87B4}"/>
              </a:ext>
            </a:extLst>
          </p:cNvPr>
          <p:cNvSpPr txBox="1"/>
          <p:nvPr/>
        </p:nvSpPr>
        <p:spPr>
          <a:xfrm>
            <a:off x="277402" y="181074"/>
            <a:ext cx="598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Logistic Regression </a:t>
            </a:r>
            <a:r>
              <a:rPr lang="ko-KR" altLang="en-US" sz="2800" dirty="0"/>
              <a:t>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80129-8CA1-45BA-883C-E15177734E33}"/>
              </a:ext>
            </a:extLst>
          </p:cNvPr>
          <p:cNvSpPr txBox="1"/>
          <p:nvPr/>
        </p:nvSpPr>
        <p:spPr>
          <a:xfrm>
            <a:off x="758575" y="1035813"/>
            <a:ext cx="106748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* Test Dataset</a:t>
            </a:r>
            <a:r>
              <a:rPr lang="ko-KR" altLang="en-US" sz="2800" b="1" dirty="0"/>
              <a:t>에서의 성능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8C2585-3C06-4698-8221-F924798B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80" y="1669366"/>
            <a:ext cx="4451156" cy="16148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38BC21-921E-425C-AA89-3862BF4F9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979" y="1669366"/>
            <a:ext cx="2739348" cy="19197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C44A79F-835A-4CF9-9F93-45B01EB10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080" y="4413262"/>
            <a:ext cx="4451156" cy="15902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6A1FB2B-95AE-4CC9-81F7-12081CCF8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980" y="3784945"/>
            <a:ext cx="2739348" cy="22186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1B4D76-321B-4920-B38A-E4D9F4ED2938}"/>
              </a:ext>
            </a:extLst>
          </p:cNvPr>
          <p:cNvSpPr txBox="1"/>
          <p:nvPr/>
        </p:nvSpPr>
        <p:spPr>
          <a:xfrm>
            <a:off x="2173687" y="3784945"/>
            <a:ext cx="373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※Oversampling </a:t>
            </a:r>
            <a:r>
              <a:rPr lang="ko-KR" altLang="en-US" dirty="0"/>
              <a:t>없이 학습할 경우</a:t>
            </a:r>
          </a:p>
        </p:txBody>
      </p:sp>
    </p:spTree>
    <p:extLst>
      <p:ext uri="{BB962C8B-B14F-4D97-AF65-F5344CB8AC3E}">
        <p14:creationId xmlns:p14="http://schemas.microsoft.com/office/powerpoint/2010/main" val="4248887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D9C21-72DC-480B-88F9-446A98B49070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048D63-1B7B-4928-BB61-BC8A16151E3E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691F9-F904-426D-B260-FADA5C6A87B4}"/>
              </a:ext>
            </a:extLst>
          </p:cNvPr>
          <p:cNvSpPr txBox="1"/>
          <p:nvPr/>
        </p:nvSpPr>
        <p:spPr>
          <a:xfrm>
            <a:off x="277402" y="181074"/>
            <a:ext cx="598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Logistic Regression </a:t>
            </a:r>
            <a:r>
              <a:rPr lang="ko-KR" altLang="en-US" sz="2800" dirty="0"/>
              <a:t>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80129-8CA1-45BA-883C-E15177734E33}"/>
              </a:ext>
            </a:extLst>
          </p:cNvPr>
          <p:cNvSpPr txBox="1"/>
          <p:nvPr/>
        </p:nvSpPr>
        <p:spPr>
          <a:xfrm>
            <a:off x="758575" y="1035813"/>
            <a:ext cx="106748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* </a:t>
            </a:r>
            <a:r>
              <a:rPr lang="ko-KR" altLang="en-US" sz="2800" b="1" dirty="0"/>
              <a:t>통계적으로 유의미한 변수만 선택</a:t>
            </a:r>
            <a:endParaRPr lang="en-US" altLang="ko-KR" sz="2800" b="1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57B700-6DFF-4619-B86D-0CAFF954B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20" y="2019277"/>
            <a:ext cx="5558319" cy="23812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BDB0CC-36E0-40B3-84EE-CE6912D7359C}"/>
              </a:ext>
            </a:extLst>
          </p:cNvPr>
          <p:cNvSpPr/>
          <p:nvPr/>
        </p:nvSpPr>
        <p:spPr>
          <a:xfrm>
            <a:off x="363020" y="3706836"/>
            <a:ext cx="5558319" cy="133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FF4311-0CCC-4CC6-95D7-922FA670646A}"/>
              </a:ext>
            </a:extLst>
          </p:cNvPr>
          <p:cNvSpPr/>
          <p:nvPr/>
        </p:nvSpPr>
        <p:spPr>
          <a:xfrm>
            <a:off x="363020" y="3986905"/>
            <a:ext cx="5558319" cy="133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3AD76A0-A8DC-401A-947B-9537B3F97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618" y="1998967"/>
            <a:ext cx="5647362" cy="22774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F6C913-7E0A-46EC-8336-1086012638EF}"/>
              </a:ext>
            </a:extLst>
          </p:cNvPr>
          <p:cNvSpPr txBox="1"/>
          <p:nvPr/>
        </p:nvSpPr>
        <p:spPr>
          <a:xfrm>
            <a:off x="7709388" y="4513616"/>
            <a:ext cx="25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95% </a:t>
            </a:r>
            <a:r>
              <a:rPr lang="ko-KR" altLang="en-US" dirty="0"/>
              <a:t>신뢰수준 달성</a:t>
            </a:r>
          </a:p>
        </p:txBody>
      </p:sp>
    </p:spTree>
    <p:extLst>
      <p:ext uri="{BB962C8B-B14F-4D97-AF65-F5344CB8AC3E}">
        <p14:creationId xmlns:p14="http://schemas.microsoft.com/office/powerpoint/2010/main" val="27507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D9C21-72DC-480B-88F9-446A98B49070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048D63-1B7B-4928-BB61-BC8A16151E3E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691F9-F904-426D-B260-FADA5C6A87B4}"/>
              </a:ext>
            </a:extLst>
          </p:cNvPr>
          <p:cNvSpPr txBox="1"/>
          <p:nvPr/>
        </p:nvSpPr>
        <p:spPr>
          <a:xfrm>
            <a:off x="277402" y="181074"/>
            <a:ext cx="598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Logistic Regression </a:t>
            </a:r>
            <a:r>
              <a:rPr lang="ko-KR" altLang="en-US" sz="2800" dirty="0"/>
              <a:t>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80129-8CA1-45BA-883C-E15177734E33}"/>
              </a:ext>
            </a:extLst>
          </p:cNvPr>
          <p:cNvSpPr txBox="1"/>
          <p:nvPr/>
        </p:nvSpPr>
        <p:spPr>
          <a:xfrm>
            <a:off x="758575" y="1035813"/>
            <a:ext cx="106748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* </a:t>
            </a:r>
            <a:r>
              <a:rPr lang="ko-KR" altLang="en-US" sz="2800" b="1" dirty="0"/>
              <a:t>통계적으로 유의미한 변수만 선택</a:t>
            </a:r>
            <a:endParaRPr lang="en-US" altLang="ko-KR" sz="2800" b="1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1E262A1-A397-49AE-B94D-766051D7C3B4}"/>
              </a:ext>
            </a:extLst>
          </p:cNvPr>
          <p:cNvGrpSpPr/>
          <p:nvPr/>
        </p:nvGrpSpPr>
        <p:grpSpPr>
          <a:xfrm>
            <a:off x="879028" y="1894796"/>
            <a:ext cx="10433944" cy="3654201"/>
            <a:chOff x="879028" y="1894796"/>
            <a:chExt cx="10433944" cy="365420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BB1E95C-627E-4B21-BECD-3DCB4FFF7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4747" y="1977122"/>
              <a:ext cx="4848225" cy="3371850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323F10F-31B9-44D6-8747-484A1F604110}"/>
                </a:ext>
              </a:extLst>
            </p:cNvPr>
            <p:cNvGrpSpPr/>
            <p:nvPr/>
          </p:nvGrpSpPr>
          <p:grpSpPr>
            <a:xfrm>
              <a:off x="879028" y="1894796"/>
              <a:ext cx="5181600" cy="3654201"/>
              <a:chOff x="879028" y="1894796"/>
              <a:chExt cx="5181600" cy="3654201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73F613E7-0CEE-4FBE-B833-77F9D056E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028" y="3663047"/>
                <a:ext cx="5181600" cy="188595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4C85B1AD-4CC2-483F-A20A-E7FF9601E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7353" y="1894796"/>
                <a:ext cx="3343275" cy="9620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7663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D9C21-72DC-480B-88F9-446A98B49070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048D63-1B7B-4928-BB61-BC8A16151E3E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691F9-F904-426D-B260-FADA5C6A87B4}"/>
              </a:ext>
            </a:extLst>
          </p:cNvPr>
          <p:cNvSpPr txBox="1"/>
          <p:nvPr/>
        </p:nvSpPr>
        <p:spPr>
          <a:xfrm>
            <a:off x="277402" y="181074"/>
            <a:ext cx="598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Logistic Regression </a:t>
            </a:r>
            <a:r>
              <a:rPr lang="ko-KR" altLang="en-US" sz="2800" dirty="0"/>
              <a:t>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80129-8CA1-45BA-883C-E15177734E33}"/>
              </a:ext>
            </a:extLst>
          </p:cNvPr>
          <p:cNvSpPr txBox="1"/>
          <p:nvPr/>
        </p:nvSpPr>
        <p:spPr>
          <a:xfrm>
            <a:off x="758575" y="1035813"/>
            <a:ext cx="106748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* PDP Plot</a:t>
            </a:r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C3E323-8FC9-4E2C-AB4B-CC6C41F3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97" y="2108097"/>
            <a:ext cx="3476873" cy="21073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AC85202-5C29-4D65-ACFB-E508A693A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072" y="2108097"/>
            <a:ext cx="3473363" cy="21073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5F914EC-1582-4F86-AA3C-81D07578B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837" y="2108098"/>
            <a:ext cx="3473364" cy="2072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D37D94-F61D-4E02-8451-0C1A7188D8DB}"/>
              </a:ext>
            </a:extLst>
          </p:cNvPr>
          <p:cNvSpPr txBox="1"/>
          <p:nvPr/>
        </p:nvSpPr>
        <p:spPr>
          <a:xfrm>
            <a:off x="1281857" y="4520769"/>
            <a:ext cx="212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Cash/Total Assets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84EF4-F69F-4FFD-B90D-B70C743DD54E}"/>
              </a:ext>
            </a:extLst>
          </p:cNvPr>
          <p:cNvSpPr txBox="1"/>
          <p:nvPr/>
        </p:nvSpPr>
        <p:spPr>
          <a:xfrm>
            <a:off x="4920466" y="4520769"/>
            <a:ext cx="23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Liability-Assets Flag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99631-4534-44CD-8FAA-D6C8801A2143}"/>
              </a:ext>
            </a:extLst>
          </p:cNvPr>
          <p:cNvSpPr txBox="1"/>
          <p:nvPr/>
        </p:nvSpPr>
        <p:spPr>
          <a:xfrm>
            <a:off x="8783389" y="4520769"/>
            <a:ext cx="212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Equity to Liability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358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D9C21-72DC-480B-88F9-446A98B49070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048D63-1B7B-4928-BB61-BC8A16151E3E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691F9-F904-426D-B260-FADA5C6A87B4}"/>
              </a:ext>
            </a:extLst>
          </p:cNvPr>
          <p:cNvSpPr txBox="1"/>
          <p:nvPr/>
        </p:nvSpPr>
        <p:spPr>
          <a:xfrm>
            <a:off x="277402" y="181074"/>
            <a:ext cx="598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Logistic Regression </a:t>
            </a:r>
            <a:r>
              <a:rPr lang="ko-KR" altLang="en-US" sz="2800" dirty="0"/>
              <a:t>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80129-8CA1-45BA-883C-E15177734E33}"/>
              </a:ext>
            </a:extLst>
          </p:cNvPr>
          <p:cNvSpPr txBox="1"/>
          <p:nvPr/>
        </p:nvSpPr>
        <p:spPr>
          <a:xfrm>
            <a:off x="758575" y="1035813"/>
            <a:ext cx="10674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* SHAP Plot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37D94-F61D-4E02-8451-0C1A7188D8DB}"/>
              </a:ext>
            </a:extLst>
          </p:cNvPr>
          <p:cNvSpPr txBox="1"/>
          <p:nvPr/>
        </p:nvSpPr>
        <p:spPr>
          <a:xfrm>
            <a:off x="1281857" y="4520769"/>
            <a:ext cx="212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Cash/Total Assets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84EF4-F69F-4FFD-B90D-B70C743DD54E}"/>
              </a:ext>
            </a:extLst>
          </p:cNvPr>
          <p:cNvSpPr txBox="1"/>
          <p:nvPr/>
        </p:nvSpPr>
        <p:spPr>
          <a:xfrm>
            <a:off x="4920466" y="4520769"/>
            <a:ext cx="23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Liability-Assets Flag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99631-4534-44CD-8FAA-D6C8801A2143}"/>
              </a:ext>
            </a:extLst>
          </p:cNvPr>
          <p:cNvSpPr txBox="1"/>
          <p:nvPr/>
        </p:nvSpPr>
        <p:spPr>
          <a:xfrm>
            <a:off x="8783389" y="4520769"/>
            <a:ext cx="212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Equity to Liability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722AC6-5463-413C-B7BE-287F05EDD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23" y="1815588"/>
            <a:ext cx="3356617" cy="25482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AE7756B-8C24-4E7F-BAA0-9C2AFDABA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691" y="1815588"/>
            <a:ext cx="3356617" cy="25788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398F4E5-78F2-4EAF-8260-EB0EA20B9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099" y="1815588"/>
            <a:ext cx="3381330" cy="257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69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D9C21-72DC-480B-88F9-446A98B49070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048D63-1B7B-4928-BB61-BC8A16151E3E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891F5-3BB9-49BF-95A2-ECB7F53DBA6A}"/>
              </a:ext>
            </a:extLst>
          </p:cNvPr>
          <p:cNvSpPr txBox="1"/>
          <p:nvPr/>
        </p:nvSpPr>
        <p:spPr>
          <a:xfrm>
            <a:off x="758575" y="1035813"/>
            <a:ext cx="106748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* Permutation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Importance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9B56C-12A1-471B-9C3C-79F033FDD804}"/>
              </a:ext>
            </a:extLst>
          </p:cNvPr>
          <p:cNvSpPr txBox="1"/>
          <p:nvPr/>
        </p:nvSpPr>
        <p:spPr>
          <a:xfrm>
            <a:off x="2638743" y="1724919"/>
            <a:ext cx="192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/>
              <a:t>: 95</a:t>
            </a:r>
            <a:r>
              <a:rPr lang="ko-KR" altLang="en-US" dirty="0"/>
              <a:t>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ACB42-A534-4BC7-B75E-FCF0656D6702}"/>
              </a:ext>
            </a:extLst>
          </p:cNvPr>
          <p:cNvSpPr txBox="1"/>
          <p:nvPr/>
        </p:nvSpPr>
        <p:spPr>
          <a:xfrm>
            <a:off x="7631992" y="1724919"/>
            <a:ext cx="192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/>
              <a:t>: 3</a:t>
            </a:r>
            <a:r>
              <a:rPr lang="ko-KR" altLang="en-US" dirty="0"/>
              <a:t>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392B87-B5ED-4043-8AC8-014A79EDBEA9}"/>
              </a:ext>
            </a:extLst>
          </p:cNvPr>
          <p:cNvSpPr txBox="1"/>
          <p:nvPr/>
        </p:nvSpPr>
        <p:spPr>
          <a:xfrm>
            <a:off x="277402" y="181074"/>
            <a:ext cx="598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Random Forest Classifier </a:t>
            </a:r>
            <a:r>
              <a:rPr lang="ko-KR" altLang="en-US" sz="2800" dirty="0"/>
              <a:t>적용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9802B91-E408-4D1F-A963-F839E6D4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42" y="2235020"/>
            <a:ext cx="3606268" cy="37090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D5F2318-3F71-4E16-907B-1A028C5E5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491" y="2146103"/>
            <a:ext cx="3606267" cy="379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4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D9C21-72DC-480B-88F9-446A98B49070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048D63-1B7B-4928-BB61-BC8A16151E3E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691F9-F904-426D-B260-FADA5C6A87B4}"/>
              </a:ext>
            </a:extLst>
          </p:cNvPr>
          <p:cNvSpPr txBox="1"/>
          <p:nvPr/>
        </p:nvSpPr>
        <p:spPr>
          <a:xfrm>
            <a:off x="277402" y="181074"/>
            <a:ext cx="598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Random Forest Classifier </a:t>
            </a:r>
            <a:r>
              <a:rPr lang="ko-KR" altLang="en-US" sz="2800" dirty="0"/>
              <a:t>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80129-8CA1-45BA-883C-E15177734E33}"/>
              </a:ext>
            </a:extLst>
          </p:cNvPr>
          <p:cNvSpPr txBox="1"/>
          <p:nvPr/>
        </p:nvSpPr>
        <p:spPr>
          <a:xfrm>
            <a:off x="758575" y="1035813"/>
            <a:ext cx="106748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* Test Dataset</a:t>
            </a:r>
            <a:r>
              <a:rPr lang="ko-KR" altLang="en-US" sz="2800" b="1" dirty="0"/>
              <a:t>에서의 성능</a:t>
            </a:r>
            <a:endParaRPr lang="en-US" altLang="ko-KR" sz="2400" dirty="0"/>
          </a:p>
          <a:p>
            <a:endParaRPr lang="en-US" altLang="ko-KR" sz="24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CBFCC7C-9F34-4E2C-B15E-FA138FA2F776}"/>
              </a:ext>
            </a:extLst>
          </p:cNvPr>
          <p:cNvGrpSpPr/>
          <p:nvPr/>
        </p:nvGrpSpPr>
        <p:grpSpPr>
          <a:xfrm>
            <a:off x="808219" y="1894796"/>
            <a:ext cx="10441344" cy="3654201"/>
            <a:chOff x="808219" y="1894796"/>
            <a:chExt cx="10441344" cy="365420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782F044-A172-42E3-B1A1-641193BA8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4747" y="1977122"/>
              <a:ext cx="4784816" cy="33718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F86DB66-ABF0-4CD8-BC74-AA246324A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424" y="1894796"/>
              <a:ext cx="5244204" cy="96202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5F6031B-9591-4A8C-8368-133237E82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219" y="3668505"/>
              <a:ext cx="5252409" cy="18804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2832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D9C21-72DC-480B-88F9-446A98B49070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048D63-1B7B-4928-BB61-BC8A16151E3E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80129-8CA1-45BA-883C-E15177734E33}"/>
              </a:ext>
            </a:extLst>
          </p:cNvPr>
          <p:cNvSpPr txBox="1"/>
          <p:nvPr/>
        </p:nvSpPr>
        <p:spPr>
          <a:xfrm>
            <a:off x="758575" y="1035813"/>
            <a:ext cx="106748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* PDP Plot</a:t>
            </a:r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37D94-F61D-4E02-8451-0C1A7188D8DB}"/>
              </a:ext>
            </a:extLst>
          </p:cNvPr>
          <p:cNvSpPr txBox="1"/>
          <p:nvPr/>
        </p:nvSpPr>
        <p:spPr>
          <a:xfrm>
            <a:off x="944326" y="4520769"/>
            <a:ext cx="2801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Continuous interest rate (after tax)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84EF4-F69F-4FFD-B90D-B70C743DD54E}"/>
              </a:ext>
            </a:extLst>
          </p:cNvPr>
          <p:cNvSpPr txBox="1"/>
          <p:nvPr/>
        </p:nvSpPr>
        <p:spPr>
          <a:xfrm>
            <a:off x="4816438" y="4520769"/>
            <a:ext cx="255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Interest-bearing debt</a:t>
            </a:r>
          </a:p>
          <a:p>
            <a:pPr algn="ctr"/>
            <a:r>
              <a:rPr lang="en-US" altLang="ko-KR" dirty="0"/>
              <a:t>Interest rate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99631-4534-44CD-8FAA-D6C8801A2143}"/>
              </a:ext>
            </a:extLst>
          </p:cNvPr>
          <p:cNvSpPr txBox="1"/>
          <p:nvPr/>
        </p:nvSpPr>
        <p:spPr>
          <a:xfrm>
            <a:off x="8445858" y="4520769"/>
            <a:ext cx="279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Borrowing dependency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A6F6-F101-495F-9A64-F86CD3EB3680}"/>
              </a:ext>
            </a:extLst>
          </p:cNvPr>
          <p:cNvSpPr txBox="1"/>
          <p:nvPr/>
        </p:nvSpPr>
        <p:spPr>
          <a:xfrm>
            <a:off x="277402" y="181074"/>
            <a:ext cx="598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4. Random Forest Classifier </a:t>
            </a:r>
            <a:r>
              <a:rPr lang="ko-KR" altLang="en-US" sz="2800" dirty="0"/>
              <a:t>적용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3CAAF7-D8B5-4B82-BBF8-D35704CFD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06" y="2108098"/>
            <a:ext cx="3462852" cy="20840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932F3A9-7D1C-4781-9EBF-C2B591626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573" y="2108099"/>
            <a:ext cx="3462853" cy="212113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CD92116-4220-40AD-8A1B-72DF08DEF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341" y="2105641"/>
            <a:ext cx="3461023" cy="208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3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FAA2DA-E451-4057-B441-219A63651EBF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730FD1-DE3A-49E3-8BEE-138744F82514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69C7B-3249-4CF2-AF69-CF7E966C646A}"/>
              </a:ext>
            </a:extLst>
          </p:cNvPr>
          <p:cNvSpPr txBox="1"/>
          <p:nvPr/>
        </p:nvSpPr>
        <p:spPr>
          <a:xfrm>
            <a:off x="277402" y="181074"/>
            <a:ext cx="598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02E25-C64A-4743-B44D-89B3DFFFBF64}"/>
              </a:ext>
            </a:extLst>
          </p:cNvPr>
          <p:cNvSpPr txBox="1"/>
          <p:nvPr/>
        </p:nvSpPr>
        <p:spPr>
          <a:xfrm>
            <a:off x="758575" y="1035813"/>
            <a:ext cx="1067484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dirty="0"/>
              <a:t>문제 선정이유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b="1" dirty="0"/>
              <a:t>2. </a:t>
            </a:r>
            <a:r>
              <a:rPr lang="ko-KR" altLang="en-US" sz="2800" dirty="0"/>
              <a:t>데이터 소개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b="1" dirty="0"/>
              <a:t>3. </a:t>
            </a:r>
            <a:r>
              <a:rPr lang="en-US" altLang="ko-KR" sz="2800" dirty="0"/>
              <a:t>Logistic Regression </a:t>
            </a:r>
            <a:r>
              <a:rPr lang="ko-KR" altLang="en-US" sz="2800" dirty="0"/>
              <a:t>적용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b="1" dirty="0"/>
              <a:t>4. </a:t>
            </a:r>
            <a:r>
              <a:rPr lang="en-US" altLang="ko-KR" sz="2800" dirty="0"/>
              <a:t>Random Forest Classifier </a:t>
            </a:r>
            <a:r>
              <a:rPr lang="ko-KR" altLang="en-US" sz="2800" dirty="0"/>
              <a:t>적용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b="1" dirty="0"/>
              <a:t>5. </a:t>
            </a:r>
            <a:r>
              <a:rPr lang="ko-KR" altLang="en-US" sz="2800" dirty="0"/>
              <a:t>모델 비교 및 선택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b="1" dirty="0"/>
              <a:t>6. </a:t>
            </a:r>
            <a:r>
              <a:rPr lang="ko-KR" altLang="en-US" sz="2800" dirty="0"/>
              <a:t>결론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066255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D9C21-72DC-480B-88F9-446A98B49070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048D63-1B7B-4928-BB61-BC8A16151E3E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80129-8CA1-45BA-883C-E15177734E33}"/>
              </a:ext>
            </a:extLst>
          </p:cNvPr>
          <p:cNvSpPr txBox="1"/>
          <p:nvPr/>
        </p:nvSpPr>
        <p:spPr>
          <a:xfrm>
            <a:off x="758575" y="1035813"/>
            <a:ext cx="10674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* Logistic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Regression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vs.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Random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Forest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Classifier</a:t>
            </a:r>
            <a:endParaRPr lang="en-US" altLang="ko-KR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A6F6-F101-495F-9A64-F86CD3EB3680}"/>
              </a:ext>
            </a:extLst>
          </p:cNvPr>
          <p:cNvSpPr txBox="1"/>
          <p:nvPr/>
        </p:nvSpPr>
        <p:spPr>
          <a:xfrm>
            <a:off x="277402" y="181074"/>
            <a:ext cx="598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/>
              <a:t>모델 비교 및 선택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3577ED-8E48-491F-A2CC-17072107B394}"/>
              </a:ext>
            </a:extLst>
          </p:cNvPr>
          <p:cNvGrpSpPr/>
          <p:nvPr/>
        </p:nvGrpSpPr>
        <p:grpSpPr>
          <a:xfrm>
            <a:off x="6205703" y="2126005"/>
            <a:ext cx="5591259" cy="1956796"/>
            <a:chOff x="808219" y="1894796"/>
            <a:chExt cx="10441344" cy="365420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BBB50AF-3CB8-4CB8-9966-57870CE25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4747" y="1977122"/>
              <a:ext cx="4784816" cy="337185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8D4B87A-D524-4D7C-B98E-2512CE4AC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424" y="1894796"/>
              <a:ext cx="5244204" cy="96202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36B2CF8-E475-47AC-8B44-4C4E17574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219" y="3668505"/>
              <a:ext cx="5252409" cy="188049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76F2420-124D-4706-BEAC-84A4003732CF}"/>
              </a:ext>
            </a:extLst>
          </p:cNvPr>
          <p:cNvGrpSpPr/>
          <p:nvPr/>
        </p:nvGrpSpPr>
        <p:grpSpPr>
          <a:xfrm>
            <a:off x="395035" y="2126005"/>
            <a:ext cx="5587296" cy="1956796"/>
            <a:chOff x="879028" y="1894796"/>
            <a:chExt cx="10433944" cy="365420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FB94F60-BDB6-4015-87BF-F9ACBA3A9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4747" y="1977122"/>
              <a:ext cx="4848225" cy="3371850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72550C8-9534-42E4-99E6-5214487D2961}"/>
                </a:ext>
              </a:extLst>
            </p:cNvPr>
            <p:cNvGrpSpPr/>
            <p:nvPr/>
          </p:nvGrpSpPr>
          <p:grpSpPr>
            <a:xfrm>
              <a:off x="879028" y="1894796"/>
              <a:ext cx="5181600" cy="3654201"/>
              <a:chOff x="879028" y="1894796"/>
              <a:chExt cx="5181600" cy="3654201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C545B311-EDF8-4DD9-AA6C-ABBCF63A45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9028" y="3663047"/>
                <a:ext cx="5181600" cy="1885950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30EFFC64-8926-4FE9-A21D-77EE773CCD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7353" y="1894796"/>
                <a:ext cx="3343275" cy="962025"/>
              </a:xfrm>
              <a:prstGeom prst="rect">
                <a:avLst/>
              </a:prstGeom>
            </p:spPr>
          </p:pic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67DDE22-D486-4BF4-A86A-E60653C6A6C6}"/>
              </a:ext>
            </a:extLst>
          </p:cNvPr>
          <p:cNvSpPr txBox="1"/>
          <p:nvPr/>
        </p:nvSpPr>
        <p:spPr>
          <a:xfrm>
            <a:off x="7847377" y="1648168"/>
            <a:ext cx="27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Random Forest Classifier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8BB35A-A46C-4E6B-B8FE-F66372D0F8DC}"/>
              </a:ext>
            </a:extLst>
          </p:cNvPr>
          <p:cNvSpPr txBox="1"/>
          <p:nvPr/>
        </p:nvSpPr>
        <p:spPr>
          <a:xfrm>
            <a:off x="1998791" y="1648168"/>
            <a:ext cx="27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09FCF8-BCE8-4676-ACE4-C1D3CAF0FB60}"/>
              </a:ext>
            </a:extLst>
          </p:cNvPr>
          <p:cNvSpPr txBox="1"/>
          <p:nvPr/>
        </p:nvSpPr>
        <p:spPr>
          <a:xfrm>
            <a:off x="2101229" y="4407417"/>
            <a:ext cx="2137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AUC : </a:t>
            </a:r>
            <a:r>
              <a:rPr lang="ko-KR" altLang="en-US" b="1" dirty="0">
                <a:solidFill>
                  <a:schemeClr val="accent5"/>
                </a:solidFill>
              </a:rPr>
              <a:t>승</a:t>
            </a:r>
            <a:endParaRPr lang="en-US" altLang="ko-KR" b="1" dirty="0">
              <a:solidFill>
                <a:schemeClr val="accent5"/>
              </a:solidFill>
            </a:endParaRPr>
          </a:p>
          <a:p>
            <a:r>
              <a:rPr lang="ko-KR" altLang="en-US" dirty="0"/>
              <a:t>파산 </a:t>
            </a:r>
            <a:r>
              <a:rPr lang="en-US" altLang="ko-KR" dirty="0"/>
              <a:t>Precision :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패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dirty="0"/>
              <a:t>파산 </a:t>
            </a:r>
            <a:r>
              <a:rPr lang="en-US" altLang="ko-KR" dirty="0"/>
              <a:t>Recall : </a:t>
            </a:r>
            <a:r>
              <a:rPr lang="ko-KR" altLang="en-US" b="1" dirty="0">
                <a:solidFill>
                  <a:schemeClr val="accent5"/>
                </a:solidFill>
              </a:rPr>
              <a:t>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B85FAF-8C96-4EA5-899F-0684047FC863}"/>
              </a:ext>
            </a:extLst>
          </p:cNvPr>
          <p:cNvSpPr txBox="1"/>
          <p:nvPr/>
        </p:nvSpPr>
        <p:spPr>
          <a:xfrm>
            <a:off x="8166217" y="4407417"/>
            <a:ext cx="2137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AUC :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패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dirty="0"/>
              <a:t>파산 </a:t>
            </a:r>
            <a:r>
              <a:rPr lang="en-US" altLang="ko-KR" dirty="0"/>
              <a:t>Precision : </a:t>
            </a:r>
            <a:r>
              <a:rPr lang="ko-KR" altLang="en-US" b="1" dirty="0">
                <a:solidFill>
                  <a:schemeClr val="accent5"/>
                </a:solidFill>
              </a:rPr>
              <a:t>승</a:t>
            </a:r>
            <a:endParaRPr lang="en-US" altLang="ko-KR" b="1" dirty="0">
              <a:solidFill>
                <a:schemeClr val="accent5"/>
              </a:solidFill>
            </a:endParaRPr>
          </a:p>
          <a:p>
            <a:r>
              <a:rPr lang="ko-KR" altLang="en-US" dirty="0"/>
              <a:t>파산 </a:t>
            </a:r>
            <a:r>
              <a:rPr lang="en-US" altLang="ko-KR" dirty="0"/>
              <a:t>Recall :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패</a:t>
            </a:r>
          </a:p>
        </p:txBody>
      </p:sp>
    </p:spTree>
    <p:extLst>
      <p:ext uri="{BB962C8B-B14F-4D97-AF65-F5344CB8AC3E}">
        <p14:creationId xmlns:p14="http://schemas.microsoft.com/office/powerpoint/2010/main" val="72180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D9C21-72DC-480B-88F9-446A98B49070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048D63-1B7B-4928-BB61-BC8A16151E3E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80129-8CA1-45BA-883C-E15177734E33}"/>
              </a:ext>
            </a:extLst>
          </p:cNvPr>
          <p:cNvSpPr txBox="1"/>
          <p:nvPr/>
        </p:nvSpPr>
        <p:spPr>
          <a:xfrm>
            <a:off x="758575" y="1035813"/>
            <a:ext cx="10674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* Logistic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Regression</a:t>
            </a:r>
            <a:r>
              <a:rPr lang="ko-KR" altLang="en-US" sz="2800" b="1" dirty="0"/>
              <a:t> 모델 사용</a:t>
            </a:r>
            <a:endParaRPr lang="en-US" altLang="ko-KR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FA6F6-F101-495F-9A64-F86CD3EB3680}"/>
              </a:ext>
            </a:extLst>
          </p:cNvPr>
          <p:cNvSpPr txBox="1"/>
          <p:nvPr/>
        </p:nvSpPr>
        <p:spPr>
          <a:xfrm>
            <a:off x="277402" y="181074"/>
            <a:ext cx="598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6. </a:t>
            </a:r>
            <a:r>
              <a:rPr lang="ko-KR" altLang="en-US" sz="2800" dirty="0"/>
              <a:t>결론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76F2420-124D-4706-BEAC-84A4003732CF}"/>
              </a:ext>
            </a:extLst>
          </p:cNvPr>
          <p:cNvGrpSpPr/>
          <p:nvPr/>
        </p:nvGrpSpPr>
        <p:grpSpPr>
          <a:xfrm>
            <a:off x="1233494" y="1890552"/>
            <a:ext cx="9725010" cy="3405916"/>
            <a:chOff x="879028" y="1894796"/>
            <a:chExt cx="10433944" cy="365420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FB94F60-BDB6-4015-87BF-F9ACBA3A9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4747" y="1977122"/>
              <a:ext cx="4848225" cy="3371850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72550C8-9534-42E4-99E6-5214487D2961}"/>
                </a:ext>
              </a:extLst>
            </p:cNvPr>
            <p:cNvGrpSpPr/>
            <p:nvPr/>
          </p:nvGrpSpPr>
          <p:grpSpPr>
            <a:xfrm>
              <a:off x="879028" y="1894796"/>
              <a:ext cx="5181600" cy="3654201"/>
              <a:chOff x="879028" y="1894796"/>
              <a:chExt cx="5181600" cy="3654201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C545B311-EDF8-4DD9-AA6C-ABBCF63A45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028" y="3663047"/>
                <a:ext cx="5181600" cy="1885950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30EFFC64-8926-4FE9-A21D-77EE773CCD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7353" y="1894796"/>
                <a:ext cx="3343275" cy="9620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6081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D9C21-72DC-480B-88F9-446A98B49070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048D63-1B7B-4928-BB61-BC8A16151E3E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82541F-78B9-4576-B875-C1C47C0C8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4" y="0"/>
            <a:ext cx="8708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0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557C00-3B87-4627-9BD9-67773BA402CF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4A1EE2-21AF-4F71-9C80-F1794C8E9D99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DFBCB-BC85-4CBE-ADF3-787C3B1EC370}"/>
              </a:ext>
            </a:extLst>
          </p:cNvPr>
          <p:cNvSpPr txBox="1"/>
          <p:nvPr/>
        </p:nvSpPr>
        <p:spPr>
          <a:xfrm>
            <a:off x="277402" y="181074"/>
            <a:ext cx="598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문제 선정이유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63A7C-77AD-4572-8983-A53D784BE5AB}"/>
              </a:ext>
            </a:extLst>
          </p:cNvPr>
          <p:cNvSpPr txBox="1"/>
          <p:nvPr/>
        </p:nvSpPr>
        <p:spPr>
          <a:xfrm>
            <a:off x="758575" y="1035813"/>
            <a:ext cx="1067484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* </a:t>
            </a:r>
            <a:r>
              <a:rPr lang="ko-KR" altLang="en-US" sz="2800" b="1" dirty="0"/>
              <a:t>연관성</a:t>
            </a:r>
            <a:endParaRPr lang="en-US" altLang="ko-KR" sz="2800" b="1" dirty="0"/>
          </a:p>
          <a:p>
            <a:endParaRPr lang="en-US" altLang="ko-KR" sz="2400" dirty="0"/>
          </a:p>
          <a:p>
            <a:r>
              <a:rPr lang="ko-KR" altLang="en-US" sz="2400" dirty="0"/>
              <a:t>경영학과 졸업 </a:t>
            </a:r>
            <a:r>
              <a:rPr lang="en-US" altLang="ko-KR" sz="2400" dirty="0"/>
              <a:t>&amp; </a:t>
            </a:r>
            <a:r>
              <a:rPr lang="ko-KR" altLang="en-US" sz="2400" dirty="0"/>
              <a:t>전략 컨설팅 인턴</a:t>
            </a:r>
            <a:r>
              <a:rPr lang="en-US" altLang="ko-KR" sz="2400" dirty="0"/>
              <a:t>(1</a:t>
            </a:r>
            <a:r>
              <a:rPr lang="ko-KR" altLang="en-US" sz="2400" dirty="0"/>
              <a:t>년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800" dirty="0"/>
          </a:p>
          <a:p>
            <a:r>
              <a:rPr lang="en-US" altLang="ko-KR" sz="2800" b="1" dirty="0"/>
              <a:t>* </a:t>
            </a:r>
            <a:r>
              <a:rPr lang="ko-KR" altLang="en-US" sz="2800" b="1" dirty="0"/>
              <a:t>중요성</a:t>
            </a:r>
            <a:endParaRPr lang="en-US" altLang="ko-KR" sz="2800" b="1" dirty="0"/>
          </a:p>
          <a:p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4970D3-DD49-41CF-A804-DFD722AEA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421" y="4075120"/>
            <a:ext cx="3168989" cy="11891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856DBE-7CBE-4127-A96E-F58238663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87" y="3889917"/>
            <a:ext cx="3168989" cy="137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9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D9C21-72DC-480B-88F9-446A98B49070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048D63-1B7B-4928-BB61-BC8A16151E3E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691F9-F904-426D-B260-FADA5C6A87B4}"/>
              </a:ext>
            </a:extLst>
          </p:cNvPr>
          <p:cNvSpPr txBox="1"/>
          <p:nvPr/>
        </p:nvSpPr>
        <p:spPr>
          <a:xfrm>
            <a:off x="277402" y="181074"/>
            <a:ext cx="598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2CB7D-66B6-42B0-9E51-F0D8597A7C9C}"/>
              </a:ext>
            </a:extLst>
          </p:cNvPr>
          <p:cNvSpPr txBox="1"/>
          <p:nvPr/>
        </p:nvSpPr>
        <p:spPr>
          <a:xfrm>
            <a:off x="758575" y="1035813"/>
            <a:ext cx="1067484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* </a:t>
            </a:r>
            <a:r>
              <a:rPr lang="ko-KR" altLang="en-US" sz="2800" b="1" dirty="0"/>
              <a:t>출처</a:t>
            </a:r>
            <a:endParaRPr lang="en-US" altLang="ko-KR" sz="2800" b="1" dirty="0"/>
          </a:p>
          <a:p>
            <a:endParaRPr lang="en-US" altLang="ko-KR" sz="2400" dirty="0"/>
          </a:p>
          <a:p>
            <a:r>
              <a:rPr lang="en-US" altLang="ko-KR" sz="2400" dirty="0"/>
              <a:t>Kaggle</a:t>
            </a:r>
            <a:r>
              <a:rPr lang="ko-KR" altLang="en-US" sz="2400" dirty="0"/>
              <a:t> </a:t>
            </a:r>
            <a:r>
              <a:rPr lang="en-US" altLang="ko-KR" sz="2400" dirty="0"/>
              <a:t>- Company Bankruptcy Prediction Dataset</a:t>
            </a:r>
          </a:p>
          <a:p>
            <a:r>
              <a:rPr lang="en-US" altLang="ko-KR" sz="2000" dirty="0"/>
              <a:t>(※</a:t>
            </a:r>
            <a:r>
              <a:rPr lang="ko-KR" altLang="en-US" sz="2000" dirty="0" err="1"/>
              <a:t>원출처</a:t>
            </a:r>
            <a:r>
              <a:rPr lang="ko-KR" altLang="en-US" sz="2000" dirty="0"/>
              <a:t> </a:t>
            </a:r>
            <a:r>
              <a:rPr lang="en-US" altLang="ko-KR" sz="2000" dirty="0"/>
              <a:t>: D. Liang et al., Financial ratios and corporate governance indicators in bankruptcy prediction, European Journal of Operational Research, 2016.)</a:t>
            </a:r>
          </a:p>
          <a:p>
            <a:endParaRPr lang="en-US" altLang="ko-KR" sz="2800" dirty="0"/>
          </a:p>
          <a:p>
            <a:r>
              <a:rPr lang="en-US" altLang="ko-KR" sz="2800" b="1" dirty="0"/>
              <a:t>* </a:t>
            </a:r>
            <a:r>
              <a:rPr lang="ko-KR" altLang="en-US" sz="2800" b="1" dirty="0"/>
              <a:t>수집방법</a:t>
            </a:r>
            <a:endParaRPr lang="en-US" altLang="ko-KR" sz="2800" b="1" dirty="0"/>
          </a:p>
          <a:p>
            <a:endParaRPr lang="en-US" altLang="ko-KR" sz="2400" dirty="0"/>
          </a:p>
          <a:p>
            <a:r>
              <a:rPr lang="en-US" altLang="ko-KR" sz="2400" dirty="0"/>
              <a:t>1999-2009</a:t>
            </a:r>
            <a:r>
              <a:rPr lang="ko-KR" altLang="en-US" sz="2400" dirty="0"/>
              <a:t>년 사이 대만 기업 중 다음 기준에 맞는 기업 추출</a:t>
            </a:r>
            <a:endParaRPr lang="en-US" altLang="ko-KR" sz="24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최소 </a:t>
            </a:r>
            <a:r>
              <a:rPr lang="en-US" altLang="ko-KR" sz="2000" dirty="0"/>
              <a:t>3</a:t>
            </a:r>
            <a:r>
              <a:rPr lang="ko-KR" altLang="en-US" sz="2000" dirty="0"/>
              <a:t>년 이상의 공시자료 보유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비슷한 크기의 회사 존재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8900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D9C21-72DC-480B-88F9-446A98B49070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048D63-1B7B-4928-BB61-BC8A16151E3E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691F9-F904-426D-B260-FADA5C6A87B4}"/>
              </a:ext>
            </a:extLst>
          </p:cNvPr>
          <p:cNvSpPr txBox="1"/>
          <p:nvPr/>
        </p:nvSpPr>
        <p:spPr>
          <a:xfrm>
            <a:off x="277402" y="181074"/>
            <a:ext cx="598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2CB7D-66B6-42B0-9E51-F0D8597A7C9C}"/>
              </a:ext>
            </a:extLst>
          </p:cNvPr>
          <p:cNvSpPr txBox="1"/>
          <p:nvPr/>
        </p:nvSpPr>
        <p:spPr>
          <a:xfrm>
            <a:off x="758575" y="1035813"/>
            <a:ext cx="1067484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* </a:t>
            </a:r>
            <a:r>
              <a:rPr lang="ko-KR" altLang="en-US" sz="2800" b="1" dirty="0"/>
              <a:t>파산 예측을 위한 대표적인 지표</a:t>
            </a:r>
            <a:endParaRPr lang="en-US" altLang="ko-KR" sz="2800" b="1" dirty="0"/>
          </a:p>
          <a:p>
            <a:endParaRPr lang="en-US" altLang="ko-KR" sz="2400" dirty="0"/>
          </a:p>
          <a:p>
            <a:r>
              <a:rPr lang="ko-KR" altLang="en-US" sz="2400" dirty="0"/>
              <a:t>수익성 지표 </a:t>
            </a:r>
            <a:r>
              <a:rPr lang="en-US" altLang="ko-KR" sz="2400" dirty="0"/>
              <a:t>(Profitability Indicators)</a:t>
            </a:r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Return on Assets(ROA) = EBITDA / </a:t>
            </a:r>
            <a:r>
              <a:rPr lang="ko-KR" altLang="en-US" sz="2000" dirty="0"/>
              <a:t>전체 자산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dirty="0"/>
              <a:t>유동성 지표 </a:t>
            </a:r>
            <a:r>
              <a:rPr lang="en-US" altLang="ko-KR" sz="2400" dirty="0"/>
              <a:t>(Liquidity Indicators)</a:t>
            </a:r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Cash Ratio = </a:t>
            </a:r>
            <a:r>
              <a:rPr lang="ko-KR" altLang="en-US" sz="2000" dirty="0"/>
              <a:t>현금</a:t>
            </a:r>
            <a:r>
              <a:rPr lang="en-US" altLang="ko-KR" sz="2000" dirty="0"/>
              <a:t> / </a:t>
            </a:r>
            <a:r>
              <a:rPr lang="ko-KR" altLang="en-US" sz="2000" dirty="0"/>
              <a:t>유동부채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주식 지표 </a:t>
            </a:r>
            <a:r>
              <a:rPr lang="en-US" altLang="ko-KR" sz="2400" dirty="0"/>
              <a:t>(Equity Indicators)</a:t>
            </a:r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Equity Ratio = </a:t>
            </a:r>
            <a:r>
              <a:rPr lang="ko-KR" altLang="en-US" sz="2000" dirty="0"/>
              <a:t>자본</a:t>
            </a:r>
            <a:r>
              <a:rPr lang="en-US" altLang="ko-KR" sz="2000" dirty="0"/>
              <a:t> / </a:t>
            </a:r>
            <a:r>
              <a:rPr lang="ko-KR" altLang="en-US" sz="2000" dirty="0"/>
              <a:t>전체 자산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0033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D9C21-72DC-480B-88F9-446A98B49070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048D63-1B7B-4928-BB61-BC8A16151E3E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691F9-F904-426D-B260-FADA5C6A87B4}"/>
              </a:ext>
            </a:extLst>
          </p:cNvPr>
          <p:cNvSpPr txBox="1"/>
          <p:nvPr/>
        </p:nvSpPr>
        <p:spPr>
          <a:xfrm>
            <a:off x="277402" y="181074"/>
            <a:ext cx="598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2CB7D-66B6-42B0-9E51-F0D8597A7C9C}"/>
              </a:ext>
            </a:extLst>
          </p:cNvPr>
          <p:cNvSpPr txBox="1"/>
          <p:nvPr/>
        </p:nvSpPr>
        <p:spPr>
          <a:xfrm>
            <a:off x="758575" y="1035813"/>
            <a:ext cx="106748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* </a:t>
            </a:r>
            <a:r>
              <a:rPr lang="ko-KR" altLang="en-US" sz="2800" b="1" dirty="0"/>
              <a:t>평가지표</a:t>
            </a:r>
            <a:endParaRPr lang="en-US" altLang="ko-KR" sz="2800" b="1" dirty="0"/>
          </a:p>
          <a:p>
            <a:endParaRPr lang="en-US" altLang="ko-KR" sz="2400" dirty="0"/>
          </a:p>
          <a:p>
            <a:r>
              <a:rPr lang="en-US" altLang="ko-KR" sz="2400" dirty="0"/>
              <a:t>F1-score</a:t>
            </a:r>
          </a:p>
          <a:p>
            <a:r>
              <a:rPr lang="en-US" altLang="ko-KR" sz="2400" dirty="0"/>
              <a:t>Area under the Curve (AUC)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2787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D9C21-72DC-480B-88F9-446A98B49070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048D63-1B7B-4928-BB61-BC8A16151E3E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691F9-F904-426D-B260-FADA5C6A87B4}"/>
              </a:ext>
            </a:extLst>
          </p:cNvPr>
          <p:cNvSpPr txBox="1"/>
          <p:nvPr/>
        </p:nvSpPr>
        <p:spPr>
          <a:xfrm>
            <a:off x="277402" y="181074"/>
            <a:ext cx="598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 소개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2CB7D-66B6-42B0-9E51-F0D8597A7C9C}"/>
              </a:ext>
            </a:extLst>
          </p:cNvPr>
          <p:cNvSpPr txBox="1"/>
          <p:nvPr/>
        </p:nvSpPr>
        <p:spPr>
          <a:xfrm>
            <a:off x="758575" y="1035813"/>
            <a:ext cx="106748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* </a:t>
            </a:r>
            <a:r>
              <a:rPr lang="ko-KR" altLang="en-US" sz="2800" b="1" dirty="0"/>
              <a:t>기준모델</a:t>
            </a:r>
            <a:endParaRPr lang="en-US" altLang="ko-KR" sz="2800" b="1" dirty="0"/>
          </a:p>
          <a:p>
            <a:endParaRPr lang="en-US" altLang="ko-KR" sz="2400" dirty="0"/>
          </a:p>
          <a:p>
            <a:r>
              <a:rPr lang="ko-KR" altLang="en-US" sz="2400" dirty="0"/>
              <a:t>모두 파산 안 한다고 예측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76A576-5647-4276-96FE-C83C304DD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98" y="2629216"/>
            <a:ext cx="4472041" cy="174079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EA738F9-652D-47FB-948E-37E1E2E32C54}"/>
              </a:ext>
            </a:extLst>
          </p:cNvPr>
          <p:cNvGrpSpPr/>
          <p:nvPr/>
        </p:nvGrpSpPr>
        <p:grpSpPr>
          <a:xfrm>
            <a:off x="7056310" y="851433"/>
            <a:ext cx="3585681" cy="5200853"/>
            <a:chOff x="7056311" y="732391"/>
            <a:chExt cx="3585681" cy="520085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9067DD5-166B-4611-AB41-402EC7F1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6311" y="732391"/>
              <a:ext cx="3585681" cy="25768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B0ECFBF-C05D-4253-BC95-5E5E49A75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6311" y="3337295"/>
              <a:ext cx="3585681" cy="2595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20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D9C21-72DC-480B-88F9-446A98B49070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048D63-1B7B-4928-BB61-BC8A16151E3E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691F9-F904-426D-B260-FADA5C6A87B4}"/>
              </a:ext>
            </a:extLst>
          </p:cNvPr>
          <p:cNvSpPr txBox="1"/>
          <p:nvPr/>
        </p:nvSpPr>
        <p:spPr>
          <a:xfrm>
            <a:off x="277402" y="181074"/>
            <a:ext cx="598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Logistic Regression </a:t>
            </a:r>
            <a:r>
              <a:rPr lang="ko-KR" altLang="en-US" sz="2800" dirty="0"/>
              <a:t>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80129-8CA1-45BA-883C-E15177734E33}"/>
              </a:ext>
            </a:extLst>
          </p:cNvPr>
          <p:cNvSpPr txBox="1"/>
          <p:nvPr/>
        </p:nvSpPr>
        <p:spPr>
          <a:xfrm>
            <a:off x="758575" y="1035813"/>
            <a:ext cx="10674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* SMOTE</a:t>
            </a:r>
          </a:p>
          <a:p>
            <a:endParaRPr lang="en-US" altLang="ko-KR" sz="2400" dirty="0"/>
          </a:p>
          <a:p>
            <a:r>
              <a:rPr lang="en-US" altLang="ko-KR" sz="2400" dirty="0"/>
              <a:t>Oversampling </a:t>
            </a:r>
            <a:r>
              <a:rPr lang="ko-KR" altLang="en-US" sz="2400" dirty="0"/>
              <a:t>통해 타겟 불균형 해결</a:t>
            </a:r>
            <a:endParaRPr lang="en-US" altLang="ko-KR" sz="2400" dirty="0"/>
          </a:p>
          <a:p>
            <a:endParaRPr lang="en-US" altLang="ko-KR" sz="2800" dirty="0"/>
          </a:p>
          <a:p>
            <a:r>
              <a:rPr lang="en-US" altLang="ko-KR" sz="2800" b="1" dirty="0"/>
              <a:t>* </a:t>
            </a:r>
            <a:r>
              <a:rPr lang="en-US" altLang="ko-KR" sz="2800" b="1" dirty="0" err="1"/>
              <a:t>StandardScaler</a:t>
            </a:r>
            <a:r>
              <a:rPr lang="en-US" altLang="ko-KR" sz="2800" b="1" dirty="0"/>
              <a:t>()</a:t>
            </a:r>
          </a:p>
          <a:p>
            <a:endParaRPr lang="en-US" altLang="ko-KR" sz="2400" dirty="0"/>
          </a:p>
          <a:p>
            <a:r>
              <a:rPr lang="ko-KR" altLang="en-US" sz="2400" dirty="0"/>
              <a:t>설명변수의 정규성을 보장하기 위해 정규화</a:t>
            </a:r>
            <a:endParaRPr lang="en-US" altLang="ko-KR" sz="24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2D80493-5A88-48ED-9293-805F7243913B}"/>
              </a:ext>
            </a:extLst>
          </p:cNvPr>
          <p:cNvGrpSpPr/>
          <p:nvPr/>
        </p:nvGrpSpPr>
        <p:grpSpPr>
          <a:xfrm>
            <a:off x="9185096" y="1474213"/>
            <a:ext cx="1479479" cy="3909573"/>
            <a:chOff x="9041258" y="1268602"/>
            <a:chExt cx="1479479" cy="390957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8DE59B8-5217-4CBC-8EE8-29F3A8BA9C4B}"/>
                </a:ext>
              </a:extLst>
            </p:cNvPr>
            <p:cNvSpPr/>
            <p:nvPr/>
          </p:nvSpPr>
          <p:spPr>
            <a:xfrm>
              <a:off x="9411128" y="1268602"/>
              <a:ext cx="1109609" cy="390957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TRAIN</a:t>
              </a:r>
              <a:endParaRPr lang="ko-KR" altLang="en-US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07D1579-A1C9-419A-A5F6-02F46FCD6982}"/>
                </a:ext>
              </a:extLst>
            </p:cNvPr>
            <p:cNvSpPr/>
            <p:nvPr/>
          </p:nvSpPr>
          <p:spPr>
            <a:xfrm>
              <a:off x="9411127" y="1268602"/>
              <a:ext cx="1109609" cy="7759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TEST</a:t>
              </a:r>
              <a:endParaRPr lang="ko-KR" altLang="en-US" b="1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F36D383-2805-4C62-8130-91D69BFA7DF7}"/>
                </a:ext>
              </a:extLst>
            </p:cNvPr>
            <p:cNvSpPr/>
            <p:nvPr/>
          </p:nvSpPr>
          <p:spPr>
            <a:xfrm>
              <a:off x="9411127" y="2044558"/>
              <a:ext cx="1109609" cy="6267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VAL</a:t>
              </a:r>
              <a:endParaRPr lang="ko-KR" altLang="en-US" b="1" dirty="0"/>
            </a:p>
          </p:txBody>
        </p:sp>
        <p:sp>
          <p:nvSpPr>
            <p:cNvPr id="20" name="왼쪽 중괄호 19">
              <a:extLst>
                <a:ext uri="{FF2B5EF4-FFF2-40B4-BE49-F238E27FC236}">
                  <a16:creationId xmlns:a16="http://schemas.microsoft.com/office/drawing/2014/main" id="{26EA6E56-D354-4C56-AAC4-B6D8537BDCE1}"/>
                </a:ext>
              </a:extLst>
            </p:cNvPr>
            <p:cNvSpPr/>
            <p:nvPr/>
          </p:nvSpPr>
          <p:spPr>
            <a:xfrm>
              <a:off x="9041258" y="2044559"/>
              <a:ext cx="369868" cy="3133616"/>
            </a:xfrm>
            <a:prstGeom prst="leftBrace">
              <a:avLst>
                <a:gd name="adj1" fmla="val 8333"/>
                <a:gd name="adj2" fmla="val 1164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F73C8BE-9131-4A0C-BE3D-5251F0E1C58F}"/>
              </a:ext>
            </a:extLst>
          </p:cNvPr>
          <p:cNvSpPr txBox="1"/>
          <p:nvPr/>
        </p:nvSpPr>
        <p:spPr>
          <a:xfrm>
            <a:off x="8239870" y="2419960"/>
            <a:ext cx="92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SMOTE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4D9C21-72DC-480B-88F9-446A98B49070}"/>
              </a:ext>
            </a:extLst>
          </p:cNvPr>
          <p:cNvSpPr/>
          <p:nvPr/>
        </p:nvSpPr>
        <p:spPr>
          <a:xfrm>
            <a:off x="1" y="65857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048D63-1B7B-4928-BB61-BC8A16151E3E}"/>
              </a:ext>
            </a:extLst>
          </p:cNvPr>
          <p:cNvSpPr/>
          <p:nvPr/>
        </p:nvSpPr>
        <p:spPr>
          <a:xfrm>
            <a:off x="1" y="6199425"/>
            <a:ext cx="12192000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691F9-F904-426D-B260-FADA5C6A87B4}"/>
              </a:ext>
            </a:extLst>
          </p:cNvPr>
          <p:cNvSpPr txBox="1"/>
          <p:nvPr/>
        </p:nvSpPr>
        <p:spPr>
          <a:xfrm>
            <a:off x="277402" y="181074"/>
            <a:ext cx="598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3. Logistic Regression </a:t>
            </a:r>
            <a:r>
              <a:rPr lang="ko-KR" altLang="en-US" sz="2800" dirty="0"/>
              <a:t>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80129-8CA1-45BA-883C-E15177734E33}"/>
              </a:ext>
            </a:extLst>
          </p:cNvPr>
          <p:cNvSpPr txBox="1"/>
          <p:nvPr/>
        </p:nvSpPr>
        <p:spPr>
          <a:xfrm>
            <a:off x="758575" y="1035813"/>
            <a:ext cx="106748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* Permutation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Importance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55F675B-FA29-4048-AD48-04812891D329}"/>
              </a:ext>
            </a:extLst>
          </p:cNvPr>
          <p:cNvGrpSpPr/>
          <p:nvPr/>
        </p:nvGrpSpPr>
        <p:grpSpPr>
          <a:xfrm>
            <a:off x="2008984" y="2338842"/>
            <a:ext cx="3180788" cy="3704259"/>
            <a:chOff x="3086448" y="2055136"/>
            <a:chExt cx="3180788" cy="370425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3F8D9F3-988C-49B2-978D-69F8B6F4D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6448" y="2055136"/>
              <a:ext cx="3180788" cy="121274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5BC467D-F757-49B2-8F94-83F86626E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6448" y="3512469"/>
              <a:ext cx="3180787" cy="224692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9713D38-797D-40BA-968C-561C27597BF7}"/>
              </a:ext>
            </a:extLst>
          </p:cNvPr>
          <p:cNvSpPr txBox="1"/>
          <p:nvPr/>
        </p:nvSpPr>
        <p:spPr>
          <a:xfrm>
            <a:off x="2638743" y="1724919"/>
            <a:ext cx="192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/>
              <a:t>: 95</a:t>
            </a:r>
            <a:r>
              <a:rPr lang="ko-KR" altLang="en-US" dirty="0"/>
              <a:t>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84793B-476F-4581-88A0-C63E92789E95}"/>
              </a:ext>
            </a:extLst>
          </p:cNvPr>
          <p:cNvSpPr txBox="1"/>
          <p:nvPr/>
        </p:nvSpPr>
        <p:spPr>
          <a:xfrm>
            <a:off x="7631992" y="1724919"/>
            <a:ext cx="192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변수 </a:t>
            </a:r>
            <a:r>
              <a:rPr lang="en-US" altLang="ko-KR" dirty="0"/>
              <a:t>: 13</a:t>
            </a:r>
            <a:r>
              <a:rPr lang="ko-KR" altLang="en-US" dirty="0"/>
              <a:t>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A83E962-D184-4A8F-BD50-B1AA85BEF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720" y="2338842"/>
            <a:ext cx="3351798" cy="12127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D552ABF-0CD6-4655-A5C4-E6C6F32E9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225" y="3796174"/>
            <a:ext cx="3180787" cy="22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3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440</Words>
  <Application>Microsoft Office PowerPoint</Application>
  <PresentationFormat>와이드스크린</PresentationFormat>
  <Paragraphs>130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이현청</dc:creator>
  <cp:lastModifiedBy>이현청</cp:lastModifiedBy>
  <cp:revision>29</cp:revision>
  <dcterms:created xsi:type="dcterms:W3CDTF">2021-07-01T14:28:52Z</dcterms:created>
  <dcterms:modified xsi:type="dcterms:W3CDTF">2021-07-02T04:50:32Z</dcterms:modified>
</cp:coreProperties>
</file>