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77" r:id="rId10"/>
    <p:sldId id="579" r:id="rId11"/>
    <p:sldId id="578" r:id="rId12"/>
    <p:sldId id="57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3A86FF"/>
    <a:srgbClr val="BDE0FE"/>
    <a:srgbClr val="94D2BD"/>
    <a:srgbClr val="005F73"/>
    <a:srgbClr val="0A9396"/>
    <a:srgbClr val="333333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240E4-AD03-4573-AB41-056F09C2B180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4E8B-0167-4DFE-A657-5C65A87DB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8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A4E8B-0167-4DFE-A657-5C65A87DB8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7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A4E8B-0167-4DFE-A657-5C65A87DB8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3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github.com/950280/fake-news-det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3733" y="4544499"/>
            <a:ext cx="3183468" cy="11197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100" b="1" cap="all" dirty="0">
                <a:solidFill>
                  <a:srgbClr val="3A8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1100" cap="all" dirty="0">
              <a:solidFill>
                <a:srgbClr val="3A8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100" b="1" cap="all" dirty="0">
                <a:solidFill>
                  <a:srgbClr val="0A93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Name:  </a:t>
            </a:r>
            <a:r>
              <a:rPr lang="en-US" sz="1100" cap="all" dirty="0">
                <a:latin typeface="Arial" panose="020B0604020202020204" pitchFamily="34" charset="0"/>
                <a:cs typeface="Arial" panose="020B0604020202020204" pitchFamily="34" charset="0"/>
              </a:rPr>
              <a:t>Sindhuja </a:t>
            </a:r>
            <a:r>
              <a:rPr lang="en-US" sz="1100" cap="all" dirty="0" err="1">
                <a:latin typeface="Arial" panose="020B0604020202020204" pitchFamily="34" charset="0"/>
                <a:cs typeface="Arial" panose="020B0604020202020204" pitchFamily="34" charset="0"/>
              </a:rPr>
              <a:t>ganimukkula</a:t>
            </a:r>
            <a:endParaRPr lang="en-US" sz="11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100" b="1" cap="all" dirty="0">
                <a:solidFill>
                  <a:srgbClr val="0A93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ID:</a:t>
            </a:r>
            <a:r>
              <a:rPr lang="en-US" sz="1100" b="1" cap="all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ganimukkulasindhuja@gmail.com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674" y="437272"/>
            <a:ext cx="9144000" cy="245622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5100" b="1" dirty="0">
                <a:solidFill>
                  <a:srgbClr val="003366"/>
                </a:solidFill>
              </a:rPr>
            </a:br>
            <a:r>
              <a:rPr lang="en-US" sz="4400" b="1" cap="all" dirty="0">
                <a:solidFill>
                  <a:srgbClr val="003366"/>
                </a:solidFill>
                <a:latin typeface="Aptos"/>
              </a:rPr>
              <a:t>Fake news detection using machine learning</a:t>
            </a:r>
            <a:endParaRPr lang="en-US" sz="4400" dirty="0">
              <a:solidFill>
                <a:srgbClr val="003366"/>
              </a:solidFill>
              <a:latin typeface="Apto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47671D-59AA-A47F-C634-60BD3A5E3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81" y="3179512"/>
            <a:ext cx="4309534" cy="21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Future Scope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49" y="1807550"/>
            <a:ext cx="10515600" cy="229514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Expand dataset to include more topics: health, science, entertainment.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accuracy by experimenting with other ML algorithms (e.g., SVM, BERT).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Enable multi-language support for broader usability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Add confidence scores to predictions and multi-language support.</a:t>
            </a:r>
          </a:p>
          <a:p>
            <a:pPr>
              <a:lnSpc>
                <a:spcPct val="1500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Visual analytics and real-time news scanning can enhance functionality.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FCE7A-7411-1ABD-2A60-EB37B67EB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9758" r="6333" b="11667"/>
          <a:stretch/>
        </p:blipFill>
        <p:spPr>
          <a:xfrm>
            <a:off x="8215122" y="3644284"/>
            <a:ext cx="3307842" cy="2350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5D36B-8156-0607-C0F1-DD54CD37E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520"/>
            <a:ext cx="1051560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Datasets: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 Kaggle - Fake.csv &amp; True.csv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Technologies: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Scikit-learn Documentation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NLTK Documentation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Documentation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GitHub Link: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https://github.com/950280/fake-news-detection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838C06-AD16-D790-81AF-5BCD6D3B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B555B8-8A4D-92FD-991D-FC3F6A8E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BA920F-F2EE-E37C-D6CE-9F63C008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F16E11-2A58-EB2B-CF2C-4BBF2D1C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0" b="19199"/>
          <a:stretch/>
        </p:blipFill>
        <p:spPr>
          <a:xfrm>
            <a:off x="7904893" y="3850131"/>
            <a:ext cx="2634996" cy="16992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A85563-EDFD-A6DF-A679-623B76864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rgbClr val="005F73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 dirty="0">
              <a:solidFill>
                <a:srgbClr val="005F7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4D74A-C65C-3F72-9E9B-89676757D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88" y="4993450"/>
            <a:ext cx="1118711" cy="10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solidFill>
                  <a:srgbClr val="005F73"/>
                </a:solidFill>
                <a:cs typeface="Arial"/>
              </a:rPr>
              <a:t>OUTLINE</a:t>
            </a:r>
            <a:endParaRPr lang="en-US" sz="5400" dirty="0">
              <a:solidFill>
                <a:srgbClr val="005F73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Problem Statement</a:t>
            </a:r>
            <a:endParaRPr lang="en-US" sz="22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Proposed System</a:t>
            </a:r>
            <a:endParaRPr lang="en-US" sz="22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System Development Approach</a:t>
            </a:r>
            <a:endParaRPr lang="en-US" sz="22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Algorithm &amp; Deployment  </a:t>
            </a:r>
            <a:endParaRPr lang="en-US" sz="22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Handling Misclassification of News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Conclusion</a:t>
            </a:r>
            <a:endParaRPr lang="en-US" sz="22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Future Scope</a:t>
            </a:r>
            <a:endParaRPr lang="en-US" sz="22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222222"/>
                </a:solidFill>
                <a:latin typeface="Arial"/>
                <a:cs typeface="Arial"/>
              </a:rPr>
              <a:t>References</a:t>
            </a:r>
            <a:endParaRPr lang="en-US" sz="2200" dirty="0">
              <a:solidFill>
                <a:srgbClr val="222222"/>
              </a:solidFill>
              <a:latin typeface="Arial"/>
              <a:cs typeface="Arial"/>
            </a:endParaRPr>
          </a:p>
          <a:p>
            <a:endParaRPr lang="en-GB" sz="2200" dirty="0">
              <a:solidFill>
                <a:srgbClr val="222222"/>
              </a:solidFill>
              <a:latin typeface="Aptos" panose="020B0004020202020204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3042E-4AEA-94D9-10FA-5546D770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78" y="4215098"/>
            <a:ext cx="1627822" cy="15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Problem Statement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2EF4EE-3412-AF2D-3ED2-11417C61B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2D7945-8358-BAB7-1247-7102686F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3C36A2-68A4-A889-BE57-FB59E6E4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92D24FA-7806-65B2-487C-9346279DC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0" y="1891702"/>
            <a:ext cx="1004973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Fake news spreads rapidly across social media and online platforms.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It misleads the public, influences opinions, and causes political and social unrest.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Manual detection is time-consuming, inconsistent, and not scalable.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There is a growing need for automated systems to detect and filter false information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55620E-2A1A-96A9-CE9B-3BFCB5B84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82" y="3826400"/>
            <a:ext cx="3725431" cy="2093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D3A641-D59A-484F-1814-9560578EB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Proposed System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F999BA-56DF-3866-AE05-3DE34C5F5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5245" y="1870905"/>
            <a:ext cx="1085392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Develop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classify news headlines as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Apply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to clean and preprocess textual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Train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PassiveAggressiveClassifier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on a labeled dataset of real and fake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news.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Create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web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users to input and test headlines.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22134D-E18C-D561-4608-6736C9EBE257}"/>
              </a:ext>
            </a:extLst>
          </p:cNvPr>
          <p:cNvSpPr/>
          <p:nvPr/>
        </p:nvSpPr>
        <p:spPr>
          <a:xfrm>
            <a:off x="1016848" y="4544156"/>
            <a:ext cx="1134534" cy="889000"/>
          </a:xfrm>
          <a:prstGeom prst="roundRect">
            <a:avLst/>
          </a:prstGeom>
          <a:solidFill>
            <a:srgbClr val="3A8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E2E382-0242-0208-1607-939F4C540919}"/>
              </a:ext>
            </a:extLst>
          </p:cNvPr>
          <p:cNvSpPr/>
          <p:nvPr/>
        </p:nvSpPr>
        <p:spPr>
          <a:xfrm>
            <a:off x="3289470" y="4544156"/>
            <a:ext cx="1899583" cy="889000"/>
          </a:xfrm>
          <a:prstGeom prst="roundRect">
            <a:avLst/>
          </a:prstGeom>
          <a:solidFill>
            <a:srgbClr val="3A8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 Preprocessing (NLP)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2607C1-208F-F5FA-CF9C-D24D6ADF2099}"/>
              </a:ext>
            </a:extLst>
          </p:cNvPr>
          <p:cNvSpPr/>
          <p:nvPr/>
        </p:nvSpPr>
        <p:spPr>
          <a:xfrm>
            <a:off x="6290733" y="4544156"/>
            <a:ext cx="1899582" cy="889000"/>
          </a:xfrm>
          <a:prstGeom prst="roundRect">
            <a:avLst/>
          </a:prstGeom>
          <a:solidFill>
            <a:srgbClr val="3A8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Model Prediction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D4EFAF-B452-0719-22C5-433DCF443395}"/>
              </a:ext>
            </a:extLst>
          </p:cNvPr>
          <p:cNvSpPr/>
          <p:nvPr/>
        </p:nvSpPr>
        <p:spPr>
          <a:xfrm>
            <a:off x="9291995" y="4517328"/>
            <a:ext cx="1409530" cy="888999"/>
          </a:xfrm>
          <a:prstGeom prst="roundRect">
            <a:avLst/>
          </a:prstGeom>
          <a:solidFill>
            <a:srgbClr val="3A8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Real </a:t>
            </a:r>
          </a:p>
          <a:p>
            <a:pPr algn="ctr"/>
            <a:r>
              <a:rPr lang="en-IN" dirty="0"/>
              <a:t>Or</a:t>
            </a:r>
          </a:p>
          <a:p>
            <a:pPr algn="ctr"/>
            <a:r>
              <a:rPr lang="en-IN" dirty="0"/>
              <a:t>Fake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E3846E-9D25-3B1E-AB7B-90AD6A6E9E63}"/>
              </a:ext>
            </a:extLst>
          </p:cNvPr>
          <p:cNvSpPr/>
          <p:nvPr/>
        </p:nvSpPr>
        <p:spPr>
          <a:xfrm>
            <a:off x="2231222" y="4746340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6064D5-7E3E-A714-2E20-46744D6022E4}"/>
              </a:ext>
            </a:extLst>
          </p:cNvPr>
          <p:cNvSpPr/>
          <p:nvPr/>
        </p:nvSpPr>
        <p:spPr>
          <a:xfrm>
            <a:off x="5268893" y="4746340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947D035-78E2-13B6-BDFD-C45C8D70C6E9}"/>
              </a:ext>
            </a:extLst>
          </p:cNvPr>
          <p:cNvSpPr/>
          <p:nvPr/>
        </p:nvSpPr>
        <p:spPr>
          <a:xfrm>
            <a:off x="8252122" y="4719512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24C49BC-211D-F30F-B436-EBEBEBFCB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System Development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23271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1800" dirty="0"/>
              <a:t>Technology Used :</a:t>
            </a:r>
            <a:endParaRPr lang="en-US" sz="1800" dirty="0">
              <a:latin typeface="Franklin Gothic Book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Programming Language</a:t>
            </a:r>
            <a:r>
              <a:rPr lang="en-US" altLang="en-US" sz="1800" dirty="0">
                <a:latin typeface="Arial" panose="020B0604020202020204" pitchFamily="34" charset="0"/>
              </a:rPr>
              <a:t>: Python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Libraries </a:t>
            </a:r>
            <a:r>
              <a:rPr lang="en-US" altLang="en-US" sz="1800" dirty="0">
                <a:latin typeface="Arial" panose="020B0604020202020204" pitchFamily="34" charset="0"/>
              </a:rPr>
              <a:t>: Pandas, Scikit-learn, NLTK, </a:t>
            </a:r>
            <a:r>
              <a:rPr lang="en-US" altLang="en-US" sz="1800" dirty="0" err="1">
                <a:latin typeface="Arial" panose="020B0604020202020204" pitchFamily="34" charset="0"/>
              </a:rPr>
              <a:t>Joblib</a:t>
            </a:r>
            <a:r>
              <a:rPr lang="en-US" altLang="en-US" sz="1800" dirty="0">
                <a:latin typeface="Arial" panose="020B0604020202020204" pitchFamily="34" charset="0"/>
              </a:rPr>
              <a:t>, TF-IDF Vectorizer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Interface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latin typeface="Arial" panose="020B0604020202020204" pitchFamily="34" charset="0"/>
              </a:rPr>
              <a:t>Streamlit</a:t>
            </a:r>
            <a:r>
              <a:rPr lang="en-US" altLang="en-US" sz="1800" dirty="0">
                <a:latin typeface="Arial" panose="020B0604020202020204" pitchFamily="34" charset="0"/>
              </a:rPr>
              <a:t> Web App Deployment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Data Source</a:t>
            </a:r>
            <a:r>
              <a:rPr lang="en-US" altLang="en-US" sz="1800" dirty="0">
                <a:latin typeface="Arial" panose="020B0604020202020204" pitchFamily="34" charset="0"/>
              </a:rPr>
              <a:t>: Fake.csv (Fake News) &amp; True.csv (Real News) from Kaggle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354109-7841-FBE7-5312-85973CC2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E3CD21-2E88-4E21-73D9-75CF2AF7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7" t="18935" r="19776" b="25706"/>
          <a:stretch/>
        </p:blipFill>
        <p:spPr>
          <a:xfrm>
            <a:off x="2302932" y="4724400"/>
            <a:ext cx="1430867" cy="1203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589541-04CF-1BE5-22DC-C58D9A481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22223" r="18875" b="21888"/>
          <a:stretch/>
        </p:blipFill>
        <p:spPr>
          <a:xfrm>
            <a:off x="4284132" y="4759727"/>
            <a:ext cx="2688167" cy="11333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7B9818-EB33-EB1A-5193-ECF8DB1F3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432" y="4311132"/>
            <a:ext cx="2143125" cy="20304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9537AC-D75A-C977-75B1-34228FE27C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Algorithm &amp; Deployment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992"/>
            <a:ext cx="10515600" cy="3233638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Algorithm Used: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 Passive Aggressive Classifier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Load and clean data (removing </a:t>
            </a:r>
            <a:r>
              <a:rPr lang="en-IN" sz="2900" dirty="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, lowercase, etc.)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Convert text to numerical form using TF-IDF Vectorizer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Train the classifier on 80% of data and test on 20%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Deploy model using </a:t>
            </a:r>
            <a:r>
              <a:rPr lang="en-IN" sz="2900" dirty="0" err="1"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9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 web interface to interact with the model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7A601-D13C-1B41-D5EA-34F28CB26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94" y="4923889"/>
            <a:ext cx="879347" cy="731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A7545-E839-E51A-04B2-70F758528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5574" r="17992" b="35171"/>
          <a:stretch/>
        </p:blipFill>
        <p:spPr>
          <a:xfrm>
            <a:off x="3294440" y="5051681"/>
            <a:ext cx="768096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3AFB1-81EF-7A74-FC43-61CB9BDD5B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t="9134" r="17020" b="8041"/>
          <a:stretch/>
        </p:blipFill>
        <p:spPr>
          <a:xfrm>
            <a:off x="4766419" y="5054235"/>
            <a:ext cx="879347" cy="722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77DB9A-30F9-D823-9A37-9D9FE33A12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89" y="5049826"/>
            <a:ext cx="891360" cy="7265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989B82-7FAE-F044-6EA5-8156244A2C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72" y="5046057"/>
            <a:ext cx="656846" cy="726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9CC1F-408C-D006-CE1B-79EE7EB76D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56" y="5027452"/>
            <a:ext cx="754380" cy="72658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C88695-D489-3053-B464-61A7E1E72539}"/>
              </a:ext>
            </a:extLst>
          </p:cNvPr>
          <p:cNvSpPr/>
          <p:nvPr/>
        </p:nvSpPr>
        <p:spPr>
          <a:xfrm>
            <a:off x="2743067" y="5287874"/>
            <a:ext cx="414232" cy="205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BFC032-5D4F-31D2-8508-9DF4DD98E0F0}"/>
              </a:ext>
            </a:extLst>
          </p:cNvPr>
          <p:cNvSpPr/>
          <p:nvPr/>
        </p:nvSpPr>
        <p:spPr>
          <a:xfrm>
            <a:off x="4187822" y="5247866"/>
            <a:ext cx="414232" cy="205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D11D424-04C5-FAA6-26C1-F7A45A4ECA02}"/>
              </a:ext>
            </a:extLst>
          </p:cNvPr>
          <p:cNvSpPr/>
          <p:nvPr/>
        </p:nvSpPr>
        <p:spPr>
          <a:xfrm>
            <a:off x="5724064" y="5306478"/>
            <a:ext cx="414232" cy="205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8DF591C-8E50-4BF1-77B7-340327B004D1}"/>
              </a:ext>
            </a:extLst>
          </p:cNvPr>
          <p:cNvSpPr/>
          <p:nvPr/>
        </p:nvSpPr>
        <p:spPr>
          <a:xfrm>
            <a:off x="7476588" y="5306478"/>
            <a:ext cx="414232" cy="205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53C7519-59DF-F269-5A9A-E8CE15EE83BB}"/>
              </a:ext>
            </a:extLst>
          </p:cNvPr>
          <p:cNvSpPr/>
          <p:nvPr/>
        </p:nvSpPr>
        <p:spPr>
          <a:xfrm>
            <a:off x="9035671" y="5267508"/>
            <a:ext cx="414232" cy="205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75C523-DF7D-ACE4-61DD-1E8E98804D29}"/>
              </a:ext>
            </a:extLst>
          </p:cNvPr>
          <p:cNvSpPr txBox="1"/>
          <p:nvPr/>
        </p:nvSpPr>
        <p:spPr>
          <a:xfrm>
            <a:off x="1927713" y="5736219"/>
            <a:ext cx="513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B98F4-224A-3725-302C-535CE594888C}"/>
              </a:ext>
            </a:extLst>
          </p:cNvPr>
          <p:cNvSpPr txBox="1"/>
          <p:nvPr/>
        </p:nvSpPr>
        <p:spPr>
          <a:xfrm>
            <a:off x="3063803" y="5736219"/>
            <a:ext cx="1083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IN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9FBCD-F485-9CD2-893B-D5A91BDD8095}"/>
              </a:ext>
            </a:extLst>
          </p:cNvPr>
          <p:cNvSpPr txBox="1"/>
          <p:nvPr/>
        </p:nvSpPr>
        <p:spPr>
          <a:xfrm>
            <a:off x="4724852" y="5772640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Vectorization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E30AA2-5EDC-8E04-05C1-3B7A28CD426F}"/>
              </a:ext>
            </a:extLst>
          </p:cNvPr>
          <p:cNvSpPr txBox="1"/>
          <p:nvPr/>
        </p:nvSpPr>
        <p:spPr>
          <a:xfrm>
            <a:off x="6305287" y="5760233"/>
            <a:ext cx="11657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Model Training </a:t>
            </a:r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52182-1A30-19C9-08E6-7BB2F18E219B}"/>
              </a:ext>
            </a:extLst>
          </p:cNvPr>
          <p:cNvSpPr txBox="1"/>
          <p:nvPr/>
        </p:nvSpPr>
        <p:spPr>
          <a:xfrm>
            <a:off x="8101426" y="5781484"/>
            <a:ext cx="851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IN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03178C-888C-5503-07DA-3193A366C016}"/>
              </a:ext>
            </a:extLst>
          </p:cNvPr>
          <p:cNvSpPr txBox="1"/>
          <p:nvPr/>
        </p:nvSpPr>
        <p:spPr>
          <a:xfrm>
            <a:off x="9570344" y="5760233"/>
            <a:ext cx="10945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Deployment </a:t>
            </a:r>
            <a:endParaRPr lang="en-IN" sz="11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56E0D1-CD6A-221F-ED0C-A46370B947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Result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49" y="1799992"/>
            <a:ext cx="4044791" cy="1129138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Model Accuracy</a:t>
            </a:r>
            <a:r>
              <a:rPr lang="en-US" altLang="en-US" sz="1800" dirty="0">
                <a:latin typeface="Arial" panose="020B0604020202020204" pitchFamily="34" charset="0"/>
              </a:rPr>
              <a:t>: ~94%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Streamlit</a:t>
            </a:r>
            <a:r>
              <a:rPr lang="en-US" altLang="en-US" sz="1800" b="1" dirty="0">
                <a:latin typeface="Arial" panose="020B0604020202020204" pitchFamily="34" charset="0"/>
              </a:rPr>
              <a:t> Web Interface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3CDCE8-BF56-0299-7468-5408B2094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8A99F8-35EF-F568-4043-742284A3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0CB56-8ECC-266A-BB0A-8890303DC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3A37D-93A4-5434-0753-30CB1EB2A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881885"/>
            <a:ext cx="4873347" cy="1495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3DAA95-2A90-CFEF-D558-40B7BE1E7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2239557"/>
            <a:ext cx="4785359" cy="3217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724562-B489-B4C6-6EF7-0AEDD8BF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4400616"/>
            <a:ext cx="4873347" cy="15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2E806-E09D-461C-CB6C-4CB05A259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48AE5-3CC2-D66A-0AB5-78A5BD560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9FE-FD41-5DB6-5639-6977F118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224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5F73"/>
                </a:solidFill>
              </a:rPr>
              <a:t>Handling Misclassification of News</a:t>
            </a:r>
            <a:endParaRPr b="1" dirty="0">
              <a:solidFill>
                <a:srgbClr val="005F73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CA25AF-7A06-4D6D-DDDD-D59E8F26F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3A01-A3B7-8442-0E30-103ED98B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49" y="1807550"/>
            <a:ext cx="10515600" cy="19080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Why did the model misclassify this headline?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model is trained on a limited dataset, primarily consisting of political news. As a result, it may misclassify headlines related to unfamiliar topics, such as science or space.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💡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You can test the model using these headlines to see how it performs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15B83-451E-CE40-281A-05103FBDF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9E1C89-4E0D-5F1F-44AA-AEB0116E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D516F6-36DC-FDC6-66DE-37807B9EA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68A202-F2FD-F90E-7867-A6169328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23017A-5F31-D4B3-DE4C-36EEADCFC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54366"/>
              </p:ext>
            </p:extLst>
          </p:nvPr>
        </p:nvGraphicFramePr>
        <p:xfrm>
          <a:off x="1764452" y="4251961"/>
          <a:ext cx="6568440" cy="1737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84220">
                  <a:extLst>
                    <a:ext uri="{9D8B030D-6E8A-4147-A177-3AD203B41FA5}">
                      <a16:colId xmlns:a16="http://schemas.microsoft.com/office/drawing/2014/main" val="3875676871"/>
                    </a:ext>
                  </a:extLst>
                </a:gridCol>
                <a:gridCol w="3284220">
                  <a:extLst>
                    <a:ext uri="{9D8B030D-6E8A-4147-A177-3AD203B41FA5}">
                      <a16:colId xmlns:a16="http://schemas.microsoft.com/office/drawing/2014/main" val="310975340"/>
                    </a:ext>
                  </a:extLst>
                </a:gridCol>
              </a:tblGrid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97703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r>
                        <a:rPr lang="en-US" sz="1200" dirty="0"/>
                        <a:t>White House, Congress prepare for talks on spending, immigration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Watch: Is This Proof Trump Is Unfit for Service?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45434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r>
                        <a:rPr lang="en-US" sz="1200" dirty="0"/>
                        <a:t>Trump signs tax, government spending bills into law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White House Panics Knowing Flynn Is Going To Take Them Down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74804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r>
                        <a:rPr lang="en-US" sz="1200" dirty="0"/>
                        <a:t>Senate leader McConnell sees a more collegial 2018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Magazine Humiliates Trump After He Lies About Award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6896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94061BAA-69F0-FF46-CA37-A91C7C05B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685C5B-FC4A-E1D0-34AF-DC7568E346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31" y="3278530"/>
            <a:ext cx="2788920" cy="29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0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5F73"/>
                </a:solidFill>
              </a:rPr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92904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Functional Fake News Detection System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built with good accuracy.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integrated AI, ML, and NLP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techniques to detect fake news.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web interface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for quick feedback on news credibility.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Raises awareness about misinformation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its impact.</a:t>
            </a:r>
          </a:p>
          <a:p>
            <a:pPr>
              <a:lnSpc>
                <a:spcPct val="150000"/>
              </a:lnSpc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0C0ADD-4A34-E523-C588-C065C5FD9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0995E7-AC36-9A20-370E-E7232A265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0D6B32-35AB-BD96-C54E-085A926A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DB58E-958F-39AF-EF6C-5F88EC15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24" y="3684619"/>
            <a:ext cx="4495800" cy="2573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53D87-3228-C834-2FF9-74630C1B95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89" y="804266"/>
            <a:ext cx="784860" cy="7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579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Franklin Gothic Book</vt:lpstr>
      <vt:lpstr>office theme</vt:lpstr>
      <vt:lpstr> Fake news detection using machine learning</vt:lpstr>
      <vt:lpstr>OUTLINE</vt:lpstr>
      <vt:lpstr>Problem Statement</vt:lpstr>
      <vt:lpstr>Proposed System</vt:lpstr>
      <vt:lpstr>System Development Approach</vt:lpstr>
      <vt:lpstr>Algorithm &amp; Deployment</vt:lpstr>
      <vt:lpstr>Result </vt:lpstr>
      <vt:lpstr>Handling Misclassification of News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Sindhuja G</dc:creator>
  <cp:lastModifiedBy>Sindhuja Ganimukkula</cp:lastModifiedBy>
  <cp:revision>18</cp:revision>
  <dcterms:created xsi:type="dcterms:W3CDTF">2013-07-15T20:26:40Z</dcterms:created>
  <dcterms:modified xsi:type="dcterms:W3CDTF">2025-05-14T08:51:41Z</dcterms:modified>
</cp:coreProperties>
</file>