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7" r:id="rId4"/>
    <p:sldId id="259" r:id="rId5"/>
    <p:sldId id="260" r:id="rId6"/>
    <p:sldId id="261" r:id="rId7"/>
    <p:sldId id="262" r:id="rId8"/>
    <p:sldId id="264" r:id="rId9"/>
    <p:sldId id="268" r:id="rId10"/>
    <p:sldId id="263"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FD169B7-4B61-44F1-8A28-6E93194C5F73}" type="datetimeFigureOut">
              <a:rPr lang="en-US" smtClean="0"/>
              <a:t>6/25/2022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AC1F67-A902-474F-BABB-1CC65AB487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D169B7-4B61-44F1-8A28-6E93194C5F73}"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C1F67-A902-474F-BABB-1CC65AB487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D169B7-4B61-44F1-8A28-6E93194C5F73}"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C1F67-A902-474F-BABB-1CC65AB487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D169B7-4B61-44F1-8A28-6E93194C5F73}"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C1F67-A902-474F-BABB-1CC65AB487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D169B7-4B61-44F1-8A28-6E93194C5F73}"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C1F67-A902-474F-BABB-1CC65AB487F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D169B7-4B61-44F1-8A28-6E93194C5F73}"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C1F67-A902-474F-BABB-1CC65AB487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D169B7-4B61-44F1-8A28-6E93194C5F73}" type="datetimeFigureOut">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C1F67-A902-474F-BABB-1CC65AB487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D169B7-4B61-44F1-8A28-6E93194C5F73}" type="datetimeFigureOut">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C1F67-A902-474F-BABB-1CC65AB487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169B7-4B61-44F1-8A28-6E93194C5F73}" type="datetimeFigureOut">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AC1F67-A902-474F-BABB-1CC65AB487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D169B7-4B61-44F1-8A28-6E93194C5F73}"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C1F67-A902-474F-BABB-1CC65AB487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D169B7-4B61-44F1-8A28-6E93194C5F73}"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DAC1F67-A902-474F-BABB-1CC65AB487F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D169B7-4B61-44F1-8A28-6E93194C5F73}" type="datetimeFigureOut">
              <a:rPr lang="en-US" smtClean="0"/>
              <a:t>6/25/2022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AC1F67-A902-474F-BABB-1CC65AB487F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A Presentation on:</a:t>
            </a:r>
            <a:r>
              <a:rPr lang="en-US" dirty="0" smtClean="0"/>
              <a:t/>
            </a:r>
            <a:br>
              <a:rPr lang="en-US" dirty="0" smtClean="0"/>
            </a:br>
            <a:r>
              <a:rPr lang="en-US" sz="4900" b="1" dirty="0">
                <a:latin typeface="Adobe Garamond Pro Bold" pitchFamily="18" charset="0"/>
              </a:rPr>
              <a:t>Medical </a:t>
            </a:r>
            <a:r>
              <a:rPr lang="en-US" sz="4900" b="1" dirty="0" smtClean="0">
                <a:latin typeface="Adobe Garamond Pro Bold" pitchFamily="18" charset="0"/>
              </a:rPr>
              <a:t>Costs </a:t>
            </a:r>
            <a:r>
              <a:rPr lang="en-US" sz="4900" b="1" dirty="0">
                <a:latin typeface="Adobe Garamond Pro Bold" pitchFamily="18" charset="0"/>
              </a:rPr>
              <a:t>Prediction</a:t>
            </a:r>
            <a:r>
              <a:rPr lang="en-US" b="1" dirty="0"/>
              <a:t/>
            </a:r>
            <a:br>
              <a:rPr lang="en-US" b="1" dirty="0"/>
            </a:br>
            <a:endParaRPr lang="en-US" dirty="0"/>
          </a:p>
        </p:txBody>
      </p:sp>
      <p:sp>
        <p:nvSpPr>
          <p:cNvPr id="3" name="Subtitle 2"/>
          <p:cNvSpPr>
            <a:spLocks noGrp="1"/>
          </p:cNvSpPr>
          <p:nvPr>
            <p:ph type="subTitle" idx="1"/>
          </p:nvPr>
        </p:nvSpPr>
        <p:spPr/>
        <p:txBody>
          <a:bodyPr>
            <a:normAutofit/>
          </a:bodyPr>
          <a:lstStyle/>
          <a:p>
            <a:r>
              <a:rPr lang="en-IN" dirty="0" smtClean="0"/>
              <a:t>		</a:t>
            </a:r>
            <a:r>
              <a:rPr lang="en-IN" dirty="0" err="1" smtClean="0"/>
              <a:t>Presentd</a:t>
            </a:r>
            <a:r>
              <a:rPr lang="en-IN" dirty="0" smtClean="0"/>
              <a:t> By – </a:t>
            </a:r>
          </a:p>
          <a:p>
            <a:r>
              <a:rPr lang="en-IN" dirty="0" smtClean="0"/>
              <a:t>			</a:t>
            </a:r>
            <a:r>
              <a:rPr lang="en-IN" dirty="0" err="1" smtClean="0"/>
              <a:t>Vaibhav</a:t>
            </a:r>
            <a:r>
              <a:rPr lang="en-IN" dirty="0" smtClean="0"/>
              <a:t> </a:t>
            </a:r>
            <a:r>
              <a:rPr lang="en-IN" dirty="0" err="1" smtClean="0"/>
              <a:t>Pathade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We can see that age, </a:t>
            </a:r>
            <a:r>
              <a:rPr lang="en-US" sz="2000" dirty="0" err="1" smtClean="0"/>
              <a:t>bmi</a:t>
            </a:r>
            <a:r>
              <a:rPr lang="en-US" sz="2000" dirty="0" smtClean="0"/>
              <a:t> and </a:t>
            </a:r>
            <a:r>
              <a:rPr lang="en-US" sz="2000" dirty="0" smtClean="0"/>
              <a:t>smoker (inverse correlation</a:t>
            </a:r>
            <a:r>
              <a:rPr lang="en-US" sz="2000" dirty="0" smtClean="0"/>
              <a:t>) has </a:t>
            </a:r>
            <a:r>
              <a:rPr lang="en-US" sz="2000" dirty="0" smtClean="0"/>
              <a:t>strong correlation with Charges.</a:t>
            </a:r>
          </a:p>
          <a:p>
            <a:pPr algn="just"/>
            <a:r>
              <a:rPr lang="en-US" sz="2000" dirty="0" smtClean="0"/>
              <a:t>And </a:t>
            </a:r>
            <a:r>
              <a:rPr lang="en-US" sz="2000" dirty="0"/>
              <a:t>children, sex and region columns have a poor correlation with the charges column, so they will be removed from our model.</a:t>
            </a:r>
            <a:endParaRPr lang="en-US" sz="2000" dirty="0" smtClean="0"/>
          </a:p>
          <a:p>
            <a:endParaRPr lang="en-US" dirty="0"/>
          </a:p>
        </p:txBody>
      </p:sp>
      <p:graphicFrame>
        <p:nvGraphicFramePr>
          <p:cNvPr id="7" name="Table 6"/>
          <p:cNvGraphicFramePr>
            <a:graphicFrameLocks noGrp="1"/>
          </p:cNvGraphicFramePr>
          <p:nvPr/>
        </p:nvGraphicFramePr>
        <p:xfrm>
          <a:off x="1403648" y="980728"/>
          <a:ext cx="6096000" cy="2966442"/>
        </p:xfrm>
        <a:graphic>
          <a:graphicData uri="http://schemas.openxmlformats.org/drawingml/2006/table">
            <a:tbl>
              <a:tblPr firstRow="1" bandRow="1">
                <a:tableStyleId>{F5AB1C69-6EDB-4FF4-983F-18BD219EF322}</a:tableStyleId>
              </a:tblPr>
              <a:tblGrid>
                <a:gridCol w="3024336"/>
                <a:gridCol w="307166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strike="noStrike" dirty="0" smtClean="0"/>
                        <a:t>charges</a:t>
                      </a:r>
                    </a:p>
                    <a:p>
                      <a:endParaRPr lang="en-US" sz="2000" dirty="0"/>
                    </a:p>
                  </a:txBody>
                  <a:tcPr/>
                </a:tc>
                <a:tc>
                  <a:txBody>
                    <a:bodyPr/>
                    <a:lstStyle/>
                    <a:p>
                      <a:pPr algn="ctr" fontAlgn="b"/>
                      <a:r>
                        <a:rPr lang="en-US" sz="2000" u="none" strike="noStrike" dirty="0"/>
                        <a:t>1</a:t>
                      </a:r>
                      <a:endParaRPr lang="en-US" sz="2000" b="0" i="0" u="none" strike="noStrike" dirty="0">
                        <a:solidFill>
                          <a:srgbClr val="000000"/>
                        </a:solidFill>
                        <a:latin typeface="Calibri"/>
                      </a:endParaRPr>
                    </a:p>
                  </a:txBody>
                  <a:tcPr marL="6350" marR="6350" marT="6350" marB="0" anchor="b"/>
                </a:tc>
              </a:tr>
              <a:tr h="37084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u="none" strike="noStrike" dirty="0" smtClean="0"/>
                        <a:t>age</a:t>
                      </a:r>
                      <a:endParaRPr lang="en-US" sz="2000" b="0" i="0" u="none" strike="noStrike" dirty="0" smtClean="0">
                        <a:solidFill>
                          <a:srgbClr val="000000"/>
                        </a:solidFill>
                        <a:latin typeface="Calibri"/>
                      </a:endParaRPr>
                    </a:p>
                  </a:txBody>
                  <a:tcPr marL="6350" marR="6350" marT="6350" marB="0" anchor="b"/>
                </a:tc>
                <a:tc>
                  <a:txBody>
                    <a:bodyPr/>
                    <a:lstStyle/>
                    <a:p>
                      <a:pPr algn="ctr" fontAlgn="b"/>
                      <a:r>
                        <a:rPr lang="en-US" sz="2000" u="none" strike="noStrike" dirty="0"/>
                        <a:t>0.299008</a:t>
                      </a:r>
                      <a:endParaRPr lang="en-US" sz="2000" b="0" i="0" u="none" strike="noStrike" dirty="0">
                        <a:solidFill>
                          <a:srgbClr val="000000"/>
                        </a:solidFill>
                        <a:latin typeface="Calibri"/>
                      </a:endParaRPr>
                    </a:p>
                  </a:txBody>
                  <a:tcPr marL="6350" marR="6350" marT="6350" marB="0" anchor="b"/>
                </a:tc>
              </a:tr>
              <a:tr h="41120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000" u="none" strike="noStrike" dirty="0" err="1" smtClean="0"/>
                        <a:t>bmi</a:t>
                      </a:r>
                      <a:endParaRPr lang="en-US" sz="2000" b="0" i="0" u="none" strike="noStrike" dirty="0" smtClean="0">
                        <a:solidFill>
                          <a:srgbClr val="000000"/>
                        </a:solidFill>
                        <a:latin typeface="Calibri"/>
                      </a:endParaRPr>
                    </a:p>
                  </a:txBody>
                  <a:tcPr marL="6350" marR="6350" marT="6350" marB="0" anchor="b"/>
                </a:tc>
                <a:tc>
                  <a:txBody>
                    <a:bodyPr/>
                    <a:lstStyle/>
                    <a:p>
                      <a:pPr algn="ctr" fontAlgn="b"/>
                      <a:r>
                        <a:rPr lang="en-US" sz="2000" u="none" strike="noStrike" dirty="0"/>
                        <a:t>0.198341</a:t>
                      </a:r>
                      <a:endParaRPr lang="en-US" sz="2000" b="0" i="0" u="none" strike="noStrike" dirty="0">
                        <a:solidFill>
                          <a:srgbClr val="000000"/>
                        </a:solidFill>
                        <a:latin typeface="Calibri"/>
                      </a:endParaRPr>
                    </a:p>
                  </a:txBody>
                  <a:tcPr marL="6350" marR="6350" marT="6350" marB="0" anchor="b"/>
                </a:tc>
              </a:tr>
              <a:tr h="370840">
                <a:tc>
                  <a:txBody>
                    <a:bodyPr/>
                    <a:lstStyle/>
                    <a:p>
                      <a:pPr algn="l" fontAlgn="b"/>
                      <a:r>
                        <a:rPr lang="en-US" sz="2000" u="none" strike="noStrike" dirty="0"/>
                        <a:t>children</a:t>
                      </a:r>
                      <a:endParaRPr lang="en-US" sz="2000" b="0" i="0" u="none" strike="noStrike" dirty="0">
                        <a:solidFill>
                          <a:srgbClr val="000000"/>
                        </a:solidFill>
                        <a:latin typeface="Calibri"/>
                      </a:endParaRPr>
                    </a:p>
                  </a:txBody>
                  <a:tcPr marL="6350" marR="6350" marT="6350" marB="0" anchor="b"/>
                </a:tc>
                <a:tc>
                  <a:txBody>
                    <a:bodyPr/>
                    <a:lstStyle/>
                    <a:p>
                      <a:pPr algn="ctr" fontAlgn="b"/>
                      <a:r>
                        <a:rPr lang="en-US" sz="2000" u="none" strike="noStrike" dirty="0"/>
                        <a:t>0.067998</a:t>
                      </a:r>
                      <a:endParaRPr lang="en-US" sz="2000" b="0" i="0" u="none" strike="noStrike" dirty="0">
                        <a:solidFill>
                          <a:srgbClr val="000000"/>
                        </a:solidFill>
                        <a:latin typeface="Calibri"/>
                      </a:endParaRPr>
                    </a:p>
                  </a:txBody>
                  <a:tcPr marL="6350" marR="6350" marT="6350" marB="0" anchor="b"/>
                </a:tc>
              </a:tr>
              <a:tr h="370840">
                <a:tc>
                  <a:txBody>
                    <a:bodyPr/>
                    <a:lstStyle/>
                    <a:p>
                      <a:pPr algn="l" fontAlgn="b"/>
                      <a:r>
                        <a:rPr lang="en-US" sz="2000" u="none" strike="noStrike" dirty="0"/>
                        <a:t>sex</a:t>
                      </a:r>
                      <a:endParaRPr lang="en-US" sz="2000" b="0" i="0" u="none" strike="noStrike" dirty="0">
                        <a:solidFill>
                          <a:srgbClr val="000000"/>
                        </a:solidFill>
                        <a:latin typeface="Calibri"/>
                      </a:endParaRPr>
                    </a:p>
                  </a:txBody>
                  <a:tcPr marL="6350" marR="6350" marT="6350" marB="0" anchor="b"/>
                </a:tc>
                <a:tc>
                  <a:txBody>
                    <a:bodyPr/>
                    <a:lstStyle/>
                    <a:p>
                      <a:pPr algn="ctr" fontAlgn="b"/>
                      <a:r>
                        <a:rPr lang="en-US" sz="2000" u="none" strike="noStrike" dirty="0"/>
                        <a:t>0.057292</a:t>
                      </a:r>
                      <a:endParaRPr lang="en-US" sz="2000" b="0" i="0" u="none" strike="noStrike" dirty="0">
                        <a:solidFill>
                          <a:srgbClr val="000000"/>
                        </a:solidFill>
                        <a:latin typeface="Calibri"/>
                      </a:endParaRPr>
                    </a:p>
                  </a:txBody>
                  <a:tcPr marL="6350" marR="6350" marT="6350" marB="0" anchor="b"/>
                </a:tc>
              </a:tr>
              <a:tr h="370840">
                <a:tc>
                  <a:txBody>
                    <a:bodyPr/>
                    <a:lstStyle/>
                    <a:p>
                      <a:pPr algn="l" fontAlgn="b"/>
                      <a:r>
                        <a:rPr lang="en-US" sz="2000" u="none" strike="noStrike" dirty="0"/>
                        <a:t>region</a:t>
                      </a:r>
                      <a:endParaRPr lang="en-US" sz="2000" b="0" i="0" u="none" strike="noStrike" dirty="0">
                        <a:solidFill>
                          <a:srgbClr val="000000"/>
                        </a:solidFill>
                        <a:latin typeface="Calibri"/>
                      </a:endParaRPr>
                    </a:p>
                  </a:txBody>
                  <a:tcPr marL="6350" marR="6350" marT="6350" marB="0" anchor="b"/>
                </a:tc>
                <a:tc>
                  <a:txBody>
                    <a:bodyPr/>
                    <a:lstStyle/>
                    <a:p>
                      <a:pPr algn="ctr" fontAlgn="b"/>
                      <a:r>
                        <a:rPr lang="en-US" sz="2000" u="none" strike="noStrike" dirty="0"/>
                        <a:t>0.006208</a:t>
                      </a:r>
                      <a:endParaRPr lang="en-US" sz="2000" b="0" i="0" u="none" strike="noStrike" dirty="0">
                        <a:solidFill>
                          <a:srgbClr val="000000"/>
                        </a:solidFill>
                        <a:latin typeface="Calibri"/>
                      </a:endParaRPr>
                    </a:p>
                  </a:txBody>
                  <a:tcPr marL="6350" marR="6350" marT="6350" marB="0" anchor="b"/>
                </a:tc>
              </a:tr>
              <a:tr h="370840">
                <a:tc>
                  <a:txBody>
                    <a:bodyPr/>
                    <a:lstStyle/>
                    <a:p>
                      <a:pPr algn="l" fontAlgn="b"/>
                      <a:r>
                        <a:rPr lang="en-US" sz="2000" u="none" strike="noStrike" dirty="0"/>
                        <a:t>smoker</a:t>
                      </a:r>
                      <a:endParaRPr lang="en-US" sz="2000" b="0" i="0" u="none" strike="noStrike" dirty="0">
                        <a:solidFill>
                          <a:srgbClr val="000000"/>
                        </a:solidFill>
                        <a:latin typeface="Calibri"/>
                      </a:endParaRPr>
                    </a:p>
                  </a:txBody>
                  <a:tcPr marL="6350" marR="6350" marT="6350" marB="0" anchor="b"/>
                </a:tc>
                <a:tc>
                  <a:txBody>
                    <a:bodyPr/>
                    <a:lstStyle/>
                    <a:p>
                      <a:pPr algn="ctr" fontAlgn="b"/>
                      <a:r>
                        <a:rPr lang="en-US" sz="2000" u="none" strike="noStrike" dirty="0"/>
                        <a:t>-0.78725</a:t>
                      </a:r>
                      <a:endParaRPr lang="en-US" sz="2000" b="0" i="0" u="none" strike="noStrike" dirty="0">
                        <a:solidFill>
                          <a:srgbClr val="000000"/>
                        </a:solidFill>
                        <a:latin typeface="Calibri"/>
                      </a:endParaRPr>
                    </a:p>
                  </a:txBody>
                  <a:tcPr marL="6350" marR="6350" marT="6350" marB="0"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 :-</a:t>
            </a:r>
            <a:endParaRPr lang="en-US" dirty="0"/>
          </a:p>
        </p:txBody>
      </p:sp>
      <p:sp>
        <p:nvSpPr>
          <p:cNvPr id="3" name="Content Placeholder 2"/>
          <p:cNvSpPr>
            <a:spLocks noGrp="1"/>
          </p:cNvSpPr>
          <p:nvPr>
            <p:ph idx="1"/>
          </p:nvPr>
        </p:nvSpPr>
        <p:spPr/>
        <p:txBody>
          <a:bodyPr>
            <a:normAutofit/>
          </a:bodyPr>
          <a:lstStyle/>
          <a:p>
            <a:pPr algn="just"/>
            <a:r>
              <a:rPr lang="en-US" sz="2000" dirty="0" smtClean="0"/>
              <a:t>These 3 features namely ‘age, ‘BMI’, ‘smoker’ are ready to model building. We have defined our target variable as ‘y’ and independent variables as ‘x’. </a:t>
            </a:r>
          </a:p>
          <a:p>
            <a:pPr algn="just"/>
            <a:r>
              <a:rPr lang="en-US" sz="2000" dirty="0" smtClean="0"/>
              <a:t>To get rid of outliers or noise we used normalization and standardization methods on these 3 columns. </a:t>
            </a:r>
          </a:p>
          <a:p>
            <a:pPr algn="just"/>
            <a:r>
              <a:rPr lang="en-US" sz="2000" dirty="0" smtClean="0"/>
              <a:t>We have used </a:t>
            </a:r>
            <a:r>
              <a:rPr lang="en-US" sz="2000" dirty="0" err="1" smtClean="0"/>
              <a:t>train_test_split</a:t>
            </a:r>
            <a:r>
              <a:rPr lang="en-US" sz="2000" dirty="0" smtClean="0"/>
              <a:t> method of </a:t>
            </a:r>
            <a:r>
              <a:rPr lang="en-US" sz="2000" dirty="0" err="1" smtClean="0"/>
              <a:t>sklearn</a:t>
            </a:r>
            <a:r>
              <a:rPr lang="en-US" sz="2000" dirty="0" smtClean="0"/>
              <a:t> library to split the dataset into 80 % for training and 20% for testing.</a:t>
            </a:r>
          </a:p>
          <a:p>
            <a:pPr algn="just"/>
            <a:r>
              <a:rPr lang="en-US" sz="2000" dirty="0" smtClean="0"/>
              <a:t>The </a:t>
            </a:r>
            <a:r>
              <a:rPr lang="en-US" sz="2000" dirty="0" err="1" smtClean="0"/>
              <a:t>sklearn</a:t>
            </a:r>
            <a:r>
              <a:rPr lang="en-US" sz="2000" dirty="0" smtClean="0"/>
              <a:t> library also provides different inbuilt modules for regression and classification. We tried 2 different models to get better accuracy. Those models are </a:t>
            </a:r>
            <a:r>
              <a:rPr lang="en-US" sz="2000" dirty="0"/>
              <a:t> Linear Regression </a:t>
            </a:r>
            <a:r>
              <a:rPr lang="en-US" sz="2000" dirty="0" smtClean="0"/>
              <a:t>Model and </a:t>
            </a:r>
            <a:r>
              <a:rPr lang="en-US" sz="2000" dirty="0"/>
              <a:t>Random Forest </a:t>
            </a:r>
            <a:r>
              <a:rPr lang="en-US" sz="2000" dirty="0" smtClean="0"/>
              <a:t>Model</a:t>
            </a:r>
            <a:endParaRPr lang="en-US" sz="2000" dirty="0" smtClean="0"/>
          </a:p>
          <a:p>
            <a:pPr algn="just"/>
            <a:r>
              <a:rPr lang="en-US" sz="2000" dirty="0" smtClean="0"/>
              <a:t>The accuracy of each model is as follow:</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measurement:-</a:t>
            </a:r>
            <a:endParaRPr lang="en-US" dirty="0"/>
          </a:p>
        </p:txBody>
      </p:sp>
      <p:sp>
        <p:nvSpPr>
          <p:cNvPr id="3" name="Content Placeholder 2"/>
          <p:cNvSpPr>
            <a:spLocks noGrp="1"/>
          </p:cNvSpPr>
          <p:nvPr>
            <p:ph idx="1"/>
          </p:nvPr>
        </p:nvSpPr>
        <p:spPr/>
        <p:txBody>
          <a:bodyPr>
            <a:normAutofit/>
          </a:bodyPr>
          <a:lstStyle/>
          <a:p>
            <a:r>
              <a:rPr lang="en-US" dirty="0" smtClean="0"/>
              <a:t>1. </a:t>
            </a:r>
            <a:r>
              <a:rPr lang="en-US" dirty="0"/>
              <a:t> Linear Regression </a:t>
            </a:r>
            <a:r>
              <a:rPr lang="en-US" dirty="0" smtClean="0"/>
              <a:t>Model</a:t>
            </a:r>
            <a:endParaRPr lang="en-US" dirty="0" smtClean="0"/>
          </a:p>
          <a:p>
            <a:pPr marL="0" indent="0">
              <a:buNone/>
            </a:pPr>
            <a:r>
              <a:rPr lang="en-US" dirty="0" smtClean="0"/>
              <a:t>                                   Training accuracy:- 72%</a:t>
            </a:r>
          </a:p>
          <a:p>
            <a:pPr marL="0" indent="0">
              <a:buNone/>
            </a:pPr>
            <a:r>
              <a:rPr lang="en-US" dirty="0" smtClean="0"/>
              <a:t>      2. </a:t>
            </a:r>
            <a:r>
              <a:rPr lang="en-US" dirty="0"/>
              <a:t>Random Forest </a:t>
            </a:r>
            <a:r>
              <a:rPr lang="en-US" dirty="0" smtClean="0"/>
              <a:t>regression </a:t>
            </a:r>
          </a:p>
          <a:p>
            <a:pPr marL="0" indent="0">
              <a:buNone/>
            </a:pPr>
            <a:r>
              <a:rPr lang="en-US" dirty="0" smtClean="0"/>
              <a:t>                                   Training accuracy:- 84%</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smokers have more medical costs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a:t>Predicting Medical Costs based on personal </a:t>
            </a:r>
            <a:r>
              <a:rPr lang="en-US" dirty="0" smtClean="0"/>
              <a:t>characteristics</a:t>
            </a:r>
            <a:endParaRPr lang="en-US" dirty="0"/>
          </a:p>
          <a:p>
            <a:pPr>
              <a:buNone/>
            </a:pP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1. Introduction of Dataset</a:t>
            </a:r>
          </a:p>
          <a:p>
            <a:r>
              <a:rPr lang="en-US" dirty="0" smtClean="0"/>
              <a:t>2. Dataset Briefing</a:t>
            </a:r>
          </a:p>
          <a:p>
            <a:r>
              <a:rPr lang="en-US" dirty="0" smtClean="0"/>
              <a:t>3. Data Preparation</a:t>
            </a:r>
          </a:p>
          <a:p>
            <a:r>
              <a:rPr lang="en-US" dirty="0" smtClean="0"/>
              <a:t>4. Feature selection</a:t>
            </a:r>
          </a:p>
          <a:p>
            <a:r>
              <a:rPr lang="en-US" dirty="0" smtClean="0"/>
              <a:t>5. Data modeling</a:t>
            </a:r>
          </a:p>
          <a:p>
            <a:r>
              <a:rPr lang="en-US" dirty="0" smtClean="0"/>
              <a:t>6. Performance measurement</a:t>
            </a:r>
          </a:p>
          <a:p>
            <a:r>
              <a:rPr lang="en-US" dirty="0" smtClean="0"/>
              <a:t>7. Conclusion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Dataset:-</a:t>
            </a:r>
            <a:endParaRPr lang="en-US" dirty="0"/>
          </a:p>
        </p:txBody>
      </p:sp>
      <p:sp>
        <p:nvSpPr>
          <p:cNvPr id="3" name="Content Placeholder 2"/>
          <p:cNvSpPr>
            <a:spLocks noGrp="1"/>
          </p:cNvSpPr>
          <p:nvPr>
            <p:ph idx="1"/>
          </p:nvPr>
        </p:nvSpPr>
        <p:spPr/>
        <p:txBody>
          <a:bodyPr>
            <a:noAutofit/>
          </a:bodyPr>
          <a:lstStyle/>
          <a:p>
            <a:pPr algn="just"/>
            <a:r>
              <a:rPr lang="en-IN" sz="2000" dirty="0" smtClean="0"/>
              <a:t>The amount of data that is uploaded to check the Medical Costs based on Personal Characteristics. </a:t>
            </a:r>
          </a:p>
          <a:p>
            <a:pPr algn="just"/>
            <a:r>
              <a:rPr lang="en-IN" sz="2000" dirty="0" smtClean="0"/>
              <a:t>Now a days medical costs of people is increasing day by day. So, there is massive requirement to study the highly dynamic Characteristics of people which are causing the medical costs.</a:t>
            </a:r>
          </a:p>
          <a:p>
            <a:pPr algn="just"/>
            <a:r>
              <a:rPr lang="en-IN" sz="2000" dirty="0" smtClean="0"/>
              <a:t>This is a preliminary work to model the user patterns and to study the effectiveness of machine learning predictive modelling approaches on Medical </a:t>
            </a:r>
            <a:r>
              <a:rPr lang="en-IN" sz="2000" dirty="0" err="1" smtClean="0"/>
              <a:t>cocts</a:t>
            </a:r>
            <a:r>
              <a:rPr lang="en-IN" sz="2000" dirty="0" smtClean="0"/>
              <a:t> based on personal Characteristics.</a:t>
            </a:r>
          </a:p>
          <a:p>
            <a:pPr algn="just">
              <a:buNone/>
            </a:pPr>
            <a:endParaRPr lang="en-US" sz="2000" dirty="0" smtClean="0"/>
          </a:p>
          <a:p>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Briefing:-</a:t>
            </a:r>
            <a:endParaRPr lang="en-US" dirty="0"/>
          </a:p>
        </p:txBody>
      </p:sp>
      <p:sp>
        <p:nvSpPr>
          <p:cNvPr id="3" name="Content Placeholder 2"/>
          <p:cNvSpPr>
            <a:spLocks noGrp="1"/>
          </p:cNvSpPr>
          <p:nvPr>
            <p:ph idx="1"/>
          </p:nvPr>
        </p:nvSpPr>
        <p:spPr/>
        <p:txBody>
          <a:bodyPr>
            <a:normAutofit/>
          </a:bodyPr>
          <a:lstStyle/>
          <a:p>
            <a:pPr algn="just"/>
            <a:r>
              <a:rPr lang="en-US" sz="2000" dirty="0" smtClean="0"/>
              <a:t>Our dataset contains 7 features and total 1338 records.</a:t>
            </a:r>
          </a:p>
          <a:p>
            <a:pPr algn="just"/>
            <a:r>
              <a:rPr lang="en-US" sz="2000" dirty="0" smtClean="0"/>
              <a:t>The problem statement is about predicting which characteristic is more </a:t>
            </a:r>
            <a:r>
              <a:rPr lang="en-US" sz="2000" dirty="0" smtClean="0"/>
              <a:t>effective to lead a medical costs</a:t>
            </a:r>
            <a:endParaRPr lang="en-US" sz="2000" dirty="0" smtClean="0"/>
          </a:p>
          <a:p>
            <a:pPr algn="just"/>
            <a:r>
              <a:rPr lang="en-US" sz="2000" dirty="0" smtClean="0"/>
              <a:t>Remaining 6 columns are independent variables.</a:t>
            </a:r>
          </a:p>
          <a:p>
            <a:pPr algn="just"/>
            <a:r>
              <a:rPr lang="en-US" sz="2000" dirty="0" smtClean="0"/>
              <a:t>These columns provide information about age, sex, </a:t>
            </a:r>
            <a:r>
              <a:rPr lang="en-US" sz="2000" dirty="0" smtClean="0"/>
              <a:t>BMI, Children, smoker and region</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normAutofit/>
          </a:bodyPr>
          <a:lstStyle/>
          <a:p>
            <a:pPr algn="just"/>
            <a:r>
              <a:rPr lang="en-US" sz="2000" dirty="0" smtClean="0"/>
              <a:t>Data preparation is the process of transforming raw data so that we can run it through machine learning algorithm to uncover insights or make predictions.</a:t>
            </a:r>
          </a:p>
          <a:p>
            <a:pPr algn="just"/>
            <a:r>
              <a:rPr lang="en-US" sz="2000" dirty="0" smtClean="0"/>
              <a:t>After importing dataset we created a Data frame using pandas library. </a:t>
            </a:r>
          </a:p>
          <a:p>
            <a:pPr algn="just"/>
            <a:r>
              <a:rPr lang="en-US" sz="2000" dirty="0" smtClean="0"/>
              <a:t>Data frame needs to go through different queries like </a:t>
            </a:r>
            <a:r>
              <a:rPr lang="en-US" sz="2000" dirty="0" err="1" smtClean="0"/>
              <a:t>dataframe.head</a:t>
            </a:r>
            <a:r>
              <a:rPr lang="en-US" sz="2000" dirty="0" smtClean="0"/>
              <a:t>(), </a:t>
            </a:r>
            <a:r>
              <a:rPr lang="en-US" sz="2000" dirty="0" err="1" smtClean="0"/>
              <a:t>dataframe.tail</a:t>
            </a:r>
            <a:r>
              <a:rPr lang="en-US" sz="2000" dirty="0" smtClean="0"/>
              <a:t>(), dataframe.info() and </a:t>
            </a:r>
            <a:r>
              <a:rPr lang="en-US" sz="2000" dirty="0" err="1" smtClean="0"/>
              <a:t>dataframe.describe</a:t>
            </a:r>
            <a:r>
              <a:rPr lang="en-US" sz="2000" dirty="0" smtClean="0"/>
              <a:t>() for our better understanding. Querying the dataset provides us information about total number of records, number of missing values in each features, mean and standard deviation of each feature, frequency of output variable, etc.</a:t>
            </a:r>
          </a:p>
          <a:p>
            <a:pPr algn="just"/>
            <a:r>
              <a:rPr lang="en-US" sz="2000" dirty="0" smtClean="0"/>
              <a:t>We checked whether data contains any missing value</a:t>
            </a:r>
          </a:p>
          <a:p>
            <a:pPr algn="just"/>
            <a:r>
              <a:rPr lang="en-IN" sz="2000" dirty="0" smtClean="0"/>
              <a:t>We checked the outliers by plotting the box and whisker graph</a:t>
            </a:r>
            <a:endParaRPr lang="en-US" sz="2000" dirty="0" smtClean="0"/>
          </a:p>
          <a:p>
            <a:pPr algn="just">
              <a:buNone/>
            </a:pPr>
            <a:endParaRPr lang="en-US" sz="2000" dirty="0" smtClean="0"/>
          </a:p>
          <a:p>
            <a:pPr algn="just"/>
            <a:endParaRPr lang="en-US" dirty="0" smtClean="0"/>
          </a:p>
          <a:p>
            <a:pPr algn="just"/>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a:t>
            </a:r>
            <a:endParaRPr lang="en-US" dirty="0"/>
          </a:p>
        </p:txBody>
      </p:sp>
      <p:sp>
        <p:nvSpPr>
          <p:cNvPr id="3" name="Content Placeholder 2"/>
          <p:cNvSpPr>
            <a:spLocks noGrp="1"/>
          </p:cNvSpPr>
          <p:nvPr>
            <p:ph idx="1"/>
          </p:nvPr>
        </p:nvSpPr>
        <p:spPr/>
        <p:txBody>
          <a:bodyPr>
            <a:normAutofit fontScale="92500"/>
          </a:bodyPr>
          <a:lstStyle/>
          <a:p>
            <a:pPr algn="just"/>
            <a:r>
              <a:rPr lang="en-US" sz="2000" b="1" dirty="0" smtClean="0"/>
              <a:t>Feature Selection is one of the core concepts in machine learning which hugely impacts the performance of your model.</a:t>
            </a:r>
          </a:p>
          <a:p>
            <a:pPr algn="just"/>
            <a:r>
              <a:rPr lang="en-US" sz="2000" dirty="0" smtClean="0"/>
              <a:t>It is the process where we automatically or manually select those features which contribute most to our prediction variable or output in which we are interested. Having irrelevant features in our data can decrease the accuracy of the models and make our model learn based on irrelevant features.</a:t>
            </a:r>
          </a:p>
          <a:p>
            <a:pPr algn="just"/>
            <a:r>
              <a:rPr lang="en-US" sz="2000" dirty="0" smtClean="0"/>
              <a:t>For feature selection we have plotted </a:t>
            </a:r>
            <a:r>
              <a:rPr lang="en-US" sz="2000" dirty="0" err="1" smtClean="0"/>
              <a:t>heatmap</a:t>
            </a:r>
            <a:r>
              <a:rPr lang="en-US" sz="2000" dirty="0" smtClean="0"/>
              <a:t> using </a:t>
            </a:r>
            <a:r>
              <a:rPr lang="en-US" sz="2000" dirty="0" err="1" smtClean="0"/>
              <a:t>seaborn</a:t>
            </a:r>
            <a:r>
              <a:rPr lang="en-US" sz="2000" dirty="0" smtClean="0"/>
              <a:t> library in python. Main benefit of using </a:t>
            </a:r>
            <a:r>
              <a:rPr lang="en-US" sz="2000" dirty="0" err="1" smtClean="0"/>
              <a:t>seaborn</a:t>
            </a:r>
            <a:r>
              <a:rPr lang="en-US" sz="2000" dirty="0" smtClean="0"/>
              <a:t> library is it contains values of correlation matrix within it. It will reduce our effort while selecting features.</a:t>
            </a:r>
          </a:p>
          <a:p>
            <a:pPr algn="just"/>
            <a:r>
              <a:rPr lang="en-US" sz="2000" dirty="0" smtClean="0"/>
              <a:t>In the first step we selected only those features which provide high correlation with our target variable. Hence number of features are reduced. </a:t>
            </a:r>
          </a:p>
          <a:p>
            <a:pPr algn="just"/>
            <a:r>
              <a:rPr lang="en-US" sz="2000" dirty="0" smtClean="0"/>
              <a:t>It will provide good accuracy than using all the features for model building</a:t>
            </a:r>
            <a:r>
              <a:rPr lang="en-US" sz="1900"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Insights</a:t>
            </a:r>
            <a:endParaRPr lang="en-US" dirty="0"/>
          </a:p>
        </p:txBody>
      </p:sp>
      <p:sp>
        <p:nvSpPr>
          <p:cNvPr id="3" name="Content Placeholder 2"/>
          <p:cNvSpPr>
            <a:spLocks noGrp="1"/>
          </p:cNvSpPr>
          <p:nvPr>
            <p:ph idx="1"/>
          </p:nvPr>
        </p:nvSpPr>
        <p:spPr/>
        <p:txBody>
          <a:bodyPr>
            <a:normAutofit/>
          </a:bodyPr>
          <a:lstStyle/>
          <a:p>
            <a:r>
              <a:rPr lang="en-US" sz="2000" dirty="0"/>
              <a:t>So there are 139 outliers values, which represents about 10% of all population. The decision is to not remove them because they are not so discrepant from the average values and they probably are a </a:t>
            </a:r>
            <a:r>
              <a:rPr lang="en-US" sz="2000" dirty="0" err="1"/>
              <a:t>natual</a:t>
            </a:r>
            <a:r>
              <a:rPr lang="en-US" sz="2000" dirty="0"/>
              <a:t> part of the population we are studying</a:t>
            </a:r>
            <a:r>
              <a:rPr lang="en-US" sz="2000" dirty="0" smtClean="0"/>
              <a:t>.</a:t>
            </a:r>
          </a:p>
          <a:p>
            <a:r>
              <a:rPr lang="en-US" sz="2000" dirty="0"/>
              <a:t>The proportion of 18 and 19 years old people is almost the double of the other ages;</a:t>
            </a:r>
          </a:p>
          <a:p>
            <a:r>
              <a:rPr lang="en-US" sz="2000" dirty="0"/>
              <a:t>Except by the ages of 18 and 19, the proportion of ages is very regular.</a:t>
            </a:r>
          </a:p>
          <a:p>
            <a:r>
              <a:rPr lang="en-US" sz="2000" dirty="0"/>
              <a:t>There is almost the same number of males and females people</a:t>
            </a:r>
          </a:p>
          <a:p>
            <a:r>
              <a:rPr lang="en-US" sz="2000" dirty="0"/>
              <a:t>The mean </a:t>
            </a:r>
            <a:r>
              <a:rPr lang="en-US" sz="2000" dirty="0" smtClean="0"/>
              <a:t>of </a:t>
            </a:r>
            <a:r>
              <a:rPr lang="en-US" sz="2000" dirty="0" err="1"/>
              <a:t>bmi</a:t>
            </a:r>
            <a:r>
              <a:rPr lang="en-US" sz="2000" dirty="0"/>
              <a:t> population seems to be around 30</a:t>
            </a:r>
            <a:r>
              <a:rPr lang="en-US" sz="2000" dirty="0" smtClean="0"/>
              <a:t>.</a:t>
            </a:r>
          </a:p>
          <a:p>
            <a:r>
              <a:rPr lang="en-US" sz="2000" dirty="0"/>
              <a:t>Most of the people doesn't have children</a:t>
            </a:r>
          </a:p>
          <a:p>
            <a:r>
              <a:rPr lang="en-US" sz="2000" dirty="0"/>
              <a:t>Most of the people don't smoke</a:t>
            </a:r>
          </a:p>
          <a:p>
            <a:endParaRPr lang="en-US" sz="2000" dirty="0"/>
          </a:p>
          <a:p>
            <a:endParaRPr lang="en-IN" sz="2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1143000"/>
          </a:xfrm>
        </p:spPr>
        <p:txBody>
          <a:bodyPr>
            <a:noAutofit/>
          </a:bodyPr>
          <a:lstStyle/>
          <a:p>
            <a:r>
              <a:rPr lang="en-US" sz="2000" dirty="0" smtClean="0"/>
              <a:t>But to make sure that there isn’t any pattern which we are not aware of, we have plotted histogram and scatter plots. These graphs support our assumption about features. Hence now we can proceed for model designing.</a:t>
            </a:r>
            <a:br>
              <a:rPr lang="en-US" sz="2000" dirty="0" smtClean="0"/>
            </a:br>
            <a:endParaRPr lang="en-US" sz="2000" dirty="0"/>
          </a:p>
        </p:txBody>
      </p:sp>
      <p:pic>
        <p:nvPicPr>
          <p:cNvPr id="6" name="Content Placeholder 5" descr="Heatmap.png"/>
          <p:cNvPicPr>
            <a:picLocks noGrp="1" noChangeAspect="1"/>
          </p:cNvPicPr>
          <p:nvPr>
            <p:ph idx="1"/>
          </p:nvPr>
        </p:nvPicPr>
        <p:blipFill>
          <a:blip r:embed="rId2" cstate="print"/>
          <a:stretch>
            <a:fillRect/>
          </a:stretch>
        </p:blipFill>
        <p:spPr>
          <a:xfrm>
            <a:off x="251520" y="2060848"/>
            <a:ext cx="4249349" cy="4389437"/>
          </a:xfrm>
        </p:spPr>
      </p:pic>
      <p:pic>
        <p:nvPicPr>
          <p:cNvPr id="7" name="Picture 6" descr="Pairplot.png"/>
          <p:cNvPicPr>
            <a:picLocks noChangeAspect="1"/>
          </p:cNvPicPr>
          <p:nvPr/>
        </p:nvPicPr>
        <p:blipFill>
          <a:blip r:embed="rId3" cstate="print"/>
          <a:stretch>
            <a:fillRect/>
          </a:stretch>
        </p:blipFill>
        <p:spPr>
          <a:xfrm>
            <a:off x="4499992" y="2132856"/>
            <a:ext cx="4314386" cy="4320480"/>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TotalTime>
  <Words>610</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A Presentation on: Medical Costs Prediction </vt:lpstr>
      <vt:lpstr>Objective:-</vt:lpstr>
      <vt:lpstr>Contents:-</vt:lpstr>
      <vt:lpstr>Introduction of Dataset:-</vt:lpstr>
      <vt:lpstr>Dataset Briefing:-</vt:lpstr>
      <vt:lpstr>Data Preparation:-</vt:lpstr>
      <vt:lpstr>Feature Selection :-</vt:lpstr>
      <vt:lpstr>Insights</vt:lpstr>
      <vt:lpstr>But to make sure that there isn’t any pattern which we are not aware of, we have plotted histogram and scatter plots. These graphs support our assumption about features. Hence now we can proceed for model designing. </vt:lpstr>
      <vt:lpstr>Slide 10</vt:lpstr>
      <vt:lpstr>Data Modeling :-</vt:lpstr>
      <vt:lpstr>Performance measurement:-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Medical Costs Prediction</dc:title>
  <dc:creator>Vaibhav</dc:creator>
  <cp:lastModifiedBy>Vaibhav</cp:lastModifiedBy>
  <cp:revision>17</cp:revision>
  <dcterms:created xsi:type="dcterms:W3CDTF">2022-06-25T05:06:01Z</dcterms:created>
  <dcterms:modified xsi:type="dcterms:W3CDTF">2022-06-25T06:52:17Z</dcterms:modified>
</cp:coreProperties>
</file>