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8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69B7-4B61-44F1-8A28-6E93194C5F73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C1F67-A902-474F-BABB-1CC65AB48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69B7-4B61-44F1-8A28-6E93194C5F73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C1F67-A902-474F-BABB-1CC65AB48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69B7-4B61-44F1-8A28-6E93194C5F73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C1F67-A902-474F-BABB-1CC65AB48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69B7-4B61-44F1-8A28-6E93194C5F73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C1F67-A902-474F-BABB-1CC65AB48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69B7-4B61-44F1-8A28-6E93194C5F73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C1F67-A902-474F-BABB-1CC65AB48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69B7-4B61-44F1-8A28-6E93194C5F73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C1F67-A902-474F-BABB-1CC65AB48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69B7-4B61-44F1-8A28-6E93194C5F73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C1F67-A902-474F-BABB-1CC65AB48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69B7-4B61-44F1-8A28-6E93194C5F73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C1F67-A902-474F-BABB-1CC65AB48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69B7-4B61-44F1-8A28-6E93194C5F73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C1F67-A902-474F-BABB-1CC65AB48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69B7-4B61-44F1-8A28-6E93194C5F73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C1F67-A902-474F-BABB-1CC65AB48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69B7-4B61-44F1-8A28-6E93194C5F73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DAC1F67-A902-474F-BABB-1CC65AB487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FD169B7-4B61-44F1-8A28-6E93194C5F73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DAC1F67-A902-474F-BABB-1CC65AB487F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44824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 Presentation 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Predictive Bank Marketing Analysis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		</a:t>
            </a:r>
            <a:r>
              <a:rPr lang="en-IN" dirty="0" err="1" smtClean="0"/>
              <a:t>Presentd</a:t>
            </a:r>
            <a:r>
              <a:rPr lang="en-IN" dirty="0" smtClean="0"/>
              <a:t> By – </a:t>
            </a:r>
          </a:p>
          <a:p>
            <a:r>
              <a:rPr lang="en-IN" dirty="0" smtClean="0"/>
              <a:t>			</a:t>
            </a:r>
            <a:r>
              <a:rPr lang="en-IN" dirty="0" err="1" smtClean="0"/>
              <a:t>Vaibhav</a:t>
            </a:r>
            <a:r>
              <a:rPr lang="en-IN" dirty="0" smtClean="0"/>
              <a:t> </a:t>
            </a:r>
            <a:r>
              <a:rPr lang="en-IN" dirty="0" err="1" smtClean="0"/>
              <a:t>Pathade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Logistic Regression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Logistic regression is </a:t>
            </a:r>
            <a:r>
              <a:rPr lang="en-US" b="1" dirty="0" smtClean="0"/>
              <a:t>a statistical analysis method to predict a binary outcome, such as yes or no, based on prior observations of a data set</a:t>
            </a:r>
            <a:r>
              <a:rPr lang="en-US" dirty="0" smtClean="0"/>
              <a:t>.</a:t>
            </a:r>
          </a:p>
          <a:p>
            <a:r>
              <a:rPr lang="en-IN" dirty="0" smtClean="0"/>
              <a:t>Our data are having non correlation with other variable</a:t>
            </a:r>
          </a:p>
          <a:p>
            <a:r>
              <a:rPr lang="en-IN" dirty="0" smtClean="0"/>
              <a:t>We saw in our feature selection tab that </a:t>
            </a:r>
            <a:r>
              <a:rPr lang="en-US" sz="2800" dirty="0" smtClean="0"/>
              <a:t>data is non-linear, asymmetric</a:t>
            </a:r>
          </a:p>
          <a:p>
            <a:r>
              <a:rPr lang="en-IN" sz="2800" dirty="0" smtClean="0"/>
              <a:t>Hence we used logistic regression in our dataset</a:t>
            </a:r>
            <a:endParaRPr lang="en-IN" dirty="0" smtClean="0"/>
          </a:p>
          <a:p>
            <a:endParaRPr lang="en-US" dirty="0" smtClean="0"/>
          </a:p>
          <a:p>
            <a:pPr>
              <a:buNone/>
            </a:pPr>
            <a:r>
              <a:rPr lang="en-IN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Classifiers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A classifier in machine learning</a:t>
            </a:r>
            <a:r>
              <a:rPr lang="en-US" sz="2000" b="1" dirty="0" smtClean="0"/>
              <a:t> algorithm that automatically orders or categorizes data into one or more of a set of “classes.”</a:t>
            </a:r>
            <a:r>
              <a:rPr lang="en-US" sz="2000" dirty="0" smtClean="0"/>
              <a:t> </a:t>
            </a:r>
          </a:p>
          <a:p>
            <a:pPr algn="just"/>
            <a:r>
              <a:rPr lang="en-US" sz="2000" dirty="0" smtClean="0"/>
              <a:t>One of the most common examples is an email classifier that scans emails to filter them by class label: Spam or Not Spam.</a:t>
            </a:r>
          </a:p>
          <a:p>
            <a:pPr algn="just"/>
            <a:r>
              <a:rPr lang="en-IN" sz="2000" dirty="0" smtClean="0"/>
              <a:t>There are many classifier techniques in our dataset we used </a:t>
            </a:r>
            <a:r>
              <a:rPr lang="en-US" sz="2000" dirty="0" err="1" smtClean="0"/>
              <a:t>xgboost</a:t>
            </a:r>
            <a:r>
              <a:rPr lang="en-US" sz="2000" dirty="0" smtClean="0"/>
              <a:t> </a:t>
            </a:r>
          </a:p>
          <a:p>
            <a:pPr algn="just"/>
            <a:r>
              <a:rPr lang="en-IN" sz="2000" dirty="0" err="1" smtClean="0"/>
              <a:t>Classfier</a:t>
            </a:r>
            <a:r>
              <a:rPr lang="en-IN" sz="2000" dirty="0" smtClean="0"/>
              <a:t> provides us the </a:t>
            </a:r>
            <a:r>
              <a:rPr lang="en-US" sz="2000" dirty="0" smtClean="0"/>
              <a:t>"</a:t>
            </a:r>
            <a:r>
              <a:rPr lang="en-US" sz="2000" dirty="0" err="1" smtClean="0"/>
              <a:t>Accuracy","Precision</a:t>
            </a:r>
            <a:r>
              <a:rPr lang="en-US" sz="2000" dirty="0" smtClean="0"/>
              <a:t> </a:t>
            </a:r>
            <a:r>
              <a:rPr lang="en-US" sz="2000" dirty="0" err="1" smtClean="0"/>
              <a:t>Score","Recall</a:t>
            </a:r>
            <a:r>
              <a:rPr lang="en-US" sz="2000" dirty="0" smtClean="0"/>
              <a:t> Score","F1-Score“</a:t>
            </a:r>
          </a:p>
          <a:p>
            <a:pPr algn="just"/>
            <a:r>
              <a:rPr lang="en-IN" sz="2000" dirty="0" smtClean="0"/>
              <a:t>These all are performance </a:t>
            </a:r>
            <a:r>
              <a:rPr lang="en-IN" sz="2000" dirty="0" err="1" smtClean="0"/>
              <a:t>socre</a:t>
            </a:r>
            <a:r>
              <a:rPr lang="en-IN" sz="2000" dirty="0" smtClean="0"/>
              <a:t> through which we can predict the </a:t>
            </a:r>
            <a:r>
              <a:rPr lang="en-IN" sz="2000" dirty="0" err="1" smtClean="0"/>
              <a:t>accuricy</a:t>
            </a:r>
            <a:r>
              <a:rPr lang="en-IN" sz="2000" dirty="0" smtClean="0"/>
              <a:t> 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measurement:-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691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Precision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recall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f1-score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support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0.91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0.98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0.95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1201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0.65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0.29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0.4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156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 smtClean="0"/>
                        <a:t>Avg</a:t>
                      </a:r>
                      <a:r>
                        <a:rPr lang="en-US" sz="1800" u="none" strike="noStrike" dirty="0" smtClean="0"/>
                        <a:t>/total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0.88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0.9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0.88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1357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>
              <a:buNone/>
            </a:pPr>
            <a:endParaRPr lang="en-US" sz="3200" dirty="0" smtClean="0"/>
          </a:p>
          <a:p>
            <a:pPr lvl="8">
              <a:buNone/>
            </a:pPr>
            <a:r>
              <a:rPr lang="en-US" sz="3200" dirty="0" smtClean="0"/>
              <a:t>Used the following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Feature Selection - RFE-</a:t>
            </a:r>
            <a:r>
              <a:rPr lang="en-US" dirty="0" err="1" smtClean="0"/>
              <a:t>LogisticRegression</a:t>
            </a:r>
            <a:endParaRPr lang="en-US" dirty="0" smtClean="0"/>
          </a:p>
          <a:p>
            <a:r>
              <a:rPr lang="en-US" dirty="0" err="1" smtClean="0"/>
              <a:t>Fiting</a:t>
            </a:r>
            <a:r>
              <a:rPr lang="en-US" dirty="0" smtClean="0"/>
              <a:t> - SVM</a:t>
            </a:r>
          </a:p>
          <a:p>
            <a:r>
              <a:rPr lang="en-US" dirty="0" smtClean="0"/>
              <a:t>With 0.8938 Accuracy (0.3% Test data)</a:t>
            </a:r>
            <a:r>
              <a:rPr lang="en-US" i="1" dirty="0" smtClean="0"/>
              <a:t>**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classification goal is to predict if the client will subscribe a term deposit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Introduction of Dataset</a:t>
            </a:r>
          </a:p>
          <a:p>
            <a:r>
              <a:rPr lang="en-US" dirty="0" smtClean="0"/>
              <a:t>2. Dataset Briefing</a:t>
            </a:r>
          </a:p>
          <a:p>
            <a:r>
              <a:rPr lang="en-US" dirty="0" smtClean="0"/>
              <a:t>3. Data Preparation</a:t>
            </a:r>
          </a:p>
          <a:p>
            <a:r>
              <a:rPr lang="en-US" dirty="0" smtClean="0"/>
              <a:t>4. Feature selection</a:t>
            </a:r>
          </a:p>
          <a:p>
            <a:r>
              <a:rPr lang="en-US" dirty="0" smtClean="0"/>
              <a:t>5. Data modeling</a:t>
            </a:r>
          </a:p>
          <a:p>
            <a:r>
              <a:rPr lang="en-US" dirty="0" smtClean="0"/>
              <a:t>6. Performance measurement</a:t>
            </a:r>
          </a:p>
          <a:p>
            <a:r>
              <a:rPr lang="en-US" dirty="0" smtClean="0"/>
              <a:t>7. Conclusion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of Dataset:-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endParaRPr lang="en-IN" sz="2200" dirty="0" smtClean="0"/>
          </a:p>
          <a:p>
            <a:pPr algn="just"/>
            <a:r>
              <a:rPr lang="en-IN" sz="2200" dirty="0" smtClean="0"/>
              <a:t>The amount of data that is uploaded to check whether client will subscribe  a term deposit or not. </a:t>
            </a:r>
          </a:p>
          <a:p>
            <a:pPr algn="just"/>
            <a:r>
              <a:rPr lang="en-US" sz="2200" dirty="0" smtClean="0"/>
              <a:t>The data is related with direct marketing campaigns of a Portuguese banking institution. The marketing campaigns were based on phone calls.</a:t>
            </a:r>
            <a:endParaRPr lang="en-IN" sz="2200" dirty="0" smtClean="0"/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Briefing:-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/>
              <a:t>Our dataset contains 17 features and total 4521 records.</a:t>
            </a:r>
          </a:p>
          <a:p>
            <a:pPr algn="just"/>
            <a:r>
              <a:rPr lang="en-US" sz="2200" dirty="0" smtClean="0"/>
              <a:t>The problem statement is check whether client will subscribe a term deposit or not.</a:t>
            </a:r>
          </a:p>
          <a:p>
            <a:pPr algn="just"/>
            <a:r>
              <a:rPr lang="en-US" sz="2200" dirty="0" smtClean="0"/>
              <a:t>There are 17 </a:t>
            </a:r>
            <a:r>
              <a:rPr lang="en-US" sz="2200" dirty="0" err="1" smtClean="0"/>
              <a:t>cloumns</a:t>
            </a:r>
            <a:r>
              <a:rPr lang="en-US" sz="2200" dirty="0" smtClean="0"/>
              <a:t>(Marital , Job , Contact , Education , Month , </a:t>
            </a:r>
            <a:r>
              <a:rPr lang="en-US" sz="2200" dirty="0" err="1" smtClean="0"/>
              <a:t>Poutcome</a:t>
            </a:r>
            <a:r>
              <a:rPr lang="en-US" sz="2200" dirty="0" smtClean="0"/>
              <a:t> , Housing , Loan &amp; there are many more)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/>
              <a:t>Data preparation is the process of transforming raw data so that we can run it through machine learning algorithm to uncover insights or make predictions.</a:t>
            </a:r>
          </a:p>
          <a:p>
            <a:pPr algn="just"/>
            <a:r>
              <a:rPr lang="en-US" sz="2200" dirty="0" smtClean="0"/>
              <a:t>After importing dataset we created a Data frame using pandas library. </a:t>
            </a:r>
          </a:p>
          <a:p>
            <a:pPr algn="just"/>
            <a:r>
              <a:rPr lang="en-US" sz="2200" dirty="0" smtClean="0"/>
              <a:t>Data frame needs to go through different queries like </a:t>
            </a:r>
            <a:r>
              <a:rPr lang="en-US" sz="2200" dirty="0" err="1" smtClean="0"/>
              <a:t>dataframe.head</a:t>
            </a:r>
            <a:r>
              <a:rPr lang="en-US" sz="2200" dirty="0" smtClean="0"/>
              <a:t>(), </a:t>
            </a:r>
            <a:r>
              <a:rPr lang="en-US" sz="2200" dirty="0" err="1" smtClean="0"/>
              <a:t>dataframe.tail</a:t>
            </a:r>
            <a:r>
              <a:rPr lang="en-US" sz="2200" dirty="0" smtClean="0"/>
              <a:t>(), dataframe.info() and </a:t>
            </a:r>
            <a:r>
              <a:rPr lang="en-US" sz="2200" dirty="0" err="1" smtClean="0"/>
              <a:t>dataframe.describe</a:t>
            </a:r>
            <a:r>
              <a:rPr lang="en-US" sz="2200" dirty="0" smtClean="0"/>
              <a:t>() for our better understanding. Querying the dataset provides us information about total number of records, number of missing values in each features</a:t>
            </a:r>
          </a:p>
          <a:p>
            <a:pPr algn="just"/>
            <a:r>
              <a:rPr lang="en-US" sz="2200" dirty="0" smtClean="0"/>
              <a:t>We checked whether data contains any missing value</a:t>
            </a:r>
          </a:p>
          <a:p>
            <a:pPr algn="just">
              <a:buNone/>
            </a:pPr>
            <a:endParaRPr lang="en-US" sz="2000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 smtClean="0"/>
              <a:t>Feature Selection is one of the core concepts in machine learning which hugely impacts the performance of your model.</a:t>
            </a:r>
          </a:p>
          <a:p>
            <a:pPr algn="just"/>
            <a:r>
              <a:rPr lang="en-US" sz="2000" dirty="0" smtClean="0"/>
              <a:t>It is the process where we automatically or manually select those features which contribute most to our prediction variable or output in which we are interested. </a:t>
            </a:r>
          </a:p>
          <a:p>
            <a:pPr algn="just"/>
            <a:r>
              <a:rPr lang="en-US" sz="2000" dirty="0" smtClean="0"/>
              <a:t>Having irrelevant features in our data can decrease the accuracy of the models and make our model learn based on irrelevant features.</a:t>
            </a:r>
          </a:p>
          <a:p>
            <a:r>
              <a:rPr lang="en-US" sz="2000" dirty="0" smtClean="0"/>
              <a:t>This data is non-linear, asymmetric</a:t>
            </a:r>
          </a:p>
          <a:p>
            <a:r>
              <a:rPr lang="en-US" sz="2000" dirty="0" smtClean="0"/>
              <a:t>Hence selection of features will not depend upon correlation factor.</a:t>
            </a:r>
          </a:p>
          <a:p>
            <a:r>
              <a:rPr lang="en-US" sz="2000" dirty="0" smtClean="0"/>
              <a:t>Also not a single feature is correlated completely with class, hence requires combination of features.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Data contains negative values, hence </a:t>
            </a:r>
            <a:r>
              <a:rPr lang="en-US" sz="2000" dirty="0" err="1" smtClean="0"/>
              <a:t>Univariate</a:t>
            </a:r>
            <a:r>
              <a:rPr lang="en-US" sz="2000" dirty="0" smtClean="0"/>
              <a:t> Selection technique cannot be used.</a:t>
            </a:r>
          </a:p>
          <a:p>
            <a:r>
              <a:rPr lang="en-US" sz="2000" dirty="0" smtClean="0"/>
              <a:t>PCA is data reduction technique. Aim is to select best possible feature and not reduction and this is classification type of data.</a:t>
            </a:r>
          </a:p>
          <a:p>
            <a:r>
              <a:rPr lang="en-US" sz="2000" dirty="0" smtClean="0"/>
              <a:t>PCA is an unsupervised method, used for dimensionality reduction.</a:t>
            </a:r>
          </a:p>
          <a:p>
            <a:r>
              <a:rPr lang="en-US" sz="2000" dirty="0" smtClean="0"/>
              <a:t>Hence Decision tree technique and RFE can be used for feature selection.</a:t>
            </a:r>
          </a:p>
          <a:p>
            <a:r>
              <a:rPr lang="en-US" sz="2000" dirty="0" smtClean="0"/>
              <a:t>Best possible technique will be which gives extracts columns who provide better accuracy.</a:t>
            </a:r>
          </a:p>
          <a:p>
            <a:endParaRPr lang="en-US" sz="2000" dirty="0"/>
          </a:p>
          <a:p>
            <a:endParaRPr lang="en-I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5989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sz="3200" b="1" dirty="0" smtClean="0"/>
              <a:t>	</a:t>
            </a:r>
            <a:endParaRPr lang="en-US" sz="2000" b="1" dirty="0" smtClean="0"/>
          </a:p>
          <a:p>
            <a:pPr algn="just">
              <a:buNone/>
            </a:pPr>
            <a:r>
              <a:rPr lang="en-US" sz="2000" dirty="0" smtClean="0"/>
              <a:t>			</a:t>
            </a:r>
            <a:r>
              <a:rPr lang="en-IN" sz="2800" b="1" dirty="0" smtClean="0"/>
              <a:t>One Hot Encoding 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IN" sz="2000" dirty="0" smtClean="0"/>
              <a:t>Our Dataset is having many variables which are important &amp; required to predict the whether client will </a:t>
            </a:r>
            <a:r>
              <a:rPr lang="en-US" sz="2000" dirty="0" smtClean="0"/>
              <a:t>subscribe a term deposit or not</a:t>
            </a:r>
            <a:r>
              <a:rPr lang="en-IN" sz="2000" dirty="0" smtClean="0"/>
              <a:t>.</a:t>
            </a:r>
          </a:p>
          <a:p>
            <a:pPr algn="just"/>
            <a:r>
              <a:rPr lang="en-IN" sz="2000" dirty="0" smtClean="0"/>
              <a:t>These variables are having Yes/No Value in it hence we converted then into binary format using One Hot Encoding techniques</a:t>
            </a:r>
          </a:p>
          <a:p>
            <a:pPr algn="just"/>
            <a:r>
              <a:rPr lang="en-IN" sz="2000" dirty="0" smtClean="0"/>
              <a:t>One hot encoding techniques increases the number of columns as it converts the value in 1 or 0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322</TotalTime>
  <Words>367</Words>
  <Application>Microsoft Office PowerPoint</Application>
  <PresentationFormat>On-screen Show (4:3)</PresentationFormat>
  <Paragraphs>91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A Presentation on: Predictive Bank Marketing Analysis </vt:lpstr>
      <vt:lpstr>Objective:-</vt:lpstr>
      <vt:lpstr>Contents:-</vt:lpstr>
      <vt:lpstr>Introduction of Dataset:-</vt:lpstr>
      <vt:lpstr>Dataset Briefing:-</vt:lpstr>
      <vt:lpstr>Data Preparation:-</vt:lpstr>
      <vt:lpstr>Feature Selection :-</vt:lpstr>
      <vt:lpstr>Insights</vt:lpstr>
      <vt:lpstr>Slide 9</vt:lpstr>
      <vt:lpstr>Logistic Regression </vt:lpstr>
      <vt:lpstr>Classifiers :-</vt:lpstr>
      <vt:lpstr>Performance measurement:-</vt:lpstr>
      <vt:lpstr>Conclusion:-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on: Medical Costs Prediction</dc:title>
  <dc:creator>Vaibhav</dc:creator>
  <cp:lastModifiedBy>Vaibhav</cp:lastModifiedBy>
  <cp:revision>47</cp:revision>
  <dcterms:created xsi:type="dcterms:W3CDTF">2022-06-25T05:06:01Z</dcterms:created>
  <dcterms:modified xsi:type="dcterms:W3CDTF">2022-07-05T17:06:11Z</dcterms:modified>
</cp:coreProperties>
</file>